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402" r:id="rId3"/>
    <p:sldId id="427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3" r:id="rId19"/>
    <p:sldId id="288" r:id="rId20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8000"/>
    <a:srgbClr val="009900"/>
    <a:srgbClr val="FF00FF"/>
    <a:srgbClr val="FF0066"/>
    <a:srgbClr val="FF0000"/>
    <a:srgbClr val="6666FF"/>
    <a:srgbClr val="FF3300"/>
    <a:srgbClr val="0033CC"/>
    <a:srgbClr val="05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424" autoAdjust="0"/>
  </p:normalViewPr>
  <p:slideViewPr>
    <p:cSldViewPr showGuides="1">
      <p:cViewPr>
        <p:scale>
          <a:sx n="100" d="100"/>
          <a:sy n="100" d="100"/>
        </p:scale>
        <p:origin x="-25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6A2E9-32F0-4A20-B98F-921A417DDD8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D8270A2-AAEB-4D19-993E-70910DF2D00B}">
      <dgm:prSet phldrT="[文字]" custT="1"/>
      <dgm:spPr/>
      <dgm:t>
        <a:bodyPr/>
        <a:lstStyle/>
        <a:p>
          <a:r>
            <a:rPr lang="en-US" altLang="zh-TW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1.</a:t>
          </a:r>
          <a:r>
            <a:rPr lang="zh-TW" altLang="en-US" sz="2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形成期</a:t>
          </a:r>
          <a:endParaRPr lang="zh-TW" altLang="en-US" sz="2800" b="1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7858C3FB-AAE0-415D-A153-9212865C708A}" type="parTrans" cxnId="{8456A11A-4E3C-4521-9128-00773409DA4D}">
      <dgm:prSet/>
      <dgm:spPr/>
      <dgm:t>
        <a:bodyPr/>
        <a:lstStyle/>
        <a:p>
          <a:endParaRPr lang="zh-TW" altLang="en-US"/>
        </a:p>
      </dgm:t>
    </dgm:pt>
    <dgm:pt modelId="{4F77A039-62CC-4BB0-9CAE-C6BDF276E839}" type="sibTrans" cxnId="{8456A11A-4E3C-4521-9128-00773409DA4D}">
      <dgm:prSet/>
      <dgm:spPr/>
      <dgm:t>
        <a:bodyPr/>
        <a:lstStyle/>
        <a:p>
          <a:endParaRPr lang="zh-TW" altLang="en-US"/>
        </a:p>
      </dgm:t>
    </dgm:pt>
    <dgm:pt modelId="{E8555E59-AA12-4675-9F0C-DF169816B8A4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建立良好合作氛圍，簽約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9631A586-6040-4698-82B5-632F1C2A80DC}" type="parTrans" cxnId="{563539A3-55C0-4CF7-97E8-3DC192744DD0}">
      <dgm:prSet/>
      <dgm:spPr/>
      <dgm:t>
        <a:bodyPr/>
        <a:lstStyle/>
        <a:p>
          <a:endParaRPr lang="zh-TW" altLang="en-US"/>
        </a:p>
      </dgm:t>
    </dgm:pt>
    <dgm:pt modelId="{09AFEFC1-77D4-4A8E-AEAC-58EA9B9C36E4}" type="sibTrans" cxnId="{563539A3-55C0-4CF7-97E8-3DC192744DD0}">
      <dgm:prSet/>
      <dgm:spPr/>
      <dgm:t>
        <a:bodyPr/>
        <a:lstStyle/>
        <a:p>
          <a:endParaRPr lang="zh-TW" altLang="en-US"/>
        </a:p>
      </dgm:t>
    </dgm:pt>
    <dgm:pt modelId="{EAD1D69C-34AF-445E-9B16-4ADDFABF3CE5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讓合作對象覺得結盟有益</a:t>
          </a: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)</a:t>
          </a:r>
        </a:p>
        <a:p>
          <a:pPr>
            <a:spcAft>
              <a:spcPts val="0"/>
            </a:spcAft>
          </a:pP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結盟是為公益</a:t>
          </a: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)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64BD90AD-9470-4233-884E-B55B08738EFD}" type="parTrans" cxnId="{51092558-A968-4864-9DAD-35E7542CD919}">
      <dgm:prSet/>
      <dgm:spPr/>
      <dgm:t>
        <a:bodyPr/>
        <a:lstStyle/>
        <a:p>
          <a:endParaRPr lang="zh-TW" altLang="en-US"/>
        </a:p>
      </dgm:t>
    </dgm:pt>
    <dgm:pt modelId="{C7C74CF0-3E5A-42E0-B48E-FBDF8EC2B030}" type="sibTrans" cxnId="{51092558-A968-4864-9DAD-35E7542CD919}">
      <dgm:prSet/>
      <dgm:spPr/>
      <dgm:t>
        <a:bodyPr/>
        <a:lstStyle/>
        <a:p>
          <a:endParaRPr lang="zh-TW" altLang="en-US"/>
        </a:p>
      </dgm:t>
    </dgm:pt>
    <dgm:pt modelId="{F9B239B2-7F6C-433F-BC13-FA7ECB79C67B}">
      <dgm:prSet phldrT="[文字]" custT="1"/>
      <dgm:spPr/>
      <dgm:t>
        <a:bodyPr/>
        <a:lstStyle/>
        <a:p>
          <a:r>
            <a:rPr lang="en-US" altLang="zh-TW" sz="28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rPr>
            <a:t>2.</a:t>
          </a:r>
          <a:r>
            <a:rPr lang="zh-TW" altLang="en-US" sz="28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rPr>
            <a:t>維持期</a:t>
          </a:r>
          <a:endParaRPr lang="zh-TW" altLang="en-US" sz="2800" b="1" dirty="0">
            <a:solidFill>
              <a:srgbClr val="7030A0"/>
            </a:solidFill>
            <a:latin typeface="標楷體" pitchFamily="65" charset="-120"/>
            <a:ea typeface="標楷體" pitchFamily="65" charset="-120"/>
          </a:endParaRPr>
        </a:p>
      </dgm:t>
    </dgm:pt>
    <dgm:pt modelId="{3624701D-A797-4508-9082-62CB53654D36}" type="parTrans" cxnId="{F1B64BF6-5AAB-4822-881D-DE0494697C92}">
      <dgm:prSet/>
      <dgm:spPr/>
      <dgm:t>
        <a:bodyPr/>
        <a:lstStyle/>
        <a:p>
          <a:endParaRPr lang="zh-TW" altLang="en-US"/>
        </a:p>
      </dgm:t>
    </dgm:pt>
    <dgm:pt modelId="{FB291ED7-282A-49E5-9D0C-D94475601D45}" type="sibTrans" cxnId="{F1B64BF6-5AAB-4822-881D-DE0494697C92}">
      <dgm:prSet/>
      <dgm:spPr/>
      <dgm:t>
        <a:bodyPr/>
        <a:lstStyle/>
        <a:p>
          <a:endParaRPr lang="zh-TW" altLang="en-US"/>
        </a:p>
      </dgm:t>
    </dgm:pt>
    <dgm:pt modelId="{64B063C7-E005-43FB-B2FA-9E2F5FAB5928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角色分派清楚，共同願景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4EAE1D5E-AB37-427C-9F36-59E1015C7416}" type="parTrans" cxnId="{B60FBEB6-869B-4B24-B161-3F190C9CF024}">
      <dgm:prSet/>
      <dgm:spPr/>
      <dgm:t>
        <a:bodyPr/>
        <a:lstStyle/>
        <a:p>
          <a:endParaRPr lang="zh-TW" altLang="en-US"/>
        </a:p>
      </dgm:t>
    </dgm:pt>
    <dgm:pt modelId="{3246660C-3F85-40DE-AA33-F19B7209384C}" type="sibTrans" cxnId="{B60FBEB6-869B-4B24-B161-3F190C9CF024}">
      <dgm:prSet/>
      <dgm:spPr/>
      <dgm:t>
        <a:bodyPr/>
        <a:lstStyle/>
        <a:p>
          <a:endParaRPr lang="zh-TW" altLang="en-US"/>
        </a:p>
      </dgm:t>
    </dgm:pt>
    <dgm:pt modelId="{B0A83DFA-AB68-4D75-8913-3FAFF3092CBC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爭取外部資源，參與的作業</a:t>
          </a: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)</a:t>
          </a:r>
        </a:p>
        <a:p>
          <a:pPr>
            <a:spcAft>
              <a:spcPts val="0"/>
            </a:spcAft>
          </a:pP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成員可能退出，招募新成員</a:t>
          </a: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)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50F9BCEC-4444-4F36-9FC8-E3AD8568AC99}" type="parTrans" cxnId="{96CDC7BA-3CBB-413B-A75A-0741968B7C44}">
      <dgm:prSet/>
      <dgm:spPr/>
      <dgm:t>
        <a:bodyPr/>
        <a:lstStyle/>
        <a:p>
          <a:endParaRPr lang="zh-TW" altLang="en-US"/>
        </a:p>
      </dgm:t>
    </dgm:pt>
    <dgm:pt modelId="{BBF49E91-3DF4-4787-B765-1489D7E8C491}" type="sibTrans" cxnId="{96CDC7BA-3CBB-413B-A75A-0741968B7C44}">
      <dgm:prSet/>
      <dgm:spPr/>
      <dgm:t>
        <a:bodyPr/>
        <a:lstStyle/>
        <a:p>
          <a:endParaRPr lang="zh-TW" altLang="en-US"/>
        </a:p>
      </dgm:t>
    </dgm:pt>
    <dgm:pt modelId="{15B72FC9-FB7D-49C2-8586-4C0576A3623B}">
      <dgm:prSet phldrT="[文字]" custT="1"/>
      <dgm:spPr/>
      <dgm:t>
        <a:bodyPr/>
        <a:lstStyle/>
        <a:p>
          <a:r>
            <a:rPr lang="en-US" altLang="zh-TW" sz="28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3.</a:t>
          </a:r>
          <a:r>
            <a:rPr lang="zh-TW" altLang="en-US" sz="28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制度化</a:t>
          </a:r>
          <a:endParaRPr lang="zh-TW" altLang="en-US" sz="2800" b="1" dirty="0">
            <a:solidFill>
              <a:srgbClr val="C00000"/>
            </a:solidFill>
            <a:latin typeface="標楷體" pitchFamily="65" charset="-120"/>
            <a:ea typeface="標楷體" pitchFamily="65" charset="-120"/>
          </a:endParaRPr>
        </a:p>
      </dgm:t>
    </dgm:pt>
    <dgm:pt modelId="{D586E836-8171-400F-AAB9-2BA63246A4B6}" type="parTrans" cxnId="{2B7C54C3-CFC1-48B9-A281-8C74E40F862D}">
      <dgm:prSet/>
      <dgm:spPr/>
      <dgm:t>
        <a:bodyPr/>
        <a:lstStyle/>
        <a:p>
          <a:endParaRPr lang="zh-TW" altLang="en-US"/>
        </a:p>
      </dgm:t>
    </dgm:pt>
    <dgm:pt modelId="{49B64A1E-A0B9-4C8D-A69A-F15A533D5794}" type="sibTrans" cxnId="{2B7C54C3-CFC1-48B9-A281-8C74E40F862D}">
      <dgm:prSet/>
      <dgm:spPr/>
      <dgm:t>
        <a:bodyPr/>
        <a:lstStyle/>
        <a:p>
          <a:endParaRPr lang="zh-TW" altLang="en-US"/>
        </a:p>
      </dgm:t>
    </dgm:pt>
    <dgm:pt modelId="{365CC863-23D7-4CA7-9E5F-38F7D208F22C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固定合作，永續經營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435F041E-17A0-454F-9BAC-BAD9DAAF0F80}" type="parTrans" cxnId="{DC38C466-DACA-4A94-9458-98D46213CA48}">
      <dgm:prSet/>
      <dgm:spPr/>
      <dgm:t>
        <a:bodyPr/>
        <a:lstStyle/>
        <a:p>
          <a:endParaRPr lang="zh-TW" altLang="en-US"/>
        </a:p>
      </dgm:t>
    </dgm:pt>
    <dgm:pt modelId="{AE4E97FF-3FBC-4961-9A14-8A0483FC2781}" type="sibTrans" cxnId="{DC38C466-DACA-4A94-9458-98D46213CA48}">
      <dgm:prSet/>
      <dgm:spPr/>
      <dgm:t>
        <a:bodyPr/>
        <a:lstStyle/>
        <a:p>
          <a:endParaRPr lang="zh-TW" altLang="en-US"/>
        </a:p>
      </dgm:t>
    </dgm:pt>
    <dgm:pt modelId="{2CFE02F8-09B9-4D67-AB17-0DFE6EEBD13A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目標達成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獲利、獲名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)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，問題解決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DA65275-2A3C-4CBC-B22E-9565E772A980}" type="parTrans" cxnId="{CBDDAC0B-53F2-464D-B96A-DD8E02D9E890}">
      <dgm:prSet/>
      <dgm:spPr/>
      <dgm:t>
        <a:bodyPr/>
        <a:lstStyle/>
        <a:p>
          <a:endParaRPr lang="zh-TW" altLang="en-US"/>
        </a:p>
      </dgm:t>
    </dgm:pt>
    <dgm:pt modelId="{E041DE7F-65DA-454C-983D-B9F5D313EAEE}" type="sibTrans" cxnId="{CBDDAC0B-53F2-464D-B96A-DD8E02D9E890}">
      <dgm:prSet/>
      <dgm:spPr/>
      <dgm:t>
        <a:bodyPr/>
        <a:lstStyle/>
        <a:p>
          <a:endParaRPr lang="zh-TW" altLang="en-US"/>
        </a:p>
      </dgm:t>
    </dgm:pt>
    <dgm:pt modelId="{386E8F21-7D7A-488E-86F2-C398C222087C}" type="pres">
      <dgm:prSet presAssocID="{B686A2E9-32F0-4A20-B98F-921A417DDD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CD2E6F1-B8D9-4455-AC2F-592FDFBB6717}" type="pres">
      <dgm:prSet presAssocID="{15B72FC9-FB7D-49C2-8586-4C0576A3623B}" presName="boxAndChildren" presStyleCnt="0"/>
      <dgm:spPr/>
    </dgm:pt>
    <dgm:pt modelId="{7BA3CC72-2ACC-4554-BB87-7B3A43AD43E7}" type="pres">
      <dgm:prSet presAssocID="{15B72FC9-FB7D-49C2-8586-4C0576A3623B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9B3956A6-0926-4E89-9BDE-08C277989A8E}" type="pres">
      <dgm:prSet presAssocID="{15B72FC9-FB7D-49C2-8586-4C0576A3623B}" presName="entireBox" presStyleLbl="node1" presStyleIdx="0" presStyleCnt="3" custLinFactNeighborX="3626" custLinFactNeighborY="-611"/>
      <dgm:spPr/>
      <dgm:t>
        <a:bodyPr/>
        <a:lstStyle/>
        <a:p>
          <a:endParaRPr lang="zh-TW" altLang="en-US"/>
        </a:p>
      </dgm:t>
    </dgm:pt>
    <dgm:pt modelId="{AE068AA4-D301-4C92-9D39-4ADBFEBB465C}" type="pres">
      <dgm:prSet presAssocID="{15B72FC9-FB7D-49C2-8586-4C0576A3623B}" presName="descendantBox" presStyleCnt="0"/>
      <dgm:spPr/>
    </dgm:pt>
    <dgm:pt modelId="{4FFE0E8F-72C1-4A3F-8D3A-9E73B8A64CFF}" type="pres">
      <dgm:prSet presAssocID="{365CC863-23D7-4CA7-9E5F-38F7D208F22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A8A0E8-9E71-43D6-AED6-FE31A026A675}" type="pres">
      <dgm:prSet presAssocID="{2CFE02F8-09B9-4D67-AB17-0DFE6EEBD13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DBC6F4-C216-4AA4-A9CA-1BB344D70152}" type="pres">
      <dgm:prSet presAssocID="{FB291ED7-282A-49E5-9D0C-D94475601D45}" presName="sp" presStyleCnt="0"/>
      <dgm:spPr/>
    </dgm:pt>
    <dgm:pt modelId="{E81EC4F9-F3BC-4BF2-8BC1-FB6428BCBD35}" type="pres">
      <dgm:prSet presAssocID="{F9B239B2-7F6C-433F-BC13-FA7ECB79C67B}" presName="arrowAndChildren" presStyleCnt="0"/>
      <dgm:spPr/>
    </dgm:pt>
    <dgm:pt modelId="{FB000194-C98B-41BD-8CA0-0F9B4C70710C}" type="pres">
      <dgm:prSet presAssocID="{F9B239B2-7F6C-433F-BC13-FA7ECB79C67B}" presName="parentTextArrow" presStyleLbl="node1" presStyleIdx="0" presStyleCnt="3"/>
      <dgm:spPr/>
      <dgm:t>
        <a:bodyPr/>
        <a:lstStyle/>
        <a:p>
          <a:endParaRPr lang="zh-TW" altLang="en-US"/>
        </a:p>
      </dgm:t>
    </dgm:pt>
    <dgm:pt modelId="{9557D0B4-F4E8-42A6-ABA5-B44858B50940}" type="pres">
      <dgm:prSet presAssocID="{F9B239B2-7F6C-433F-BC13-FA7ECB79C67B}" presName="arrow" presStyleLbl="node1" presStyleIdx="1" presStyleCnt="3"/>
      <dgm:spPr/>
      <dgm:t>
        <a:bodyPr/>
        <a:lstStyle/>
        <a:p>
          <a:endParaRPr lang="zh-TW" altLang="en-US"/>
        </a:p>
      </dgm:t>
    </dgm:pt>
    <dgm:pt modelId="{8DE3DB41-04D7-43E0-BFC0-8FAF6F9BF9CB}" type="pres">
      <dgm:prSet presAssocID="{F9B239B2-7F6C-433F-BC13-FA7ECB79C67B}" presName="descendantArrow" presStyleCnt="0"/>
      <dgm:spPr/>
    </dgm:pt>
    <dgm:pt modelId="{64592638-606C-4070-BA81-33F75633799B}" type="pres">
      <dgm:prSet presAssocID="{64B063C7-E005-43FB-B2FA-9E2F5FAB592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F0B134-5D5D-412E-AC31-A16BB3D2B1CD}" type="pres">
      <dgm:prSet presAssocID="{B0A83DFA-AB68-4D75-8913-3FAFF3092CB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EC0C0F-99EB-4347-80AF-6913BA23EDAB}" type="pres">
      <dgm:prSet presAssocID="{4F77A039-62CC-4BB0-9CAE-C6BDF276E839}" presName="sp" presStyleCnt="0"/>
      <dgm:spPr/>
    </dgm:pt>
    <dgm:pt modelId="{48EF5461-04E8-49EF-A487-5C02E17B368E}" type="pres">
      <dgm:prSet presAssocID="{ED8270A2-AAEB-4D19-993E-70910DF2D00B}" presName="arrowAndChildren" presStyleCnt="0"/>
      <dgm:spPr/>
    </dgm:pt>
    <dgm:pt modelId="{1C35A5B5-EEE0-4A63-8767-EA5348420551}" type="pres">
      <dgm:prSet presAssocID="{ED8270A2-AAEB-4D19-993E-70910DF2D00B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511CFC6B-843B-4CC4-B22A-CCFA95678637}" type="pres">
      <dgm:prSet presAssocID="{ED8270A2-AAEB-4D19-993E-70910DF2D00B}" presName="arrow" presStyleLbl="node1" presStyleIdx="2" presStyleCnt="3"/>
      <dgm:spPr/>
      <dgm:t>
        <a:bodyPr/>
        <a:lstStyle/>
        <a:p>
          <a:endParaRPr lang="zh-TW" altLang="en-US"/>
        </a:p>
      </dgm:t>
    </dgm:pt>
    <dgm:pt modelId="{6A3EAC67-7034-423F-9969-71C4F08A0011}" type="pres">
      <dgm:prSet presAssocID="{ED8270A2-AAEB-4D19-993E-70910DF2D00B}" presName="descendantArrow" presStyleCnt="0"/>
      <dgm:spPr/>
    </dgm:pt>
    <dgm:pt modelId="{B805F4E9-0E56-442A-8E6B-C3776DDDC6D2}" type="pres">
      <dgm:prSet presAssocID="{E8555E59-AA12-4675-9F0C-DF169816B8A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3F453C-AD26-417F-B59F-EFE6FB417D93}" type="pres">
      <dgm:prSet presAssocID="{EAD1D69C-34AF-445E-9B16-4ADDFABF3CE5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1092558-A968-4864-9DAD-35E7542CD919}" srcId="{ED8270A2-AAEB-4D19-993E-70910DF2D00B}" destId="{EAD1D69C-34AF-445E-9B16-4ADDFABF3CE5}" srcOrd="1" destOrd="0" parTransId="{64BD90AD-9470-4233-884E-B55B08738EFD}" sibTransId="{C7C74CF0-3E5A-42E0-B48E-FBDF8EC2B030}"/>
    <dgm:cxn modelId="{E2748815-4787-4DF5-A26E-491AAE4A9509}" type="presOf" srcId="{B686A2E9-32F0-4A20-B98F-921A417DDD8C}" destId="{386E8F21-7D7A-488E-86F2-C398C222087C}" srcOrd="0" destOrd="0" presId="urn:microsoft.com/office/officeart/2005/8/layout/process4"/>
    <dgm:cxn modelId="{00601491-2377-48EF-97CF-8D3191AC20A6}" type="presOf" srcId="{ED8270A2-AAEB-4D19-993E-70910DF2D00B}" destId="{1C35A5B5-EEE0-4A63-8767-EA5348420551}" srcOrd="0" destOrd="0" presId="urn:microsoft.com/office/officeart/2005/8/layout/process4"/>
    <dgm:cxn modelId="{AF101FA1-65CC-4BD2-819D-09B8B6B489AF}" type="presOf" srcId="{64B063C7-E005-43FB-B2FA-9E2F5FAB5928}" destId="{64592638-606C-4070-BA81-33F75633799B}" srcOrd="0" destOrd="0" presId="urn:microsoft.com/office/officeart/2005/8/layout/process4"/>
    <dgm:cxn modelId="{F1B64BF6-5AAB-4822-881D-DE0494697C92}" srcId="{B686A2E9-32F0-4A20-B98F-921A417DDD8C}" destId="{F9B239B2-7F6C-433F-BC13-FA7ECB79C67B}" srcOrd="1" destOrd="0" parTransId="{3624701D-A797-4508-9082-62CB53654D36}" sibTransId="{FB291ED7-282A-49E5-9D0C-D94475601D45}"/>
    <dgm:cxn modelId="{DC38C466-DACA-4A94-9458-98D46213CA48}" srcId="{15B72FC9-FB7D-49C2-8586-4C0576A3623B}" destId="{365CC863-23D7-4CA7-9E5F-38F7D208F22C}" srcOrd="0" destOrd="0" parTransId="{435F041E-17A0-454F-9BAC-BAD9DAAF0F80}" sibTransId="{AE4E97FF-3FBC-4961-9A14-8A0483FC2781}"/>
    <dgm:cxn modelId="{726D3E80-CDB2-4DF6-AC9F-25B015DDAD06}" type="presOf" srcId="{15B72FC9-FB7D-49C2-8586-4C0576A3623B}" destId="{7BA3CC72-2ACC-4554-BB87-7B3A43AD43E7}" srcOrd="0" destOrd="0" presId="urn:microsoft.com/office/officeart/2005/8/layout/process4"/>
    <dgm:cxn modelId="{2B7C54C3-CFC1-48B9-A281-8C74E40F862D}" srcId="{B686A2E9-32F0-4A20-B98F-921A417DDD8C}" destId="{15B72FC9-FB7D-49C2-8586-4C0576A3623B}" srcOrd="2" destOrd="0" parTransId="{D586E836-8171-400F-AAB9-2BA63246A4B6}" sibTransId="{49B64A1E-A0B9-4C8D-A69A-F15A533D5794}"/>
    <dgm:cxn modelId="{563539A3-55C0-4CF7-97E8-3DC192744DD0}" srcId="{ED8270A2-AAEB-4D19-993E-70910DF2D00B}" destId="{E8555E59-AA12-4675-9F0C-DF169816B8A4}" srcOrd="0" destOrd="0" parTransId="{9631A586-6040-4698-82B5-632F1C2A80DC}" sibTransId="{09AFEFC1-77D4-4A8E-AEAC-58EA9B9C36E4}"/>
    <dgm:cxn modelId="{A7B715EB-5DE2-4C2E-92FF-E14E0CCC5B6D}" type="presOf" srcId="{2CFE02F8-09B9-4D67-AB17-0DFE6EEBD13A}" destId="{36A8A0E8-9E71-43D6-AED6-FE31A026A675}" srcOrd="0" destOrd="0" presId="urn:microsoft.com/office/officeart/2005/8/layout/process4"/>
    <dgm:cxn modelId="{CBDDAC0B-53F2-464D-B96A-DD8E02D9E890}" srcId="{15B72FC9-FB7D-49C2-8586-4C0576A3623B}" destId="{2CFE02F8-09B9-4D67-AB17-0DFE6EEBD13A}" srcOrd="1" destOrd="0" parTransId="{BDA65275-2A3C-4CBC-B22E-9565E772A980}" sibTransId="{E041DE7F-65DA-454C-983D-B9F5D313EAEE}"/>
    <dgm:cxn modelId="{71DD798C-BC23-4060-B4DC-F851C315C8ED}" type="presOf" srcId="{B0A83DFA-AB68-4D75-8913-3FAFF3092CBC}" destId="{2EF0B134-5D5D-412E-AC31-A16BB3D2B1CD}" srcOrd="0" destOrd="0" presId="urn:microsoft.com/office/officeart/2005/8/layout/process4"/>
    <dgm:cxn modelId="{98CA8B76-D679-480D-9ECB-76256F40F868}" type="presOf" srcId="{15B72FC9-FB7D-49C2-8586-4C0576A3623B}" destId="{9B3956A6-0926-4E89-9BDE-08C277989A8E}" srcOrd="1" destOrd="0" presId="urn:microsoft.com/office/officeart/2005/8/layout/process4"/>
    <dgm:cxn modelId="{3BC72300-21E6-43B1-BD4C-54D09A83D685}" type="presOf" srcId="{ED8270A2-AAEB-4D19-993E-70910DF2D00B}" destId="{511CFC6B-843B-4CC4-B22A-CCFA95678637}" srcOrd="1" destOrd="0" presId="urn:microsoft.com/office/officeart/2005/8/layout/process4"/>
    <dgm:cxn modelId="{EC52103F-639B-41CE-818C-4163B5097ED6}" type="presOf" srcId="{F9B239B2-7F6C-433F-BC13-FA7ECB79C67B}" destId="{9557D0B4-F4E8-42A6-ABA5-B44858B50940}" srcOrd="1" destOrd="0" presId="urn:microsoft.com/office/officeart/2005/8/layout/process4"/>
    <dgm:cxn modelId="{33B6CC90-8B8B-4475-81DB-7DEF67767E45}" type="presOf" srcId="{365CC863-23D7-4CA7-9E5F-38F7D208F22C}" destId="{4FFE0E8F-72C1-4A3F-8D3A-9E73B8A64CFF}" srcOrd="0" destOrd="0" presId="urn:microsoft.com/office/officeart/2005/8/layout/process4"/>
    <dgm:cxn modelId="{B60FBEB6-869B-4B24-B161-3F190C9CF024}" srcId="{F9B239B2-7F6C-433F-BC13-FA7ECB79C67B}" destId="{64B063C7-E005-43FB-B2FA-9E2F5FAB5928}" srcOrd="0" destOrd="0" parTransId="{4EAE1D5E-AB37-427C-9F36-59E1015C7416}" sibTransId="{3246660C-3F85-40DE-AA33-F19B7209384C}"/>
    <dgm:cxn modelId="{96CDC7BA-3CBB-413B-A75A-0741968B7C44}" srcId="{F9B239B2-7F6C-433F-BC13-FA7ECB79C67B}" destId="{B0A83DFA-AB68-4D75-8913-3FAFF3092CBC}" srcOrd="1" destOrd="0" parTransId="{50F9BCEC-4444-4F36-9FC8-E3AD8568AC99}" sibTransId="{BBF49E91-3DF4-4787-B765-1489D7E8C491}"/>
    <dgm:cxn modelId="{8B52E300-3593-4F14-B1E8-121D9D7B7642}" type="presOf" srcId="{EAD1D69C-34AF-445E-9B16-4ADDFABF3CE5}" destId="{503F453C-AD26-417F-B59F-EFE6FB417D93}" srcOrd="0" destOrd="0" presId="urn:microsoft.com/office/officeart/2005/8/layout/process4"/>
    <dgm:cxn modelId="{2C062226-26B5-4EB9-BC13-62DAB20D8336}" type="presOf" srcId="{F9B239B2-7F6C-433F-BC13-FA7ECB79C67B}" destId="{FB000194-C98B-41BD-8CA0-0F9B4C70710C}" srcOrd="0" destOrd="0" presId="urn:microsoft.com/office/officeart/2005/8/layout/process4"/>
    <dgm:cxn modelId="{D9822ECC-7D84-4F6C-89FD-DA1A28A46AF5}" type="presOf" srcId="{E8555E59-AA12-4675-9F0C-DF169816B8A4}" destId="{B805F4E9-0E56-442A-8E6B-C3776DDDC6D2}" srcOrd="0" destOrd="0" presId="urn:microsoft.com/office/officeart/2005/8/layout/process4"/>
    <dgm:cxn modelId="{8456A11A-4E3C-4521-9128-00773409DA4D}" srcId="{B686A2E9-32F0-4A20-B98F-921A417DDD8C}" destId="{ED8270A2-AAEB-4D19-993E-70910DF2D00B}" srcOrd="0" destOrd="0" parTransId="{7858C3FB-AAE0-415D-A153-9212865C708A}" sibTransId="{4F77A039-62CC-4BB0-9CAE-C6BDF276E839}"/>
    <dgm:cxn modelId="{B3677955-2100-4D9B-BEC6-FD7541E341DA}" type="presParOf" srcId="{386E8F21-7D7A-488E-86F2-C398C222087C}" destId="{3CD2E6F1-B8D9-4455-AC2F-592FDFBB6717}" srcOrd="0" destOrd="0" presId="urn:microsoft.com/office/officeart/2005/8/layout/process4"/>
    <dgm:cxn modelId="{C27C977B-7CAD-4D82-8B54-947DB6DF2364}" type="presParOf" srcId="{3CD2E6F1-B8D9-4455-AC2F-592FDFBB6717}" destId="{7BA3CC72-2ACC-4554-BB87-7B3A43AD43E7}" srcOrd="0" destOrd="0" presId="urn:microsoft.com/office/officeart/2005/8/layout/process4"/>
    <dgm:cxn modelId="{73A0BF78-AE1F-4784-A3B2-AE74A747A018}" type="presParOf" srcId="{3CD2E6F1-B8D9-4455-AC2F-592FDFBB6717}" destId="{9B3956A6-0926-4E89-9BDE-08C277989A8E}" srcOrd="1" destOrd="0" presId="urn:microsoft.com/office/officeart/2005/8/layout/process4"/>
    <dgm:cxn modelId="{55340091-44EB-486F-81D1-C0790C01A2E3}" type="presParOf" srcId="{3CD2E6F1-B8D9-4455-AC2F-592FDFBB6717}" destId="{AE068AA4-D301-4C92-9D39-4ADBFEBB465C}" srcOrd="2" destOrd="0" presId="urn:microsoft.com/office/officeart/2005/8/layout/process4"/>
    <dgm:cxn modelId="{F6857358-F611-48F5-AC1A-344C1908116B}" type="presParOf" srcId="{AE068AA4-D301-4C92-9D39-4ADBFEBB465C}" destId="{4FFE0E8F-72C1-4A3F-8D3A-9E73B8A64CFF}" srcOrd="0" destOrd="0" presId="urn:microsoft.com/office/officeart/2005/8/layout/process4"/>
    <dgm:cxn modelId="{64420A3C-78D1-4893-B5B9-C7656CCB7C82}" type="presParOf" srcId="{AE068AA4-D301-4C92-9D39-4ADBFEBB465C}" destId="{36A8A0E8-9E71-43D6-AED6-FE31A026A675}" srcOrd="1" destOrd="0" presId="urn:microsoft.com/office/officeart/2005/8/layout/process4"/>
    <dgm:cxn modelId="{E17F40CC-7E98-44D9-A482-69EFBA61FBEE}" type="presParOf" srcId="{386E8F21-7D7A-488E-86F2-C398C222087C}" destId="{C7DBC6F4-C216-4AA4-A9CA-1BB344D70152}" srcOrd="1" destOrd="0" presId="urn:microsoft.com/office/officeart/2005/8/layout/process4"/>
    <dgm:cxn modelId="{A053F76E-6D1E-426C-9DCB-1B77BDDC46E0}" type="presParOf" srcId="{386E8F21-7D7A-488E-86F2-C398C222087C}" destId="{E81EC4F9-F3BC-4BF2-8BC1-FB6428BCBD35}" srcOrd="2" destOrd="0" presId="urn:microsoft.com/office/officeart/2005/8/layout/process4"/>
    <dgm:cxn modelId="{F812BFA5-513C-44F2-BD1C-E6A1C97AF46A}" type="presParOf" srcId="{E81EC4F9-F3BC-4BF2-8BC1-FB6428BCBD35}" destId="{FB000194-C98B-41BD-8CA0-0F9B4C70710C}" srcOrd="0" destOrd="0" presId="urn:microsoft.com/office/officeart/2005/8/layout/process4"/>
    <dgm:cxn modelId="{7EE7E31F-B524-4655-A44F-D283D302A7AB}" type="presParOf" srcId="{E81EC4F9-F3BC-4BF2-8BC1-FB6428BCBD35}" destId="{9557D0B4-F4E8-42A6-ABA5-B44858B50940}" srcOrd="1" destOrd="0" presId="urn:microsoft.com/office/officeart/2005/8/layout/process4"/>
    <dgm:cxn modelId="{BF349DF7-4291-44F8-A72F-9AF60F653262}" type="presParOf" srcId="{E81EC4F9-F3BC-4BF2-8BC1-FB6428BCBD35}" destId="{8DE3DB41-04D7-43E0-BFC0-8FAF6F9BF9CB}" srcOrd="2" destOrd="0" presId="urn:microsoft.com/office/officeart/2005/8/layout/process4"/>
    <dgm:cxn modelId="{2C76518C-F72E-4EF0-AEAF-6F8D1B867603}" type="presParOf" srcId="{8DE3DB41-04D7-43E0-BFC0-8FAF6F9BF9CB}" destId="{64592638-606C-4070-BA81-33F75633799B}" srcOrd="0" destOrd="0" presId="urn:microsoft.com/office/officeart/2005/8/layout/process4"/>
    <dgm:cxn modelId="{4923FA38-04F5-4DE0-94CB-CC65B8752B55}" type="presParOf" srcId="{8DE3DB41-04D7-43E0-BFC0-8FAF6F9BF9CB}" destId="{2EF0B134-5D5D-412E-AC31-A16BB3D2B1CD}" srcOrd="1" destOrd="0" presId="urn:microsoft.com/office/officeart/2005/8/layout/process4"/>
    <dgm:cxn modelId="{DBCAB2F4-7A5E-4786-B287-C98CEA752B9C}" type="presParOf" srcId="{386E8F21-7D7A-488E-86F2-C398C222087C}" destId="{94EC0C0F-99EB-4347-80AF-6913BA23EDAB}" srcOrd="3" destOrd="0" presId="urn:microsoft.com/office/officeart/2005/8/layout/process4"/>
    <dgm:cxn modelId="{7A3E8BE8-4840-440A-ADD5-9E145EDBA36A}" type="presParOf" srcId="{386E8F21-7D7A-488E-86F2-C398C222087C}" destId="{48EF5461-04E8-49EF-A487-5C02E17B368E}" srcOrd="4" destOrd="0" presId="urn:microsoft.com/office/officeart/2005/8/layout/process4"/>
    <dgm:cxn modelId="{9AED28B6-4606-4254-93A4-246DE3E3D845}" type="presParOf" srcId="{48EF5461-04E8-49EF-A487-5C02E17B368E}" destId="{1C35A5B5-EEE0-4A63-8767-EA5348420551}" srcOrd="0" destOrd="0" presId="urn:microsoft.com/office/officeart/2005/8/layout/process4"/>
    <dgm:cxn modelId="{9E283396-273B-4FC9-894C-BCDDC589DB6B}" type="presParOf" srcId="{48EF5461-04E8-49EF-A487-5C02E17B368E}" destId="{511CFC6B-843B-4CC4-B22A-CCFA95678637}" srcOrd="1" destOrd="0" presId="urn:microsoft.com/office/officeart/2005/8/layout/process4"/>
    <dgm:cxn modelId="{EDAE0DEC-A298-44D1-819B-095C71D609F8}" type="presParOf" srcId="{48EF5461-04E8-49EF-A487-5C02E17B368E}" destId="{6A3EAC67-7034-423F-9969-71C4F08A0011}" srcOrd="2" destOrd="0" presId="urn:microsoft.com/office/officeart/2005/8/layout/process4"/>
    <dgm:cxn modelId="{F944A287-82D4-4DA1-87C3-0C7D2061A9F1}" type="presParOf" srcId="{6A3EAC67-7034-423F-9969-71C4F08A0011}" destId="{B805F4E9-0E56-442A-8E6B-C3776DDDC6D2}" srcOrd="0" destOrd="0" presId="urn:microsoft.com/office/officeart/2005/8/layout/process4"/>
    <dgm:cxn modelId="{937CA7CC-C86B-418A-BF0F-FE8D191E9B98}" type="presParOf" srcId="{6A3EAC67-7034-423F-9969-71C4F08A0011}" destId="{503F453C-AD26-417F-B59F-EFE6FB417D9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D99C44D-0775-4CC1-B060-1BD6458A9F6C}" type="datetimeFigureOut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新細明體" pitchFamily="18" charset="-120"/>
              </a:defRPr>
            </a:lvl1pPr>
          </a:lstStyle>
          <a:p>
            <a:fld id="{74EEAE97-4CB5-401A-88D1-5C306F0B5B1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806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A1BBF44-E7EF-43A1-8ABE-3849BFEBE2F2}" type="datetimeFigureOut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新細明體" pitchFamily="18" charset="-120"/>
              </a:defRPr>
            </a:lvl1pPr>
          </a:lstStyle>
          <a:p>
            <a:fld id="{98FFA0CF-0D28-4C1D-A2D0-37AD735D247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739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36EA9A7D-A6A6-4DE0-9FDA-C9A585FAA1D5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標楷體" pitchFamily="65" charset="-120"/>
              </a:defRPr>
            </a:lvl1pPr>
          </a:lstStyle>
          <a:p>
            <a:fld id="{250DFA8C-F6C4-4E0F-A789-EF04AB9A2D8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732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D927B08-4BC6-460C-9EC2-F81940A1642E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0171BB-CC00-4BAA-B2F7-8343087301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0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D646844-B757-4D59-9802-F679E9D608A0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034FF-BA59-468E-8020-078192834C8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25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6C30CBC-6BEE-4768-9DB4-D4CFC51385CD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0C3D4-1DD9-478D-BFD1-6F6DD24FFF8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31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 sz="4000">
                <a:solidFill>
                  <a:srgbClr val="00206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03F94EB-AB0E-44C5-9A8C-A1ABBB626677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9D1FE-90FA-4571-883B-7B950D341A2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61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2053"/>
            <a:ext cx="8640960" cy="75666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375B8-231C-47F8-A9FD-747D1281DEBC}" type="slidenum">
              <a:rPr lang="zh-TW" altLang="en-US"/>
              <a:pPr/>
              <a:t>‹#›</a:t>
            </a:fld>
            <a:endParaRPr lang="zh-TW" alt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6"/>
          </p:nvPr>
        </p:nvSpPr>
        <p:spPr>
          <a:xfrm>
            <a:off x="-6474" y="6061447"/>
            <a:ext cx="4572000" cy="46389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 cap="all" spc="100" baseline="0">
                <a:solidFill>
                  <a:srgbClr val="0033CC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圖片版面配置區 10"/>
          <p:cNvSpPr>
            <a:spLocks noGrp="1"/>
          </p:cNvSpPr>
          <p:nvPr>
            <p:ph type="pic" sz="quarter" idx="17"/>
          </p:nvPr>
        </p:nvSpPr>
        <p:spPr>
          <a:xfrm>
            <a:off x="683568" y="3789040"/>
            <a:ext cx="3384376" cy="227240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8"/>
          </p:nvPr>
        </p:nvSpPr>
        <p:spPr>
          <a:xfrm>
            <a:off x="0" y="3253135"/>
            <a:ext cx="4572000" cy="46389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 cap="all" spc="100" baseline="0">
                <a:solidFill>
                  <a:srgbClr val="0033CC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圖片版面配置區 10"/>
          <p:cNvSpPr>
            <a:spLocks noGrp="1"/>
          </p:cNvSpPr>
          <p:nvPr>
            <p:ph type="pic" sz="quarter" idx="19"/>
          </p:nvPr>
        </p:nvSpPr>
        <p:spPr>
          <a:xfrm>
            <a:off x="690042" y="980728"/>
            <a:ext cx="3384376" cy="227240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20"/>
          </p:nvPr>
        </p:nvSpPr>
        <p:spPr>
          <a:xfrm>
            <a:off x="4592960" y="3253135"/>
            <a:ext cx="4572000" cy="46389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 cap="all" spc="100" baseline="0">
                <a:solidFill>
                  <a:srgbClr val="0033CC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圖片版面配置區 10"/>
          <p:cNvSpPr>
            <a:spLocks noGrp="1"/>
          </p:cNvSpPr>
          <p:nvPr>
            <p:ph type="pic" sz="quarter" idx="21"/>
          </p:nvPr>
        </p:nvSpPr>
        <p:spPr>
          <a:xfrm>
            <a:off x="5283002" y="980728"/>
            <a:ext cx="3384376" cy="227240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22"/>
          </p:nvPr>
        </p:nvSpPr>
        <p:spPr>
          <a:xfrm>
            <a:off x="4572000" y="6061447"/>
            <a:ext cx="4572000" cy="46389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 cap="all" spc="100" baseline="0">
                <a:solidFill>
                  <a:srgbClr val="0033CC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4" name="圖片版面配置區 10"/>
          <p:cNvSpPr>
            <a:spLocks noGrp="1"/>
          </p:cNvSpPr>
          <p:nvPr>
            <p:ph type="pic" sz="quarter" idx="23"/>
          </p:nvPr>
        </p:nvSpPr>
        <p:spPr>
          <a:xfrm>
            <a:off x="5262042" y="3789040"/>
            <a:ext cx="3384376" cy="2272407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055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C67DDE4-1908-454A-80A7-F3A12200E23D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6B95B3-B15F-41C1-9FE0-F666868ADEE2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42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FC592B5-177D-4C52-A78E-5327E469EBD1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04CCF-C792-432A-A8B4-241B90D9A9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3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80437DB-5217-45EE-9DEC-6A10EA918498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375B8-231C-47F8-A9FD-747D1281DEB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18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1E8A7DA-2837-42AC-B2EB-65F494423935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7115F-E7C1-4CE7-9A6C-94423D2EFB5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59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2C2E2F7-7087-4041-89AB-BBA555865D03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E5723-2289-4319-8773-FE8C976228A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468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08DC2A3-B301-4489-BBE2-BD4A968C6A1F}" type="datetime1">
              <a:rPr lang="zh-TW" altLang="en-US"/>
              <a:pPr>
                <a:defRPr/>
              </a:pPr>
              <a:t>2015/4/9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33F6-0139-411F-A9E4-2E5504C1939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8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96863"/>
            <a:ext cx="8640960" cy="828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1520" y="1268413"/>
            <a:ext cx="8640959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605044" y="6422231"/>
            <a:ext cx="560388" cy="365125"/>
          </a:xfrm>
          <a:prstGeom prst="rect">
            <a:avLst/>
          </a:prstGeom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fld id="{AB5E2391-8140-494D-B11F-9FF0CFC17EC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8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 cap="all" spc="-60">
          <a:solidFill>
            <a:schemeClr val="tx2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457200" indent="-457200" algn="l" rtl="0" fontAlgn="base">
        <a:lnSpc>
          <a:spcPct val="13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b="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457200" indent="-182563" algn="l" rtl="0" fontAlgn="base">
        <a:lnSpc>
          <a:spcPct val="130000"/>
        </a:lnSpc>
        <a:spcBef>
          <a:spcPts val="0"/>
        </a:spcBef>
        <a:spcAft>
          <a:spcPts val="0"/>
        </a:spcAft>
        <a:buClr>
          <a:schemeClr val="tx2"/>
        </a:buClr>
        <a:buFont typeface="Arial" charset="0"/>
        <a:buChar char="•"/>
        <a:defRPr sz="3200" b="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rtl="0" fontAlgn="base">
        <a:lnSpc>
          <a:spcPct val="130000"/>
        </a:lnSpc>
        <a:spcBef>
          <a:spcPts val="0"/>
        </a:spcBef>
        <a:spcAft>
          <a:spcPts val="0"/>
        </a:spcAft>
        <a:buClr>
          <a:schemeClr val="tx2"/>
        </a:buClr>
        <a:buFont typeface="Arial" charset="0"/>
        <a:buChar char="•"/>
        <a:defRPr sz="2800" b="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rtl="0" fontAlgn="base">
        <a:lnSpc>
          <a:spcPct val="130000"/>
        </a:lnSpc>
        <a:spcBef>
          <a:spcPts val="0"/>
        </a:spcBef>
        <a:spcAft>
          <a:spcPts val="0"/>
        </a:spcAft>
        <a:buClr>
          <a:schemeClr val="tx2"/>
        </a:buClr>
        <a:buFont typeface="Arial" charset="0"/>
        <a:buChar char="•"/>
        <a:defRPr sz="2800" b="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rtl="0" fontAlgn="base">
        <a:lnSpc>
          <a:spcPct val="130000"/>
        </a:lnSpc>
        <a:spcBef>
          <a:spcPts val="0"/>
        </a:spcBef>
        <a:spcAft>
          <a:spcPts val="0"/>
        </a:spcAft>
        <a:buClr>
          <a:schemeClr val="tx2"/>
        </a:buClr>
        <a:buFont typeface="Arial" charset="0"/>
        <a:buChar char="•"/>
        <a:defRPr sz="2800" b="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0825" y="2564904"/>
            <a:ext cx="8010525" cy="3097212"/>
          </a:xfrm>
        </p:spPr>
        <p:txBody>
          <a:bodyPr rtlCol="0" anchor="ctr">
            <a:normAutofit fontScale="92500" lnSpcReduction="10000"/>
          </a:bodyPr>
          <a:lstStyle/>
          <a:p>
            <a:pPr algn="ctr"/>
            <a:r>
              <a:rPr lang="zh-TW" altLang="en-US" sz="3000" b="1" dirty="0" smtClean="0">
                <a:solidFill>
                  <a:srgbClr val="3333FF"/>
                </a:solidFill>
                <a:latin typeface="Times New Roman" pitchFamily="18" charset="0"/>
              </a:rPr>
              <a:t>紀雪雲 </a:t>
            </a:r>
            <a:r>
              <a:rPr lang="zh-TW" altLang="en-US" sz="3000" b="1" dirty="0">
                <a:solidFill>
                  <a:srgbClr val="3333FF"/>
                </a:solidFill>
                <a:latin typeface="Times New Roman" pitchFamily="18" charset="0"/>
              </a:rPr>
              <a:t>博士   </a:t>
            </a:r>
            <a:endParaRPr lang="en-US" altLang="zh-TW" sz="3000" b="1" dirty="0">
              <a:solidFill>
                <a:srgbClr val="3333FF"/>
              </a:solidFill>
              <a:latin typeface="Times New Roman" pitchFamily="18" charset="0"/>
            </a:endParaRPr>
          </a:p>
          <a:p>
            <a:pPr algn="ctr"/>
            <a:r>
              <a:rPr lang="zh-TW" altLang="en-US" sz="3000" b="1" dirty="0">
                <a:solidFill>
                  <a:srgbClr val="3333FF"/>
                </a:solidFill>
                <a:latin typeface="Times New Roman" pitchFamily="18" charset="0"/>
              </a:rPr>
              <a:t>開南大學養生與健康行銷學系</a:t>
            </a:r>
            <a:r>
              <a:rPr lang="zh-TW" altLang="en-US" sz="3000" b="1" dirty="0" smtClean="0">
                <a:solidFill>
                  <a:srgbClr val="3333FF"/>
                </a:solidFill>
                <a:latin typeface="Times New Roman" pitchFamily="18" charset="0"/>
              </a:rPr>
              <a:t>系主任</a:t>
            </a:r>
            <a:endParaRPr lang="en-US" altLang="zh-TW" sz="3000" b="1" dirty="0" smtClean="0">
              <a:solidFill>
                <a:srgbClr val="3333FF"/>
              </a:solidFill>
              <a:latin typeface="Times New Roman" pitchFamily="18" charset="0"/>
            </a:endParaRPr>
          </a:p>
          <a:p>
            <a:pPr algn="ctr"/>
            <a:r>
              <a:rPr lang="zh-TW" altLang="en-US" sz="3000" b="1" dirty="0" smtClean="0">
                <a:solidFill>
                  <a:srgbClr val="3333FF"/>
                </a:solidFill>
                <a:latin typeface="Times New Roman" pitchFamily="18" charset="0"/>
              </a:rPr>
              <a:t>財團法人</a:t>
            </a:r>
            <a:r>
              <a:rPr lang="zh-TW" altLang="en-US" sz="3000" b="1" dirty="0">
                <a:solidFill>
                  <a:srgbClr val="3333FF"/>
                </a:solidFill>
                <a:latin typeface="Times New Roman" pitchFamily="18" charset="0"/>
              </a:rPr>
              <a:t>國範文教基金會</a:t>
            </a:r>
            <a:r>
              <a:rPr lang="zh-TW" altLang="en-US" sz="3000" b="1" dirty="0" smtClean="0">
                <a:solidFill>
                  <a:srgbClr val="3333FF"/>
                </a:solidFill>
                <a:latin typeface="Times New Roman" pitchFamily="18" charset="0"/>
              </a:rPr>
              <a:t>主委</a:t>
            </a:r>
            <a:endParaRPr lang="en-US" altLang="zh-TW" sz="3000" b="1" dirty="0">
              <a:solidFill>
                <a:srgbClr val="3333FF"/>
              </a:solidFill>
              <a:latin typeface="Times New Roman" pitchFamily="18" charset="0"/>
            </a:endParaRPr>
          </a:p>
          <a:p>
            <a:pPr algn="ctr"/>
            <a:r>
              <a:rPr lang="zh-TW" altLang="en-US" sz="3000" b="1" dirty="0" smtClean="0">
                <a:solidFill>
                  <a:srgbClr val="3333FF"/>
                </a:solidFill>
                <a:latin typeface="Times New Roman" pitchFamily="18" charset="0"/>
              </a:rPr>
              <a:t>臺灣健康促進學校協會理事長</a:t>
            </a:r>
            <a:endParaRPr lang="en-US" altLang="zh-TW" sz="3000" b="1" dirty="0" smtClean="0">
              <a:solidFill>
                <a:srgbClr val="3333FF"/>
              </a:solidFill>
              <a:latin typeface="Times New Roman" pitchFamily="18" charset="0"/>
            </a:endParaRPr>
          </a:p>
          <a:p>
            <a:pPr algn="ctr"/>
            <a:endParaRPr lang="zh-TW" altLang="en-US" sz="2800" b="1" dirty="0" smtClean="0">
              <a:solidFill>
                <a:srgbClr val="3333FF"/>
              </a:solidFill>
              <a:latin typeface="Times New Roman" pitchFamily="18" charset="0"/>
            </a:endParaRPr>
          </a:p>
          <a:p>
            <a:pPr algn="ctr"/>
            <a:r>
              <a:rPr lang="zh-TW" altLang="en-US" sz="2800" b="1" dirty="0" smtClean="0">
                <a:solidFill>
                  <a:srgbClr val="3333FF"/>
                </a:solidFill>
                <a:latin typeface="Times New Roman" pitchFamily="18" charset="0"/>
              </a:rPr>
              <a:t>中華民國</a:t>
            </a:r>
            <a:r>
              <a:rPr lang="en-US" altLang="zh-TW" sz="2800" b="1" dirty="0">
                <a:solidFill>
                  <a:srgbClr val="3333FF"/>
                </a:solidFill>
                <a:latin typeface="Times New Roman" pitchFamily="18" charset="0"/>
              </a:rPr>
              <a:t>104</a:t>
            </a:r>
            <a:r>
              <a:rPr lang="zh-TW" altLang="en-US" sz="2800" b="1" dirty="0">
                <a:solidFill>
                  <a:srgbClr val="3333FF"/>
                </a:solidFill>
                <a:latin typeface="Times New Roman" pitchFamily="18" charset="0"/>
              </a:rPr>
              <a:t>年</a:t>
            </a:r>
            <a:r>
              <a:rPr lang="en-US" altLang="zh-TW" sz="2800" b="1" dirty="0">
                <a:solidFill>
                  <a:srgbClr val="3333FF"/>
                </a:solidFill>
                <a:latin typeface="Times New Roman" pitchFamily="18" charset="0"/>
              </a:rPr>
              <a:t>4</a:t>
            </a:r>
            <a:r>
              <a:rPr lang="zh-TW" altLang="en-US" sz="2800" b="1" dirty="0" smtClean="0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zh-TW" sz="2800" b="1" dirty="0" smtClean="0">
                <a:solidFill>
                  <a:srgbClr val="3333FF"/>
                </a:solidFill>
                <a:latin typeface="Times New Roman" pitchFamily="18" charset="0"/>
              </a:rPr>
              <a:t>9</a:t>
            </a:r>
            <a:r>
              <a:rPr lang="zh-TW" altLang="en-US" sz="2800" b="1" dirty="0" smtClean="0">
                <a:solidFill>
                  <a:srgbClr val="3333FF"/>
                </a:solidFill>
                <a:latin typeface="Times New Roman" pitchFamily="18" charset="0"/>
              </a:rPr>
              <a:t>日</a:t>
            </a:r>
            <a:endParaRPr lang="zh-TW" altLang="en-US" sz="28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16388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5810250"/>
            <a:ext cx="1357313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群組 6"/>
          <p:cNvGrpSpPr>
            <a:grpSpLocks/>
          </p:cNvGrpSpPr>
          <p:nvPr/>
        </p:nvGrpSpPr>
        <p:grpSpPr bwMode="auto">
          <a:xfrm>
            <a:off x="6588224" y="3625965"/>
            <a:ext cx="2459037" cy="2886075"/>
            <a:chOff x="7380312" y="116632"/>
            <a:chExt cx="1639965" cy="1733575"/>
          </a:xfrm>
        </p:grpSpPr>
        <p:pic>
          <p:nvPicPr>
            <p:cNvPr id="1639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3" y="116632"/>
              <a:ext cx="1351934" cy="1710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106332"/>
              <a:ext cx="576064" cy="74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標題 1"/>
          <p:cNvSpPr txBox="1">
            <a:spLocks/>
          </p:cNvSpPr>
          <p:nvPr/>
        </p:nvSpPr>
        <p:spPr>
          <a:xfrm>
            <a:off x="0" y="1060376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800" b="1" kern="1200" cap="all" spc="-80" baseline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9pPr>
          </a:lstStyle>
          <a:p>
            <a:pPr algn="ctr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zh-TW" altLang="en-US" sz="4800" u="sng" cap="none" spc="50" dirty="0" smtClean="0">
                <a:ln w="11430"/>
                <a:solidFill>
                  <a:srgbClr val="050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如何有效推廣校園正確用藥教育</a:t>
            </a:r>
            <a:endParaRPr lang="zh-TW" altLang="en-US" sz="4000" u="sng" spc="-6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195736" y="5733256"/>
            <a:ext cx="525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	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175867" y="4653135"/>
            <a:ext cx="42484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600" b="1" dirty="0">
                <a:solidFill>
                  <a:srgbClr val="66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chi420923@hotmail.com</a:t>
            </a:r>
            <a:endParaRPr lang="zh-TW" altLang="en-US" sz="2600" b="1" dirty="0">
              <a:solidFill>
                <a:srgbClr val="66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貳、有效做法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268761"/>
            <a:ext cx="8424936" cy="648072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</a:rPr>
              <a:t>一、組織檢視</a:t>
            </a:r>
            <a:endParaRPr lang="en-US" altLang="zh-TW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</a:rPr>
              <a:t>   </a:t>
            </a:r>
            <a:r>
              <a:rPr lang="zh-TW" altLang="en-US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 </a:t>
            </a: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779912" y="4221088"/>
            <a:ext cx="1296144" cy="2530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zh-TW" altLang="en-US" sz="3200" b="1" dirty="0">
                <a:solidFill>
                  <a:srgbClr val="FF00FF"/>
                </a:solidFill>
                <a:latin typeface="標楷體" panose="03000509000000000000" pitchFamily="65" charset="-120"/>
              </a:rPr>
              <a:t>市級</a:t>
            </a:r>
            <a:endParaRPr lang="en-US" altLang="zh-TW" sz="3200" b="1" dirty="0">
              <a:solidFill>
                <a:srgbClr val="FF00FF"/>
              </a:solidFill>
              <a:latin typeface="標楷體" panose="03000509000000000000" pitchFamily="65" charset="-12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zh-TW" altLang="en-US" sz="3200" b="1" dirty="0">
                <a:solidFill>
                  <a:srgbClr val="FF00FF"/>
                </a:solidFill>
                <a:latin typeface="標楷體" panose="03000509000000000000" pitchFamily="65" charset="-120"/>
              </a:rPr>
              <a:t>    校級</a:t>
            </a:r>
            <a:endParaRPr lang="en-US" altLang="zh-TW" sz="3200" b="1" dirty="0">
              <a:solidFill>
                <a:srgbClr val="FF00FF"/>
              </a:solidFill>
              <a:latin typeface="標楷體" panose="03000509000000000000" pitchFamily="65" charset="-12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zh-TW" altLang="en-US" sz="3200" b="1" dirty="0">
                <a:solidFill>
                  <a:srgbClr val="FF00FF"/>
                </a:solidFill>
                <a:latin typeface="標楷體" panose="03000509000000000000" pitchFamily="65" charset="-120"/>
              </a:rPr>
              <a:t>    年級</a:t>
            </a:r>
            <a:endParaRPr lang="en-US" altLang="zh-TW" sz="3200" b="1" dirty="0">
              <a:solidFill>
                <a:srgbClr val="FF00FF"/>
              </a:solidFill>
              <a:latin typeface="標楷體" panose="03000509000000000000" pitchFamily="65" charset="-12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zh-TW" altLang="en-US" sz="3200" b="1" dirty="0">
                <a:solidFill>
                  <a:srgbClr val="FF00FF"/>
                </a:solidFill>
                <a:latin typeface="標楷體" panose="03000509000000000000" pitchFamily="65" charset="-120"/>
              </a:rPr>
              <a:t>    班級</a:t>
            </a:r>
            <a:endParaRPr lang="en-US" altLang="zh-TW" sz="3200" b="1" dirty="0">
              <a:solidFill>
                <a:srgbClr val="FF00FF"/>
              </a:solidFill>
              <a:latin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2555776" y="2348880"/>
            <a:ext cx="3312368" cy="15121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/>
          <p:nvPr/>
        </p:nvCxnSpPr>
        <p:spPr>
          <a:xfrm flipH="1">
            <a:off x="5004048" y="1988840"/>
            <a:ext cx="936104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6008898" y="15567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0066"/>
                </a:solidFill>
              </a:rPr>
              <a:t>進</a:t>
            </a:r>
            <a:endParaRPr lang="zh-TW" altLang="en-US" sz="3200" b="1" dirty="0">
              <a:solidFill>
                <a:srgbClr val="FF0066"/>
              </a:solidFill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4067944" y="3356992"/>
            <a:ext cx="2088232" cy="864096"/>
          </a:xfrm>
          <a:prstGeom prst="straightConnector1">
            <a:avLst/>
          </a:prstGeom>
          <a:ln w="28575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6228184" y="392870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9900"/>
                </a:solidFill>
              </a:rPr>
              <a:t>出</a:t>
            </a:r>
            <a:endParaRPr lang="zh-TW" altLang="en-US" sz="32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828675"/>
          </a:xfrm>
        </p:spPr>
        <p:txBody>
          <a:bodyPr/>
          <a:lstStyle/>
          <a:p>
            <a:r>
              <a:rPr lang="zh-TW" altLang="en-US" dirty="0"/>
              <a:t>貳</a:t>
            </a:r>
            <a:r>
              <a:rPr lang="zh-TW" altLang="en-US" dirty="0" smtClean="0"/>
              <a:t>、有效作法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3568" y="1556792"/>
            <a:ext cx="7920880" cy="446449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b="1" dirty="0">
                <a:solidFill>
                  <a:srgbClr val="6666FF"/>
                </a:solidFill>
              </a:rPr>
              <a:t>二</a:t>
            </a:r>
            <a:r>
              <a:rPr lang="zh-TW" altLang="en-US" sz="3600" b="1" dirty="0" smtClean="0">
                <a:solidFill>
                  <a:srgbClr val="6666FF"/>
                </a:solidFill>
              </a:rPr>
              <a:t>、法、規、行政命令、制度檢視</a:t>
            </a:r>
            <a:endParaRPr lang="en-US" altLang="zh-TW" sz="3600" b="1" dirty="0" smtClean="0">
              <a:solidFill>
                <a:srgbClr val="6666FF"/>
              </a:solidFill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6666FF"/>
                </a:solidFill>
              </a:rPr>
              <a:t> </a:t>
            </a:r>
            <a:r>
              <a:rPr lang="zh-TW" altLang="en-US" sz="3600" b="1" dirty="0" smtClean="0">
                <a:solidFill>
                  <a:srgbClr val="6666FF"/>
                </a:solidFill>
              </a:rPr>
              <a:t>       </a:t>
            </a:r>
            <a:r>
              <a:rPr lang="zh-TW" altLang="en-US" sz="3600" b="1" dirty="0" smtClean="0">
                <a:solidFill>
                  <a:srgbClr val="FF00FF"/>
                </a:solidFill>
              </a:rPr>
              <a:t>課程發展</a:t>
            </a:r>
            <a:endParaRPr lang="en-US" altLang="zh-TW" sz="3600" b="1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9900"/>
                </a:solidFill>
              </a:rPr>
              <a:t> </a:t>
            </a:r>
            <a:r>
              <a:rPr lang="zh-TW" altLang="en-US" sz="3600" b="1" dirty="0" smtClean="0">
                <a:solidFill>
                  <a:srgbClr val="009900"/>
                </a:solidFill>
              </a:rPr>
              <a:t>       全校性活動</a:t>
            </a:r>
            <a:endParaRPr lang="en-US" altLang="zh-TW" sz="3600" b="1" dirty="0" smtClean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9900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009900"/>
                </a:solidFill>
                <a:latin typeface="標楷體" panose="03000509000000000000" pitchFamily="65" charset="-120"/>
              </a:rPr>
              <a:t>   </a:t>
            </a:r>
            <a:r>
              <a:rPr lang="en-US" altLang="zh-TW" sz="3600" b="1" dirty="0" smtClean="0">
                <a:solidFill>
                  <a:srgbClr val="009900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solidFill>
                  <a:srgbClr val="009900"/>
                </a:solidFill>
                <a:latin typeface="標楷體" panose="03000509000000000000" pitchFamily="65" charset="-120"/>
              </a:rPr>
              <a:t>校慶、運動會、自強活動</a:t>
            </a:r>
            <a:r>
              <a:rPr lang="en-US" altLang="zh-TW" sz="3600" b="1" dirty="0" smtClean="0">
                <a:solidFill>
                  <a:srgbClr val="009900"/>
                </a:solidFill>
                <a:latin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6666FF"/>
                </a:solidFill>
              </a:rPr>
              <a:t>        </a:t>
            </a:r>
            <a:endParaRPr lang="en-US" altLang="zh-TW" sz="3200" b="1" dirty="0" smtClean="0">
              <a:solidFill>
                <a:srgbClr val="6666FF"/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6666FF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   </a:t>
            </a: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370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28675"/>
          </a:xfrm>
        </p:spPr>
        <p:txBody>
          <a:bodyPr/>
          <a:lstStyle/>
          <a:p>
            <a:r>
              <a:rPr lang="zh-TW" altLang="en-US" dirty="0"/>
              <a:t>貳</a:t>
            </a:r>
            <a:r>
              <a:rPr lang="zh-TW" altLang="en-US" dirty="0" smtClean="0"/>
              <a:t>、有效作法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3568" y="1124744"/>
            <a:ext cx="7920880" cy="489654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三</a:t>
            </a:r>
            <a:r>
              <a:rPr lang="zh-TW" altLang="en-US" sz="3200" b="1" dirty="0">
                <a:solidFill>
                  <a:srgbClr val="6666FF"/>
                </a:solidFill>
                <a:latin typeface="標楷體" panose="03000509000000000000" pitchFamily="65" charset="-120"/>
              </a:rPr>
              <a:t>、合作</a:t>
            </a:r>
            <a:r>
              <a:rPr lang="zh-TW" altLang="en-US" sz="3200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機制</a:t>
            </a:r>
            <a:r>
              <a:rPr lang="en-US" altLang="zh-TW" sz="3200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3200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互利、共享、就近</a:t>
            </a:r>
            <a:r>
              <a:rPr lang="en-US" altLang="zh-TW" sz="3200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sz="3200" b="1" dirty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600" b="1" dirty="0" smtClean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        教案、教學模組、活動設計</a:t>
            </a:r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       、評量、小主播、志工</a:t>
            </a:r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    </a:t>
            </a:r>
            <a:endParaRPr lang="en-US" altLang="zh-TW" sz="3200" b="1" dirty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6666FF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sz="3200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   </a:t>
            </a:r>
            <a:endParaRPr lang="en-US" altLang="zh-TW" sz="3200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6666FF"/>
                </a:solidFill>
              </a:rPr>
              <a:t> </a:t>
            </a:r>
            <a:r>
              <a:rPr lang="zh-TW" altLang="en-US" sz="3200" b="1" dirty="0" smtClean="0">
                <a:solidFill>
                  <a:srgbClr val="6666FF"/>
                </a:solidFill>
              </a:rPr>
              <a:t>       </a:t>
            </a:r>
            <a:endParaRPr lang="en-US" altLang="zh-TW" sz="3200" b="1" dirty="0" smtClean="0">
              <a:solidFill>
                <a:srgbClr val="6666FF"/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6666FF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   </a:t>
            </a: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03648" y="2067906"/>
            <a:ext cx="230751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9900"/>
                </a:solidFill>
              </a:rPr>
              <a:t>中心學校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275856" y="3606482"/>
            <a:ext cx="230751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9900"/>
                </a:solidFill>
              </a:rPr>
              <a:t>一般學校</a:t>
            </a:r>
            <a:endParaRPr lang="zh-TW" altLang="en-US" sz="3200" b="1" dirty="0">
              <a:solidFill>
                <a:srgbClr val="0099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932040" y="2015529"/>
            <a:ext cx="230751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9900"/>
                </a:solidFill>
              </a:rPr>
              <a:t>種子學校</a:t>
            </a:r>
            <a:endParaRPr lang="zh-TW" altLang="en-US" sz="3200" b="1" dirty="0">
              <a:solidFill>
                <a:srgbClr val="009900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>
            <a:off x="3711166" y="2360293"/>
            <a:ext cx="1220874" cy="0"/>
          </a:xfrm>
          <a:prstGeom prst="straightConnector1">
            <a:avLst/>
          </a:prstGeom>
          <a:ln w="28575">
            <a:solidFill>
              <a:srgbClr val="008000"/>
            </a:solidFill>
            <a:headEnd type="triangl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>
            <a:endCxn id="5" idx="1"/>
          </p:cNvCxnSpPr>
          <p:nvPr/>
        </p:nvCxnSpPr>
        <p:spPr>
          <a:xfrm>
            <a:off x="2267744" y="2652681"/>
            <a:ext cx="1008112" cy="1246189"/>
          </a:xfrm>
          <a:prstGeom prst="straightConnector1">
            <a:avLst/>
          </a:prstGeom>
          <a:ln w="28575">
            <a:solidFill>
              <a:srgbClr val="008000"/>
            </a:solidFill>
            <a:headEnd type="triangl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>
            <a:off x="5652120" y="2600304"/>
            <a:ext cx="720080" cy="1298566"/>
          </a:xfrm>
          <a:prstGeom prst="straightConnector1">
            <a:avLst/>
          </a:prstGeom>
          <a:ln w="28575">
            <a:solidFill>
              <a:srgbClr val="008000"/>
            </a:solidFill>
            <a:headEnd type="triangl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2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836711"/>
            <a:ext cx="9144000" cy="862111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r>
              <a:rPr lang="zh-TW" altLang="en-US" sz="28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一、社區結盟行動理論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8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en-US" altLang="zh-TW" sz="28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(Community Coalition Action Theory ; CCAT)</a:t>
            </a:r>
            <a:endParaRPr lang="zh-TW" altLang="en-US" sz="28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823"/>
            <a:ext cx="9144000" cy="518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81249" y="6525344"/>
            <a:ext cx="2133600" cy="234950"/>
          </a:xfrm>
        </p:spPr>
        <p:txBody>
          <a:bodyPr/>
          <a:lstStyle/>
          <a:p>
            <a:fld id="{52D91D54-CB7D-425E-9945-BA4CF6EFAD5F}" type="slidenum">
              <a:rPr lang="zh-TW" altLang="en-US" smtClean="0">
                <a:solidFill>
                  <a:srgbClr val="1942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zh-TW" altLang="en-US" dirty="0">
              <a:solidFill>
                <a:srgbClr val="1942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black">
          <a:xfrm>
            <a:off x="400000" y="0"/>
            <a:ext cx="77724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TW" altLang="en-US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理論基礎</a:t>
            </a:r>
            <a:r>
              <a:rPr lang="en-US" altLang="zh-TW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(1/3)</a:t>
            </a:r>
            <a:endParaRPr lang="zh-TW" altLang="en-US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9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317501"/>
            <a:ext cx="7391400" cy="167283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社區結盟步驟</a:t>
            </a:r>
            <a:endParaRPr lang="zh-TW" altLang="en-US" sz="28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540978"/>
              </p:ext>
            </p:extLst>
          </p:nvPr>
        </p:nvGraphicFramePr>
        <p:xfrm>
          <a:off x="457200" y="1700808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D54-CB7D-425E-9945-BA4CF6EFAD5F}" type="slidenum">
              <a:rPr lang="zh-TW" altLang="en-US" smtClean="0">
                <a:solidFill>
                  <a:srgbClr val="19426B"/>
                </a:solidFill>
              </a:rPr>
              <a:pPr/>
              <a:t>14</a:t>
            </a:fld>
            <a:endParaRPr lang="zh-TW" altLang="en-US" dirty="0">
              <a:solidFill>
                <a:srgbClr val="19426B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black">
          <a:xfrm>
            <a:off x="400000" y="0"/>
            <a:ext cx="77724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TW" altLang="en-US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理論基礎</a:t>
            </a:r>
            <a:r>
              <a:rPr lang="en-US" altLang="zh-TW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(1/3)</a:t>
            </a:r>
            <a:endParaRPr lang="zh-TW" altLang="en-US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2" y="1052736"/>
            <a:ext cx="9180512" cy="720080"/>
          </a:xfrm>
          <a:solidFill>
            <a:srgbClr val="FFCC99"/>
          </a:solidFill>
        </p:spPr>
        <p:txBody>
          <a:bodyPr>
            <a:normAutofit fontScale="90000"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二、夥伴關係的經營</a:t>
            </a:r>
            <a:r>
              <a:rPr lang="en-US" altLang="zh-TW" sz="2800" b="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US" altLang="zh-TW" sz="2800" b="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zh-TW" altLang="en-US" sz="2800" b="0" dirty="0" smtClean="0">
                <a:solidFill>
                  <a:schemeClr val="tx1"/>
                </a:solidFill>
                <a:latin typeface="Arial Black" pitchFamily="34" charset="0"/>
              </a:rPr>
              <a:t>      </a:t>
            </a:r>
            <a:r>
              <a:rPr lang="en-US" altLang="zh-TW" sz="2800" b="0" dirty="0" smtClean="0">
                <a:solidFill>
                  <a:schemeClr val="tx1"/>
                </a:solidFill>
                <a:latin typeface="Arial Black" pitchFamily="34" charset="0"/>
              </a:rPr>
              <a:t>Levels </a:t>
            </a:r>
            <a:r>
              <a:rPr lang="en-US" altLang="zh-TW" sz="2800" b="0" dirty="0">
                <a:solidFill>
                  <a:schemeClr val="tx1"/>
                </a:solidFill>
                <a:latin typeface="Arial Black" pitchFamily="34" charset="0"/>
              </a:rPr>
              <a:t>of Partnership vs. Relationship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60538"/>
            <a:ext cx="9144000" cy="4868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700" b="1" dirty="0"/>
              <a:t>Networking </a:t>
            </a:r>
            <a:r>
              <a:rPr lang="zh-TW" altLang="en-US" sz="2700" b="1" dirty="0">
                <a:ea typeface="標楷體" pitchFamily="65" charset="-120"/>
              </a:rPr>
              <a:t>交流</a:t>
            </a:r>
            <a:r>
              <a:rPr lang="zh-TW" altLang="en-US" sz="2700" dirty="0"/>
              <a:t> </a:t>
            </a:r>
            <a:r>
              <a:rPr lang="en-US" altLang="zh-TW" sz="2700" dirty="0"/>
              <a:t>= </a:t>
            </a:r>
            <a:r>
              <a:rPr lang="en-US" altLang="zh-TW" sz="2700" dirty="0">
                <a:solidFill>
                  <a:srgbClr val="FF66CC"/>
                </a:solidFill>
              </a:rPr>
              <a:t>Meeting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/>
              <a:t>Exchange information, little trust &amp; sharing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zh-TW" sz="2000" dirty="0"/>
          </a:p>
          <a:p>
            <a:pPr>
              <a:lnSpc>
                <a:spcPct val="80000"/>
              </a:lnSpc>
            </a:pPr>
            <a:r>
              <a:rPr lang="en-US" altLang="zh-TW" sz="2700" b="1" dirty="0"/>
              <a:t>Coordinating </a:t>
            </a:r>
            <a:r>
              <a:rPr lang="zh-TW" altLang="en-US" sz="2700" b="1" dirty="0">
                <a:ea typeface="標楷體" pitchFamily="65" charset="-120"/>
              </a:rPr>
              <a:t>配合</a:t>
            </a:r>
            <a:r>
              <a:rPr lang="zh-TW" altLang="en-US" sz="2700" dirty="0"/>
              <a:t> </a:t>
            </a:r>
            <a:r>
              <a:rPr lang="en-US" altLang="zh-TW" sz="2700" dirty="0"/>
              <a:t>= </a:t>
            </a:r>
            <a:r>
              <a:rPr lang="en-US" altLang="zh-TW" sz="2700" dirty="0">
                <a:solidFill>
                  <a:srgbClr val="FF9900"/>
                </a:solidFill>
              </a:rPr>
              <a:t>Dating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/>
              <a:t>Above + altering schedules/activities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zh-TW" sz="2000" dirty="0"/>
          </a:p>
          <a:p>
            <a:pPr>
              <a:lnSpc>
                <a:spcPct val="80000"/>
              </a:lnSpc>
            </a:pPr>
            <a:r>
              <a:rPr lang="en-US" altLang="zh-TW" sz="2700" b="1" dirty="0"/>
              <a:t>Cooperating</a:t>
            </a:r>
            <a:r>
              <a:rPr lang="en-US" altLang="zh-TW" sz="2700" dirty="0"/>
              <a:t> </a:t>
            </a:r>
            <a:r>
              <a:rPr lang="zh-TW" altLang="en-US" sz="2700" b="1" dirty="0">
                <a:ea typeface="標楷體" pitchFamily="65" charset="-120"/>
              </a:rPr>
              <a:t>合作</a:t>
            </a:r>
            <a:r>
              <a:rPr lang="zh-TW" altLang="en-US" sz="2700" b="1" dirty="0"/>
              <a:t> </a:t>
            </a:r>
            <a:r>
              <a:rPr lang="en-US" altLang="zh-TW" sz="2700" dirty="0"/>
              <a:t>= </a:t>
            </a:r>
            <a:r>
              <a:rPr lang="en-US" altLang="zh-TW" sz="2700" dirty="0">
                <a:solidFill>
                  <a:srgbClr val="FFCCFF"/>
                </a:solidFill>
              </a:rPr>
              <a:t>Courting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/>
              <a:t>Above + sharing of resources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zh-TW" sz="2000" dirty="0"/>
          </a:p>
          <a:p>
            <a:pPr>
              <a:lnSpc>
                <a:spcPct val="80000"/>
              </a:lnSpc>
            </a:pPr>
            <a:r>
              <a:rPr lang="en-US" altLang="zh-TW" sz="2700" b="1" dirty="0"/>
              <a:t>Collaborating </a:t>
            </a:r>
            <a:r>
              <a:rPr lang="zh-TW" altLang="en-US" sz="2700" b="1" dirty="0">
                <a:ea typeface="標楷體" pitchFamily="65" charset="-120"/>
              </a:rPr>
              <a:t>建交</a:t>
            </a:r>
            <a:r>
              <a:rPr lang="zh-TW" altLang="en-US" sz="2700" b="1" dirty="0"/>
              <a:t> </a:t>
            </a:r>
            <a:r>
              <a:rPr lang="en-US" altLang="zh-TW" sz="2700" dirty="0"/>
              <a:t>= </a:t>
            </a:r>
            <a:r>
              <a:rPr lang="en-US" altLang="zh-TW" sz="2700" dirty="0">
                <a:solidFill>
                  <a:srgbClr val="FF0000"/>
                </a:solidFill>
              </a:rPr>
              <a:t>Wedding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/>
              <a:t>Above + willingness to increase capacity of another for mutual benefit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TW" sz="2000" dirty="0"/>
          </a:p>
          <a:p>
            <a:pPr>
              <a:lnSpc>
                <a:spcPct val="80000"/>
              </a:lnSpc>
            </a:pPr>
            <a:r>
              <a:rPr lang="en-US" altLang="zh-TW" sz="2700" b="1" dirty="0"/>
              <a:t>Integrating </a:t>
            </a:r>
            <a:r>
              <a:rPr lang="zh-TW" altLang="en-US" sz="2700" b="1" dirty="0">
                <a:ea typeface="標楷體" pitchFamily="65" charset="-120"/>
              </a:rPr>
              <a:t>融入</a:t>
            </a:r>
            <a:r>
              <a:rPr lang="zh-TW" altLang="en-US" sz="2700" b="1" dirty="0"/>
              <a:t> </a:t>
            </a:r>
            <a:r>
              <a:rPr lang="en-US" altLang="zh-TW" sz="2700" dirty="0"/>
              <a:t>= </a:t>
            </a:r>
            <a:r>
              <a:rPr lang="en-US" altLang="zh-TW" sz="2700" dirty="0">
                <a:solidFill>
                  <a:srgbClr val="3399FF"/>
                </a:solidFill>
              </a:rPr>
              <a:t>Sweet couples</a:t>
            </a:r>
          </a:p>
          <a:p>
            <a:pPr>
              <a:lnSpc>
                <a:spcPct val="80000"/>
              </a:lnSpc>
            </a:pPr>
            <a:endParaRPr lang="en-US" altLang="zh-TW" sz="2700" dirty="0">
              <a:solidFill>
                <a:srgbClr val="3399FF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D54-CB7D-425E-9945-BA4CF6EFAD5F}" type="slidenum">
              <a:rPr lang="zh-TW" altLang="en-US" smtClean="0">
                <a:solidFill>
                  <a:srgbClr val="19426B"/>
                </a:solidFill>
              </a:rPr>
              <a:pPr/>
              <a:t>15</a:t>
            </a:fld>
            <a:endParaRPr lang="zh-TW" altLang="en-US">
              <a:solidFill>
                <a:srgbClr val="19426B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black">
          <a:xfrm>
            <a:off x="400000" y="0"/>
            <a:ext cx="77724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TW" altLang="en-US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理論基礎</a:t>
            </a:r>
            <a:r>
              <a:rPr lang="en-US" altLang="zh-TW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(2/3)</a:t>
            </a:r>
            <a:endParaRPr lang="zh-TW" altLang="en-US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36512" y="1124744"/>
            <a:ext cx="7391400" cy="563563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dirty="0">
                <a:solidFill>
                  <a:srgbClr val="C00000"/>
                </a:solidFill>
                <a:latin typeface="Arial Black" pitchFamily="34" charset="0"/>
              </a:rPr>
              <a:t>7 Success Factors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22611"/>
            <a:ext cx="8640960" cy="45307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dirty="0"/>
              <a:t>Trust </a:t>
            </a:r>
            <a:r>
              <a:rPr lang="en-US" altLang="zh-TW" dirty="0">
                <a:latin typeface="Arial"/>
              </a:rPr>
              <a:t>–</a:t>
            </a:r>
            <a:r>
              <a:rPr lang="en-US" altLang="zh-TW" dirty="0"/>
              <a:t> </a:t>
            </a:r>
            <a:r>
              <a:rPr lang="en-US" altLang="zh-TW" sz="1800" dirty="0"/>
              <a:t>willingness to share, contribute &amp; support the  </a:t>
            </a:r>
            <a:r>
              <a:rPr lang="en-US" altLang="zh-TW" sz="1800" dirty="0" smtClean="0"/>
              <a:t>various </a:t>
            </a:r>
            <a:r>
              <a:rPr lang="en-US" altLang="zh-TW" sz="1800" dirty="0"/>
              <a:t>levels of  the </a:t>
            </a:r>
            <a:endParaRPr lang="en-US" altLang="zh-TW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800" dirty="0"/>
              <a:t> </a:t>
            </a:r>
            <a:r>
              <a:rPr lang="zh-TW" altLang="en-US" sz="1800" dirty="0" smtClean="0"/>
              <a:t>                              </a:t>
            </a:r>
            <a:r>
              <a:rPr lang="en-US" altLang="zh-TW" sz="1800" dirty="0" smtClean="0"/>
              <a:t>project</a:t>
            </a:r>
            <a:endParaRPr lang="en-US" altLang="zh-TW" sz="1800" dirty="0"/>
          </a:p>
          <a:p>
            <a:pPr>
              <a:lnSpc>
                <a:spcPct val="100000"/>
              </a:lnSpc>
            </a:pPr>
            <a:r>
              <a:rPr lang="en-US" altLang="zh-TW" dirty="0" smtClean="0"/>
              <a:t>Quality-</a:t>
            </a:r>
            <a:r>
              <a:rPr lang="en-US" altLang="zh-TW" sz="1800" dirty="0" smtClean="0"/>
              <a:t>outcome </a:t>
            </a:r>
            <a:r>
              <a:rPr lang="en-US" altLang="zh-TW" sz="1800" dirty="0"/>
              <a:t>of the service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Outcomes/benefits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Commitment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Shared goals/values </a:t>
            </a:r>
            <a:r>
              <a:rPr lang="en-US" altLang="zh-TW" dirty="0">
                <a:latin typeface="Arial"/>
              </a:rPr>
              <a:t>–</a:t>
            </a:r>
            <a:r>
              <a:rPr lang="en-US" altLang="zh-TW" dirty="0"/>
              <a:t> </a:t>
            </a:r>
            <a:r>
              <a:rPr lang="en-US" altLang="zh-TW" sz="1800" dirty="0"/>
              <a:t>joint vision &amp; beliefs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Communication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Dependence/interdependence</a:t>
            </a:r>
          </a:p>
          <a:p>
            <a:pPr>
              <a:lnSpc>
                <a:spcPct val="100000"/>
              </a:lnSpc>
            </a:pPr>
            <a:endParaRPr lang="en-US" altLang="zh-TW" sz="24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D54-CB7D-425E-9945-BA4CF6EFAD5F}" type="slidenum">
              <a:rPr lang="zh-TW" altLang="en-US" smtClean="0">
                <a:solidFill>
                  <a:srgbClr val="19426B"/>
                </a:solidFill>
              </a:rPr>
              <a:pPr/>
              <a:t>16</a:t>
            </a:fld>
            <a:endParaRPr lang="zh-TW" altLang="en-US">
              <a:solidFill>
                <a:srgbClr val="19426B"/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black">
          <a:xfrm>
            <a:off x="400000" y="0"/>
            <a:ext cx="77724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TW" altLang="en-US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理論基礎</a:t>
            </a:r>
            <a:r>
              <a:rPr lang="en-US" altLang="zh-TW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(2/3)</a:t>
            </a:r>
            <a:endParaRPr lang="zh-TW" altLang="en-US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1268760"/>
            <a:ext cx="7391400" cy="563563"/>
          </a:xfrm>
        </p:spPr>
        <p:txBody>
          <a:bodyPr/>
          <a:lstStyle/>
          <a:p>
            <a:pPr marL="457200" indent="-457200">
              <a:buFont typeface="Wingdings" pitchFamily="2" charset="2"/>
              <a:buChar char="u"/>
            </a:pPr>
            <a:r>
              <a:rPr lang="en-US" altLang="zh-TW" sz="2800" b="0" dirty="0">
                <a:solidFill>
                  <a:schemeClr val="tx1"/>
                </a:solidFill>
                <a:latin typeface="Arial Black" pitchFamily="34" charset="0"/>
              </a:rPr>
              <a:t>Benefits of Partnership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914525"/>
            <a:ext cx="7688263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b="1" dirty="0">
                <a:ea typeface="標楷體" pitchFamily="65" charset="-120"/>
              </a:rPr>
              <a:t>一</a:t>
            </a:r>
            <a:r>
              <a:rPr lang="zh-TW" altLang="en-US" b="1" dirty="0">
                <a:ea typeface="華康隸書體W5(P)" pitchFamily="66" charset="-120"/>
              </a:rPr>
              <a:t>、</a:t>
            </a:r>
            <a:r>
              <a:rPr lang="en-US" altLang="zh-TW" dirty="0"/>
              <a:t>Increased </a:t>
            </a:r>
            <a:r>
              <a:rPr lang="en-US" altLang="zh-TW" dirty="0" smtClean="0"/>
              <a:t>resources</a:t>
            </a:r>
          </a:p>
          <a:p>
            <a:pPr>
              <a:buFont typeface="Wingdings" pitchFamily="2" charset="2"/>
              <a:buNone/>
            </a:pPr>
            <a:endParaRPr lang="en-US" altLang="zh-TW" sz="1400" dirty="0"/>
          </a:p>
          <a:p>
            <a:pPr>
              <a:buFont typeface="Wingdings" pitchFamily="2" charset="2"/>
              <a:buNone/>
            </a:pPr>
            <a:r>
              <a:rPr lang="zh-TW" altLang="en-US" b="1" dirty="0">
                <a:ea typeface="標楷體" pitchFamily="65" charset="-120"/>
              </a:rPr>
              <a:t>二</a:t>
            </a:r>
            <a:r>
              <a:rPr lang="zh-TW" altLang="en-US" b="1" dirty="0">
                <a:ea typeface="華康隸書體W5(P)" pitchFamily="66" charset="-120"/>
              </a:rPr>
              <a:t>、</a:t>
            </a:r>
            <a:r>
              <a:rPr lang="en-US" altLang="zh-TW" dirty="0"/>
              <a:t>Sharing of information, better </a:t>
            </a:r>
          </a:p>
          <a:p>
            <a:pPr>
              <a:buFont typeface="Wingdings" pitchFamily="2" charset="2"/>
              <a:buNone/>
            </a:pPr>
            <a:r>
              <a:rPr lang="en-US" altLang="zh-TW" dirty="0"/>
              <a:t>      </a:t>
            </a:r>
            <a:r>
              <a:rPr lang="zh-TW" altLang="en-US" dirty="0" smtClean="0"/>
              <a:t>  </a:t>
            </a:r>
            <a:r>
              <a:rPr lang="en-US" altLang="zh-TW" dirty="0" smtClean="0"/>
              <a:t>opportunities </a:t>
            </a:r>
            <a:r>
              <a:rPr lang="en-US" altLang="zh-TW" dirty="0"/>
              <a:t>for the </a:t>
            </a:r>
            <a:r>
              <a:rPr lang="en-US" altLang="zh-TW" dirty="0" smtClean="0"/>
              <a:t>participants</a:t>
            </a:r>
          </a:p>
          <a:p>
            <a:pPr>
              <a:buFont typeface="Wingdings" pitchFamily="2" charset="2"/>
              <a:buNone/>
            </a:pPr>
            <a:endParaRPr lang="en-US" altLang="zh-TW" sz="1400" dirty="0"/>
          </a:p>
          <a:p>
            <a:pPr>
              <a:buFont typeface="Wingdings" pitchFamily="2" charset="2"/>
              <a:buNone/>
            </a:pPr>
            <a:r>
              <a:rPr lang="zh-TW" altLang="en-US" b="1" dirty="0">
                <a:ea typeface="標楷體" pitchFamily="65" charset="-120"/>
              </a:rPr>
              <a:t>三</a:t>
            </a:r>
            <a:r>
              <a:rPr lang="zh-TW" altLang="en-US" b="1" dirty="0">
                <a:ea typeface="華康隸書體W5(P)" pitchFamily="66" charset="-120"/>
              </a:rPr>
              <a:t>、</a:t>
            </a:r>
            <a:r>
              <a:rPr lang="en-US" altLang="zh-TW" dirty="0"/>
              <a:t>Increased energy </a:t>
            </a:r>
            <a:endParaRPr lang="en-US" altLang="zh-TW" dirty="0" smtClean="0"/>
          </a:p>
          <a:p>
            <a:pPr>
              <a:buFont typeface="Wingdings" pitchFamily="2" charset="2"/>
              <a:buNone/>
            </a:pPr>
            <a:endParaRPr lang="en-US" altLang="zh-TW" sz="1400" dirty="0"/>
          </a:p>
          <a:p>
            <a:pPr>
              <a:buFont typeface="Wingdings" pitchFamily="2" charset="2"/>
              <a:buNone/>
            </a:pPr>
            <a:r>
              <a:rPr lang="zh-TW" altLang="en-US" b="1" dirty="0">
                <a:ea typeface="標楷體" pitchFamily="65" charset="-120"/>
              </a:rPr>
              <a:t>四</a:t>
            </a:r>
            <a:r>
              <a:rPr lang="zh-TW" altLang="en-US" b="1" dirty="0">
                <a:ea typeface="華康隸書體W5(P)" pitchFamily="66" charset="-120"/>
              </a:rPr>
              <a:t>、</a:t>
            </a:r>
            <a:r>
              <a:rPr lang="en-US" altLang="zh-TW" dirty="0"/>
              <a:t>Producing greater impact (policy)</a:t>
            </a:r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7046912" y="6525344"/>
            <a:ext cx="2133600" cy="234950"/>
          </a:xfrm>
        </p:spPr>
        <p:txBody>
          <a:bodyPr/>
          <a:lstStyle/>
          <a:p>
            <a:fld id="{52D91D54-CB7D-425E-9945-BA4CF6EFAD5F}" type="slidenum">
              <a:rPr lang="zh-TW" altLang="en-US" smtClean="0">
                <a:solidFill>
                  <a:srgbClr val="19426B"/>
                </a:solidFill>
              </a:rPr>
              <a:pPr/>
              <a:t>17</a:t>
            </a:fld>
            <a:endParaRPr lang="zh-TW" altLang="en-US" dirty="0">
              <a:solidFill>
                <a:srgbClr val="19426B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black">
          <a:xfrm>
            <a:off x="400000" y="0"/>
            <a:ext cx="77724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TW" altLang="en-US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理論基礎</a:t>
            </a:r>
            <a:r>
              <a:rPr lang="en-US" altLang="zh-TW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(2/3)</a:t>
            </a:r>
            <a:endParaRPr lang="zh-TW" altLang="en-US" sz="4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1D54-CB7D-425E-9945-BA4CF6EFAD5F}" type="slidenum">
              <a:rPr lang="zh-TW" altLang="en-US" smtClean="0">
                <a:solidFill>
                  <a:srgbClr val="19426B"/>
                </a:solidFill>
              </a:rPr>
              <a:pPr/>
              <a:t>18</a:t>
            </a:fld>
            <a:endParaRPr lang="zh-TW" altLang="en-US" dirty="0">
              <a:solidFill>
                <a:srgbClr val="19426B"/>
              </a:solidFill>
            </a:endParaRP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50827" y="1916832"/>
            <a:ext cx="8642355" cy="4705350"/>
            <a:chOff x="158" y="1056"/>
            <a:chExt cx="5444" cy="2964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gray">
            <a:xfrm>
              <a:off x="1200" y="1536"/>
              <a:ext cx="3484" cy="1728"/>
            </a:xfrm>
            <a:prstGeom prst="upArrow">
              <a:avLst>
                <a:gd name="adj1" fmla="val 57824"/>
                <a:gd name="adj2" fmla="val 54398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gray">
            <a:xfrm>
              <a:off x="1056" y="1056"/>
              <a:ext cx="3648" cy="3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64314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zh-TW" alt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行銷組合</a:t>
              </a:r>
              <a:r>
                <a:rPr lang="en-US" altLang="zh-TW" sz="3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(5P</a:t>
              </a:r>
              <a:r>
                <a:rPr lang="en-US" altLang="zh-TW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158" y="2716"/>
              <a:ext cx="995" cy="1304"/>
              <a:chOff x="158" y="2476"/>
              <a:chExt cx="995" cy="1304"/>
            </a:xfrm>
          </p:grpSpPr>
          <p:grpSp>
            <p:nvGrpSpPr>
              <p:cNvPr id="29" name="Group 7"/>
              <p:cNvGrpSpPr>
                <a:grpSpLocks/>
              </p:cNvGrpSpPr>
              <p:nvPr/>
            </p:nvGrpSpPr>
            <p:grpSpPr bwMode="auto">
              <a:xfrm>
                <a:off x="172" y="2476"/>
                <a:ext cx="937" cy="954"/>
                <a:chOff x="87" y="1584"/>
                <a:chExt cx="1248" cy="1296"/>
              </a:xfrm>
            </p:grpSpPr>
            <p:grpSp>
              <p:nvGrpSpPr>
                <p:cNvPr id="31" name="Group 8"/>
                <p:cNvGrpSpPr>
                  <a:grpSpLocks/>
                </p:cNvGrpSpPr>
                <p:nvPr/>
              </p:nvGrpSpPr>
              <p:grpSpPr bwMode="auto">
                <a:xfrm>
                  <a:off x="87" y="1584"/>
                  <a:ext cx="1248" cy="1296"/>
                  <a:chOff x="1293" y="1920"/>
                  <a:chExt cx="1679" cy="1680"/>
                </a:xfrm>
              </p:grpSpPr>
              <p:sp>
                <p:nvSpPr>
                  <p:cNvPr id="33" name="Oval 9"/>
                  <p:cNvSpPr>
                    <a:spLocks noChangeArrowheads="1"/>
                  </p:cNvSpPr>
                  <p:nvPr/>
                </p:nvSpPr>
                <p:spPr bwMode="gray">
                  <a:xfrm>
                    <a:off x="1293" y="1920"/>
                    <a:ext cx="1679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shade val="63529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34" name="Freeform 10"/>
                  <p:cNvSpPr>
                    <a:spLocks/>
                  </p:cNvSpPr>
                  <p:nvPr/>
                </p:nvSpPr>
                <p:spPr bwMode="gray">
                  <a:xfrm>
                    <a:off x="1516" y="1948"/>
                    <a:ext cx="1296" cy="634"/>
                  </a:xfrm>
                  <a:custGeom>
                    <a:avLst/>
                    <a:gdLst>
                      <a:gd name="T0" fmla="*/ 1301 w 1321"/>
                      <a:gd name="T1" fmla="*/ 401 h 712"/>
                      <a:gd name="T2" fmla="*/ 1317 w 1321"/>
                      <a:gd name="T3" fmla="*/ 442 h 712"/>
                      <a:gd name="T4" fmla="*/ 1321 w 1321"/>
                      <a:gd name="T5" fmla="*/ 481 h 712"/>
                      <a:gd name="T6" fmla="*/ 1315 w 1321"/>
                      <a:gd name="T7" fmla="*/ 516 h 712"/>
                      <a:gd name="T8" fmla="*/ 1298 w 1321"/>
                      <a:gd name="T9" fmla="*/ 550 h 712"/>
                      <a:gd name="T10" fmla="*/ 1272 w 1321"/>
                      <a:gd name="T11" fmla="*/ 579 h 712"/>
                      <a:gd name="T12" fmla="*/ 1239 w 1321"/>
                      <a:gd name="T13" fmla="*/ 604 h 712"/>
                      <a:gd name="T14" fmla="*/ 1196 w 1321"/>
                      <a:gd name="T15" fmla="*/ 628 h 712"/>
                      <a:gd name="T16" fmla="*/ 1147 w 1321"/>
                      <a:gd name="T17" fmla="*/ 649 h 712"/>
                      <a:gd name="T18" fmla="*/ 1092 w 1321"/>
                      <a:gd name="T19" fmla="*/ 667 h 712"/>
                      <a:gd name="T20" fmla="*/ 1031 w 1321"/>
                      <a:gd name="T21" fmla="*/ 683 h 712"/>
                      <a:gd name="T22" fmla="*/ 967 w 1321"/>
                      <a:gd name="T23" fmla="*/ 694 h 712"/>
                      <a:gd name="T24" fmla="*/ 896 w 1321"/>
                      <a:gd name="T25" fmla="*/ 704 h 712"/>
                      <a:gd name="T26" fmla="*/ 824 w 1321"/>
                      <a:gd name="T27" fmla="*/ 710 h 712"/>
                      <a:gd name="T28" fmla="*/ 795 w 1321"/>
                      <a:gd name="T29" fmla="*/ 712 h 712"/>
                      <a:gd name="T30" fmla="*/ 476 w 1321"/>
                      <a:gd name="T31" fmla="*/ 712 h 712"/>
                      <a:gd name="T32" fmla="*/ 472 w 1321"/>
                      <a:gd name="T33" fmla="*/ 712 h 712"/>
                      <a:gd name="T34" fmla="*/ 409 w 1321"/>
                      <a:gd name="T35" fmla="*/ 708 h 712"/>
                      <a:gd name="T36" fmla="*/ 348 w 1321"/>
                      <a:gd name="T37" fmla="*/ 704 h 712"/>
                      <a:gd name="T38" fmla="*/ 290 w 1321"/>
                      <a:gd name="T39" fmla="*/ 696 h 712"/>
                      <a:gd name="T40" fmla="*/ 235 w 1321"/>
                      <a:gd name="T41" fmla="*/ 689 h 712"/>
                      <a:gd name="T42" fmla="*/ 186 w 1321"/>
                      <a:gd name="T43" fmla="*/ 677 h 712"/>
                      <a:gd name="T44" fmla="*/ 141 w 1321"/>
                      <a:gd name="T45" fmla="*/ 663 h 712"/>
                      <a:gd name="T46" fmla="*/ 102 w 1321"/>
                      <a:gd name="T47" fmla="*/ 648 h 712"/>
                      <a:gd name="T48" fmla="*/ 67 w 1321"/>
                      <a:gd name="T49" fmla="*/ 630 h 712"/>
                      <a:gd name="T50" fmla="*/ 39 w 1321"/>
                      <a:gd name="T51" fmla="*/ 608 h 712"/>
                      <a:gd name="T52" fmla="*/ 18 w 1321"/>
                      <a:gd name="T53" fmla="*/ 583 h 712"/>
                      <a:gd name="T54" fmla="*/ 6 w 1321"/>
                      <a:gd name="T55" fmla="*/ 554 h 712"/>
                      <a:gd name="T56" fmla="*/ 0 w 1321"/>
                      <a:gd name="T57" fmla="*/ 524 h 712"/>
                      <a:gd name="T58" fmla="*/ 0 w 1321"/>
                      <a:gd name="T59" fmla="*/ 520 h 712"/>
                      <a:gd name="T60" fmla="*/ 4 w 1321"/>
                      <a:gd name="T61" fmla="*/ 487 h 712"/>
                      <a:gd name="T62" fmla="*/ 16 w 1321"/>
                      <a:gd name="T63" fmla="*/ 446 h 712"/>
                      <a:gd name="T64" fmla="*/ 51 w 1321"/>
                      <a:gd name="T65" fmla="*/ 370 h 712"/>
                      <a:gd name="T66" fmla="*/ 94 w 1321"/>
                      <a:gd name="T67" fmla="*/ 299 h 712"/>
                      <a:gd name="T68" fmla="*/ 147 w 1321"/>
                      <a:gd name="T69" fmla="*/ 235 h 712"/>
                      <a:gd name="T70" fmla="*/ 204 w 1321"/>
                      <a:gd name="T71" fmla="*/ 176 h 712"/>
                      <a:gd name="T72" fmla="*/ 270 w 1321"/>
                      <a:gd name="T73" fmla="*/ 125 h 712"/>
                      <a:gd name="T74" fmla="*/ 341 w 1321"/>
                      <a:gd name="T75" fmla="*/ 82 h 712"/>
                      <a:gd name="T76" fmla="*/ 415 w 1321"/>
                      <a:gd name="T77" fmla="*/ 47 h 712"/>
                      <a:gd name="T78" fmla="*/ 497 w 1321"/>
                      <a:gd name="T79" fmla="*/ 21 h 712"/>
                      <a:gd name="T80" fmla="*/ 581 w 1321"/>
                      <a:gd name="T81" fmla="*/ 6 h 712"/>
                      <a:gd name="T82" fmla="*/ 667 w 1321"/>
                      <a:gd name="T83" fmla="*/ 0 h 712"/>
                      <a:gd name="T84" fmla="*/ 667 w 1321"/>
                      <a:gd name="T85" fmla="*/ 0 h 712"/>
                      <a:gd name="T86" fmla="*/ 759 w 1321"/>
                      <a:gd name="T87" fmla="*/ 6 h 712"/>
                      <a:gd name="T88" fmla="*/ 847 w 1321"/>
                      <a:gd name="T89" fmla="*/ 23 h 712"/>
                      <a:gd name="T90" fmla="*/ 932 w 1321"/>
                      <a:gd name="T91" fmla="*/ 53 h 712"/>
                      <a:gd name="T92" fmla="*/ 1010 w 1321"/>
                      <a:gd name="T93" fmla="*/ 90 h 712"/>
                      <a:gd name="T94" fmla="*/ 1082 w 1321"/>
                      <a:gd name="T95" fmla="*/ 137 h 712"/>
                      <a:gd name="T96" fmla="*/ 1149 w 1321"/>
                      <a:gd name="T97" fmla="*/ 194 h 712"/>
                      <a:gd name="T98" fmla="*/ 1208 w 1321"/>
                      <a:gd name="T99" fmla="*/ 256 h 712"/>
                      <a:gd name="T100" fmla="*/ 1258 w 1321"/>
                      <a:gd name="T101" fmla="*/ 325 h 712"/>
                      <a:gd name="T102" fmla="*/ 1301 w 1321"/>
                      <a:gd name="T103" fmla="*/ 401 h 712"/>
                      <a:gd name="T104" fmla="*/ 1301 w 1321"/>
                      <a:gd name="T105" fmla="*/ 401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BBF6EE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2" name="Text Box 11"/>
                <p:cNvSpPr txBox="1">
                  <a:spLocks noChangeArrowheads="1"/>
                </p:cNvSpPr>
                <p:nvPr/>
              </p:nvSpPr>
              <p:spPr bwMode="gray">
                <a:xfrm>
                  <a:off x="98" y="1609"/>
                  <a:ext cx="1211" cy="7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zh-TW" altLang="en-US" sz="2800" b="1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產品</a:t>
                  </a:r>
                  <a:endParaRPr lang="en-US" altLang="zh-TW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zh-TW" sz="24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zh-TW" sz="24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Product)</a:t>
                  </a:r>
                </a:p>
              </p:txBody>
            </p:sp>
          </p:grpSp>
          <p:sp>
            <p:nvSpPr>
              <p:cNvPr id="30" name="Oval 12"/>
              <p:cNvSpPr>
                <a:spLocks noChangeArrowheads="1"/>
              </p:cNvSpPr>
              <p:nvPr/>
            </p:nvSpPr>
            <p:spPr bwMode="gray">
              <a:xfrm>
                <a:off x="158" y="3504"/>
                <a:ext cx="995" cy="276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rgbClr val="EAEAE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zh-TW" b="0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1247" y="2716"/>
              <a:ext cx="1131" cy="1304"/>
              <a:chOff x="1247" y="2476"/>
              <a:chExt cx="1131" cy="1304"/>
            </a:xfrm>
          </p:grpSpPr>
          <p:grpSp>
            <p:nvGrpSpPr>
              <p:cNvPr id="24" name="Group 14"/>
              <p:cNvGrpSpPr>
                <a:grpSpLocks/>
              </p:cNvGrpSpPr>
              <p:nvPr/>
            </p:nvGrpSpPr>
            <p:grpSpPr bwMode="auto">
              <a:xfrm>
                <a:off x="1247" y="2476"/>
                <a:ext cx="960" cy="958"/>
                <a:chOff x="1090" y="1920"/>
                <a:chExt cx="1680" cy="1680"/>
              </a:xfrm>
            </p:grpSpPr>
            <p:sp>
              <p:nvSpPr>
                <p:cNvPr id="27" name="Oval 15"/>
                <p:cNvSpPr>
                  <a:spLocks noChangeArrowheads="1"/>
                </p:cNvSpPr>
                <p:nvPr/>
              </p:nvSpPr>
              <p:spPr bwMode="gray">
                <a:xfrm>
                  <a:off x="1090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137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8" name="Freeform 16"/>
                <p:cNvSpPr>
                  <a:spLocks/>
                </p:cNvSpPr>
                <p:nvPr/>
              </p:nvSpPr>
              <p:spPr bwMode="gray">
                <a:xfrm>
                  <a:off x="1302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gray">
              <a:xfrm>
                <a:off x="1292" y="2494"/>
                <a:ext cx="864" cy="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通路</a:t>
                </a:r>
                <a:r>
                  <a:rPr lang="en-US" altLang="zh-TW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(Place)</a:t>
                </a:r>
              </a:p>
            </p:txBody>
          </p:sp>
          <p:sp>
            <p:nvSpPr>
              <p:cNvPr id="26" name="Oval 18"/>
              <p:cNvSpPr>
                <a:spLocks noChangeArrowheads="1"/>
              </p:cNvSpPr>
              <p:nvPr/>
            </p:nvSpPr>
            <p:spPr bwMode="gray">
              <a:xfrm>
                <a:off x="1383" y="3504"/>
                <a:ext cx="995" cy="276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rgbClr val="F8F8F8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zh-TW" b="0"/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3488" y="2688"/>
              <a:ext cx="1025" cy="1332"/>
              <a:chOff x="3488" y="2448"/>
              <a:chExt cx="1025" cy="1332"/>
            </a:xfrm>
          </p:grpSpPr>
          <p:grpSp>
            <p:nvGrpSpPr>
              <p:cNvPr id="19" name="Group 20"/>
              <p:cNvGrpSpPr>
                <a:grpSpLocks/>
              </p:cNvGrpSpPr>
              <p:nvPr/>
            </p:nvGrpSpPr>
            <p:grpSpPr bwMode="auto">
              <a:xfrm>
                <a:off x="3488" y="2448"/>
                <a:ext cx="960" cy="958"/>
                <a:chOff x="2745" y="1920"/>
                <a:chExt cx="1680" cy="1680"/>
              </a:xfrm>
            </p:grpSpPr>
            <p:sp>
              <p:nvSpPr>
                <p:cNvPr id="22" name="Oval 21"/>
                <p:cNvSpPr>
                  <a:spLocks noChangeArrowheads="1"/>
                </p:cNvSpPr>
                <p:nvPr/>
              </p:nvSpPr>
              <p:spPr bwMode="gray">
                <a:xfrm>
                  <a:off x="2745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CCF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kx="-2453608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gray">
                <a:xfrm>
                  <a:off x="2925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rgbClr val="6699F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21" name="Oval 24"/>
              <p:cNvSpPr>
                <a:spLocks noChangeArrowheads="1"/>
              </p:cNvSpPr>
              <p:nvPr/>
            </p:nvSpPr>
            <p:spPr bwMode="gray">
              <a:xfrm>
                <a:off x="3518" y="3504"/>
                <a:ext cx="995" cy="276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zh-TW" b="0"/>
              </a:p>
            </p:txBody>
          </p:sp>
        </p:grp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4592" y="2687"/>
              <a:ext cx="1010" cy="1333"/>
              <a:chOff x="4592" y="2447"/>
              <a:chExt cx="1010" cy="1333"/>
            </a:xfrm>
          </p:grpSpPr>
          <p:grpSp>
            <p:nvGrpSpPr>
              <p:cNvPr id="13" name="Group 26"/>
              <p:cNvGrpSpPr>
                <a:grpSpLocks/>
              </p:cNvGrpSpPr>
              <p:nvPr/>
            </p:nvGrpSpPr>
            <p:grpSpPr bwMode="auto">
              <a:xfrm>
                <a:off x="4592" y="2447"/>
                <a:ext cx="962" cy="965"/>
                <a:chOff x="2778" y="1488"/>
                <a:chExt cx="1152" cy="1152"/>
              </a:xfrm>
            </p:grpSpPr>
            <p:grpSp>
              <p:nvGrpSpPr>
                <p:cNvPr id="15" name="Group 27"/>
                <p:cNvGrpSpPr>
                  <a:grpSpLocks/>
                </p:cNvGrpSpPr>
                <p:nvPr/>
              </p:nvGrpSpPr>
              <p:grpSpPr bwMode="auto">
                <a:xfrm>
                  <a:off x="2778" y="1488"/>
                  <a:ext cx="1152" cy="1152"/>
                  <a:chOff x="2569" y="1920"/>
                  <a:chExt cx="1680" cy="1680"/>
                </a:xfrm>
              </p:grpSpPr>
              <p:sp>
                <p:nvSpPr>
                  <p:cNvPr id="17" name="Oval 28"/>
                  <p:cNvSpPr>
                    <a:spLocks noChangeArrowheads="1"/>
                  </p:cNvSpPr>
                  <p:nvPr/>
                </p:nvSpPr>
                <p:spPr bwMode="gray">
                  <a:xfrm>
                    <a:off x="2569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folHlink"/>
                      </a:gs>
                      <a:gs pos="100000">
                        <a:schemeClr val="folHlink">
                          <a:gamma/>
                          <a:shade val="24314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18" name="Freeform 29"/>
                  <p:cNvSpPr>
                    <a:spLocks/>
                  </p:cNvSpPr>
                  <p:nvPr/>
                </p:nvSpPr>
                <p:spPr bwMode="gray">
                  <a:xfrm>
                    <a:off x="2748" y="1948"/>
                    <a:ext cx="1296" cy="634"/>
                  </a:xfrm>
                  <a:custGeom>
                    <a:avLst/>
                    <a:gdLst>
                      <a:gd name="T0" fmla="*/ 1301 w 1321"/>
                      <a:gd name="T1" fmla="*/ 401 h 712"/>
                      <a:gd name="T2" fmla="*/ 1317 w 1321"/>
                      <a:gd name="T3" fmla="*/ 442 h 712"/>
                      <a:gd name="T4" fmla="*/ 1321 w 1321"/>
                      <a:gd name="T5" fmla="*/ 481 h 712"/>
                      <a:gd name="T6" fmla="*/ 1315 w 1321"/>
                      <a:gd name="T7" fmla="*/ 516 h 712"/>
                      <a:gd name="T8" fmla="*/ 1298 w 1321"/>
                      <a:gd name="T9" fmla="*/ 550 h 712"/>
                      <a:gd name="T10" fmla="*/ 1272 w 1321"/>
                      <a:gd name="T11" fmla="*/ 579 h 712"/>
                      <a:gd name="T12" fmla="*/ 1239 w 1321"/>
                      <a:gd name="T13" fmla="*/ 604 h 712"/>
                      <a:gd name="T14" fmla="*/ 1196 w 1321"/>
                      <a:gd name="T15" fmla="*/ 628 h 712"/>
                      <a:gd name="T16" fmla="*/ 1147 w 1321"/>
                      <a:gd name="T17" fmla="*/ 649 h 712"/>
                      <a:gd name="T18" fmla="*/ 1092 w 1321"/>
                      <a:gd name="T19" fmla="*/ 667 h 712"/>
                      <a:gd name="T20" fmla="*/ 1031 w 1321"/>
                      <a:gd name="T21" fmla="*/ 683 h 712"/>
                      <a:gd name="T22" fmla="*/ 967 w 1321"/>
                      <a:gd name="T23" fmla="*/ 694 h 712"/>
                      <a:gd name="T24" fmla="*/ 896 w 1321"/>
                      <a:gd name="T25" fmla="*/ 704 h 712"/>
                      <a:gd name="T26" fmla="*/ 824 w 1321"/>
                      <a:gd name="T27" fmla="*/ 710 h 712"/>
                      <a:gd name="T28" fmla="*/ 795 w 1321"/>
                      <a:gd name="T29" fmla="*/ 712 h 712"/>
                      <a:gd name="T30" fmla="*/ 476 w 1321"/>
                      <a:gd name="T31" fmla="*/ 712 h 712"/>
                      <a:gd name="T32" fmla="*/ 472 w 1321"/>
                      <a:gd name="T33" fmla="*/ 712 h 712"/>
                      <a:gd name="T34" fmla="*/ 409 w 1321"/>
                      <a:gd name="T35" fmla="*/ 708 h 712"/>
                      <a:gd name="T36" fmla="*/ 348 w 1321"/>
                      <a:gd name="T37" fmla="*/ 704 h 712"/>
                      <a:gd name="T38" fmla="*/ 290 w 1321"/>
                      <a:gd name="T39" fmla="*/ 696 h 712"/>
                      <a:gd name="T40" fmla="*/ 235 w 1321"/>
                      <a:gd name="T41" fmla="*/ 689 h 712"/>
                      <a:gd name="T42" fmla="*/ 186 w 1321"/>
                      <a:gd name="T43" fmla="*/ 677 h 712"/>
                      <a:gd name="T44" fmla="*/ 141 w 1321"/>
                      <a:gd name="T45" fmla="*/ 663 h 712"/>
                      <a:gd name="T46" fmla="*/ 102 w 1321"/>
                      <a:gd name="T47" fmla="*/ 648 h 712"/>
                      <a:gd name="T48" fmla="*/ 67 w 1321"/>
                      <a:gd name="T49" fmla="*/ 630 h 712"/>
                      <a:gd name="T50" fmla="*/ 39 w 1321"/>
                      <a:gd name="T51" fmla="*/ 608 h 712"/>
                      <a:gd name="T52" fmla="*/ 18 w 1321"/>
                      <a:gd name="T53" fmla="*/ 583 h 712"/>
                      <a:gd name="T54" fmla="*/ 6 w 1321"/>
                      <a:gd name="T55" fmla="*/ 554 h 712"/>
                      <a:gd name="T56" fmla="*/ 0 w 1321"/>
                      <a:gd name="T57" fmla="*/ 524 h 712"/>
                      <a:gd name="T58" fmla="*/ 0 w 1321"/>
                      <a:gd name="T59" fmla="*/ 520 h 712"/>
                      <a:gd name="T60" fmla="*/ 4 w 1321"/>
                      <a:gd name="T61" fmla="*/ 487 h 712"/>
                      <a:gd name="T62" fmla="*/ 16 w 1321"/>
                      <a:gd name="T63" fmla="*/ 446 h 712"/>
                      <a:gd name="T64" fmla="*/ 51 w 1321"/>
                      <a:gd name="T65" fmla="*/ 370 h 712"/>
                      <a:gd name="T66" fmla="*/ 94 w 1321"/>
                      <a:gd name="T67" fmla="*/ 299 h 712"/>
                      <a:gd name="T68" fmla="*/ 147 w 1321"/>
                      <a:gd name="T69" fmla="*/ 235 h 712"/>
                      <a:gd name="T70" fmla="*/ 204 w 1321"/>
                      <a:gd name="T71" fmla="*/ 176 h 712"/>
                      <a:gd name="T72" fmla="*/ 270 w 1321"/>
                      <a:gd name="T73" fmla="*/ 125 h 712"/>
                      <a:gd name="T74" fmla="*/ 341 w 1321"/>
                      <a:gd name="T75" fmla="*/ 82 h 712"/>
                      <a:gd name="T76" fmla="*/ 415 w 1321"/>
                      <a:gd name="T77" fmla="*/ 47 h 712"/>
                      <a:gd name="T78" fmla="*/ 497 w 1321"/>
                      <a:gd name="T79" fmla="*/ 21 h 712"/>
                      <a:gd name="T80" fmla="*/ 581 w 1321"/>
                      <a:gd name="T81" fmla="*/ 6 h 712"/>
                      <a:gd name="T82" fmla="*/ 667 w 1321"/>
                      <a:gd name="T83" fmla="*/ 0 h 712"/>
                      <a:gd name="T84" fmla="*/ 667 w 1321"/>
                      <a:gd name="T85" fmla="*/ 0 h 712"/>
                      <a:gd name="T86" fmla="*/ 759 w 1321"/>
                      <a:gd name="T87" fmla="*/ 6 h 712"/>
                      <a:gd name="T88" fmla="*/ 847 w 1321"/>
                      <a:gd name="T89" fmla="*/ 23 h 712"/>
                      <a:gd name="T90" fmla="*/ 932 w 1321"/>
                      <a:gd name="T91" fmla="*/ 53 h 712"/>
                      <a:gd name="T92" fmla="*/ 1010 w 1321"/>
                      <a:gd name="T93" fmla="*/ 90 h 712"/>
                      <a:gd name="T94" fmla="*/ 1082 w 1321"/>
                      <a:gd name="T95" fmla="*/ 137 h 712"/>
                      <a:gd name="T96" fmla="*/ 1149 w 1321"/>
                      <a:gd name="T97" fmla="*/ 194 h 712"/>
                      <a:gd name="T98" fmla="*/ 1208 w 1321"/>
                      <a:gd name="T99" fmla="*/ 256 h 712"/>
                      <a:gd name="T100" fmla="*/ 1258 w 1321"/>
                      <a:gd name="T101" fmla="*/ 325 h 712"/>
                      <a:gd name="T102" fmla="*/ 1301 w 1321"/>
                      <a:gd name="T103" fmla="*/ 401 h 712"/>
                      <a:gd name="T104" fmla="*/ 1301 w 1321"/>
                      <a:gd name="T105" fmla="*/ 401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BBF6EE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16" name="Text Box 30"/>
                <p:cNvSpPr txBox="1">
                  <a:spLocks noChangeArrowheads="1"/>
                </p:cNvSpPr>
                <p:nvPr/>
              </p:nvSpPr>
              <p:spPr bwMode="gray">
                <a:xfrm>
                  <a:off x="2846" y="1523"/>
                  <a:ext cx="977" cy="6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zh-TW" altLang="en-US" sz="2800" b="1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人員</a:t>
                  </a:r>
                  <a:endParaRPr lang="en-US" altLang="zh-TW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zh-TW" sz="24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zh-TW" sz="24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Person)</a:t>
                  </a:r>
                </a:p>
              </p:txBody>
            </p:sp>
          </p:grpSp>
          <p:sp>
            <p:nvSpPr>
              <p:cNvPr id="14" name="Oval 31"/>
              <p:cNvSpPr>
                <a:spLocks noChangeArrowheads="1"/>
              </p:cNvSpPr>
              <p:nvPr/>
            </p:nvSpPr>
            <p:spPr bwMode="gray">
              <a:xfrm>
                <a:off x="4607" y="3504"/>
                <a:ext cx="995" cy="276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zh-TW" b="0"/>
              </a:p>
            </p:txBody>
          </p:sp>
        </p:grpSp>
      </p:grpSp>
      <p:sp>
        <p:nvSpPr>
          <p:cNvPr id="35" name="Rectangle 2"/>
          <p:cNvSpPr txBox="1">
            <a:spLocks noRot="1" noChangeArrowheads="1"/>
          </p:cNvSpPr>
          <p:nvPr/>
        </p:nvSpPr>
        <p:spPr bwMode="black">
          <a:xfrm>
            <a:off x="-36512" y="1052736"/>
            <a:ext cx="9180512" cy="72008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TW" altLang="en-US" sz="2800" kern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28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、行銷策略</a:t>
            </a:r>
            <a:endParaRPr lang="en-US" altLang="zh-TW" sz="2800" b="0" kern="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6" name="標題 1"/>
          <p:cNvSpPr txBox="1">
            <a:spLocks noGrp="1"/>
          </p:cNvSpPr>
          <p:nvPr>
            <p:ph type="title"/>
          </p:nvPr>
        </p:nvSpPr>
        <p:spPr bwMode="black">
          <a:xfrm>
            <a:off x="381000" y="15240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zh-TW" altLang="en-US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</a:t>
            </a:r>
            <a:r>
              <a:rPr lang="zh-TW" altLang="en-US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基礎</a:t>
            </a:r>
            <a:r>
              <a:rPr lang="en-US" altLang="zh-TW" sz="4000" kern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(3/3)</a:t>
            </a:r>
            <a:endParaRPr lang="zh-TW" altLang="en-US" sz="4000" kern="0" dirty="0">
              <a:solidFill>
                <a:schemeClr val="tx1"/>
              </a:solidFill>
            </a:endParaRPr>
          </a:p>
        </p:txBody>
      </p:sp>
      <p:sp>
        <p:nvSpPr>
          <p:cNvPr id="37" name="Oval 21"/>
          <p:cNvSpPr>
            <a:spLocks noChangeArrowheads="1"/>
          </p:cNvSpPr>
          <p:nvPr/>
        </p:nvSpPr>
        <p:spPr bwMode="gray">
          <a:xfrm>
            <a:off x="3725243" y="4509120"/>
            <a:ext cx="1524001" cy="15208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" name="Freeform 22"/>
          <p:cNvSpPr>
            <a:spLocks/>
          </p:cNvSpPr>
          <p:nvPr/>
        </p:nvSpPr>
        <p:spPr bwMode="gray">
          <a:xfrm>
            <a:off x="3923928" y="4581128"/>
            <a:ext cx="1175658" cy="573930"/>
          </a:xfrm>
          <a:custGeom>
            <a:avLst/>
            <a:gdLst>
              <a:gd name="T0" fmla="*/ 1301 w 1321"/>
              <a:gd name="T1" fmla="*/ 401 h 712"/>
              <a:gd name="T2" fmla="*/ 1317 w 1321"/>
              <a:gd name="T3" fmla="*/ 442 h 712"/>
              <a:gd name="T4" fmla="*/ 1321 w 1321"/>
              <a:gd name="T5" fmla="*/ 481 h 712"/>
              <a:gd name="T6" fmla="*/ 1315 w 1321"/>
              <a:gd name="T7" fmla="*/ 516 h 712"/>
              <a:gd name="T8" fmla="*/ 1298 w 1321"/>
              <a:gd name="T9" fmla="*/ 550 h 712"/>
              <a:gd name="T10" fmla="*/ 1272 w 1321"/>
              <a:gd name="T11" fmla="*/ 579 h 712"/>
              <a:gd name="T12" fmla="*/ 1239 w 1321"/>
              <a:gd name="T13" fmla="*/ 604 h 712"/>
              <a:gd name="T14" fmla="*/ 1196 w 1321"/>
              <a:gd name="T15" fmla="*/ 628 h 712"/>
              <a:gd name="T16" fmla="*/ 1147 w 1321"/>
              <a:gd name="T17" fmla="*/ 649 h 712"/>
              <a:gd name="T18" fmla="*/ 1092 w 1321"/>
              <a:gd name="T19" fmla="*/ 667 h 712"/>
              <a:gd name="T20" fmla="*/ 1031 w 1321"/>
              <a:gd name="T21" fmla="*/ 683 h 712"/>
              <a:gd name="T22" fmla="*/ 967 w 1321"/>
              <a:gd name="T23" fmla="*/ 694 h 712"/>
              <a:gd name="T24" fmla="*/ 896 w 1321"/>
              <a:gd name="T25" fmla="*/ 704 h 712"/>
              <a:gd name="T26" fmla="*/ 824 w 1321"/>
              <a:gd name="T27" fmla="*/ 710 h 712"/>
              <a:gd name="T28" fmla="*/ 795 w 1321"/>
              <a:gd name="T29" fmla="*/ 712 h 712"/>
              <a:gd name="T30" fmla="*/ 476 w 1321"/>
              <a:gd name="T31" fmla="*/ 712 h 712"/>
              <a:gd name="T32" fmla="*/ 472 w 1321"/>
              <a:gd name="T33" fmla="*/ 712 h 712"/>
              <a:gd name="T34" fmla="*/ 409 w 1321"/>
              <a:gd name="T35" fmla="*/ 708 h 712"/>
              <a:gd name="T36" fmla="*/ 348 w 1321"/>
              <a:gd name="T37" fmla="*/ 704 h 712"/>
              <a:gd name="T38" fmla="*/ 290 w 1321"/>
              <a:gd name="T39" fmla="*/ 696 h 712"/>
              <a:gd name="T40" fmla="*/ 235 w 1321"/>
              <a:gd name="T41" fmla="*/ 689 h 712"/>
              <a:gd name="T42" fmla="*/ 186 w 1321"/>
              <a:gd name="T43" fmla="*/ 677 h 712"/>
              <a:gd name="T44" fmla="*/ 141 w 1321"/>
              <a:gd name="T45" fmla="*/ 663 h 712"/>
              <a:gd name="T46" fmla="*/ 102 w 1321"/>
              <a:gd name="T47" fmla="*/ 648 h 712"/>
              <a:gd name="T48" fmla="*/ 67 w 1321"/>
              <a:gd name="T49" fmla="*/ 630 h 712"/>
              <a:gd name="T50" fmla="*/ 39 w 1321"/>
              <a:gd name="T51" fmla="*/ 608 h 712"/>
              <a:gd name="T52" fmla="*/ 18 w 1321"/>
              <a:gd name="T53" fmla="*/ 583 h 712"/>
              <a:gd name="T54" fmla="*/ 6 w 1321"/>
              <a:gd name="T55" fmla="*/ 554 h 712"/>
              <a:gd name="T56" fmla="*/ 0 w 1321"/>
              <a:gd name="T57" fmla="*/ 524 h 712"/>
              <a:gd name="T58" fmla="*/ 0 w 1321"/>
              <a:gd name="T59" fmla="*/ 520 h 712"/>
              <a:gd name="T60" fmla="*/ 4 w 1321"/>
              <a:gd name="T61" fmla="*/ 487 h 712"/>
              <a:gd name="T62" fmla="*/ 16 w 1321"/>
              <a:gd name="T63" fmla="*/ 446 h 712"/>
              <a:gd name="T64" fmla="*/ 51 w 1321"/>
              <a:gd name="T65" fmla="*/ 370 h 712"/>
              <a:gd name="T66" fmla="*/ 94 w 1321"/>
              <a:gd name="T67" fmla="*/ 299 h 712"/>
              <a:gd name="T68" fmla="*/ 147 w 1321"/>
              <a:gd name="T69" fmla="*/ 235 h 712"/>
              <a:gd name="T70" fmla="*/ 204 w 1321"/>
              <a:gd name="T71" fmla="*/ 176 h 712"/>
              <a:gd name="T72" fmla="*/ 270 w 1321"/>
              <a:gd name="T73" fmla="*/ 125 h 712"/>
              <a:gd name="T74" fmla="*/ 341 w 1321"/>
              <a:gd name="T75" fmla="*/ 82 h 712"/>
              <a:gd name="T76" fmla="*/ 415 w 1321"/>
              <a:gd name="T77" fmla="*/ 47 h 712"/>
              <a:gd name="T78" fmla="*/ 497 w 1321"/>
              <a:gd name="T79" fmla="*/ 21 h 712"/>
              <a:gd name="T80" fmla="*/ 581 w 1321"/>
              <a:gd name="T81" fmla="*/ 6 h 712"/>
              <a:gd name="T82" fmla="*/ 667 w 1321"/>
              <a:gd name="T83" fmla="*/ 0 h 712"/>
              <a:gd name="T84" fmla="*/ 667 w 1321"/>
              <a:gd name="T85" fmla="*/ 0 h 712"/>
              <a:gd name="T86" fmla="*/ 759 w 1321"/>
              <a:gd name="T87" fmla="*/ 6 h 712"/>
              <a:gd name="T88" fmla="*/ 847 w 1321"/>
              <a:gd name="T89" fmla="*/ 23 h 712"/>
              <a:gd name="T90" fmla="*/ 932 w 1321"/>
              <a:gd name="T91" fmla="*/ 53 h 712"/>
              <a:gd name="T92" fmla="*/ 1010 w 1321"/>
              <a:gd name="T93" fmla="*/ 90 h 712"/>
              <a:gd name="T94" fmla="*/ 1082 w 1321"/>
              <a:gd name="T95" fmla="*/ 137 h 712"/>
              <a:gd name="T96" fmla="*/ 1149 w 1321"/>
              <a:gd name="T97" fmla="*/ 194 h 712"/>
              <a:gd name="T98" fmla="*/ 1208 w 1321"/>
              <a:gd name="T99" fmla="*/ 256 h 712"/>
              <a:gd name="T100" fmla="*/ 1258 w 1321"/>
              <a:gd name="T101" fmla="*/ 325 h 712"/>
              <a:gd name="T102" fmla="*/ 1301 w 1321"/>
              <a:gd name="T103" fmla="*/ 401 h 712"/>
              <a:gd name="T104" fmla="*/ 1301 w 1321"/>
              <a:gd name="T105" fmla="*/ 401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" name="Oval 24"/>
          <p:cNvSpPr>
            <a:spLocks noChangeArrowheads="1"/>
          </p:cNvSpPr>
          <p:nvPr/>
        </p:nvSpPr>
        <p:spPr bwMode="gray">
          <a:xfrm>
            <a:off x="3707904" y="6165304"/>
            <a:ext cx="1579564" cy="4381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 b="0"/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gray">
          <a:xfrm>
            <a:off x="3491880" y="4582145"/>
            <a:ext cx="200501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推廣</a:t>
            </a:r>
            <a:endParaRPr lang="en-US" altLang="zh-TW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Promotion)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gray">
          <a:xfrm>
            <a:off x="5292080" y="4552588"/>
            <a:ext cx="200501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價格</a:t>
            </a:r>
            <a:endParaRPr lang="en-US" altLang="zh-TW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(Price)</a:t>
            </a:r>
            <a:endParaRPr lang="en-US" altLang="zh-TW" sz="2400" b="1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69963"/>
            <a:ext cx="9144000" cy="588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感謝師長與</a:t>
            </a:r>
            <a:r>
              <a:rPr lang="zh-TW" alt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藥師　正確</a:t>
            </a:r>
            <a:r>
              <a:rPr lang="zh-TW" alt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用藥從小紮根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936" cy="4967833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</a:rPr>
              <a:t>一、所謂有效推動正確用藥教育係指</a:t>
            </a:r>
            <a:endParaRPr lang="en-US" altLang="zh-TW" b="1" dirty="0" smtClean="0">
              <a:solidFill>
                <a:srgbClr val="6666FF"/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3300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FF3300"/>
                </a:solidFill>
                <a:latin typeface="標楷體" panose="03000509000000000000" pitchFamily="65" charset="-120"/>
              </a:rPr>
              <a:t>   「能解決問題」</a:t>
            </a:r>
            <a:r>
              <a:rPr lang="zh-TW" altLang="en-US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，所以應知道問題所在。</a:t>
            </a:r>
            <a:endParaRPr lang="en-US" altLang="zh-TW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二、最省力的作法：</a:t>
            </a:r>
            <a:endParaRPr lang="en-US" altLang="zh-TW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</a:rPr>
              <a:t>   </a:t>
            </a:r>
            <a:r>
              <a:rPr lang="en-US" altLang="zh-TW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一</a:t>
            </a:r>
            <a:r>
              <a:rPr lang="en-US" altLang="zh-TW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納為常規處理</a:t>
            </a: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</a:rPr>
              <a:t>   </a:t>
            </a:r>
            <a:r>
              <a:rPr lang="en-US" altLang="zh-TW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二</a:t>
            </a:r>
            <a:r>
              <a:rPr lang="en-US" altLang="zh-TW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引入資源</a:t>
            </a:r>
            <a:r>
              <a:rPr lang="en-US" altLang="zh-TW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人力、物力</a:t>
            </a: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三、政府每年換題目</a:t>
            </a:r>
            <a:endParaRPr lang="en-US" altLang="zh-TW" b="1" dirty="0" smtClean="0">
              <a:solidFill>
                <a:srgbClr val="6666FF"/>
              </a:solidFill>
              <a:latin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FF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FF00FF"/>
                </a:solidFill>
                <a:latin typeface="標楷體" panose="03000509000000000000" pitchFamily="65" charset="-120"/>
              </a:rPr>
              <a:t>  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如何永續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76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1560" y="1340768"/>
            <a:ext cx="6984776" cy="72008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</a:rPr>
              <a:t>四、檢視六大面向</a:t>
            </a:r>
            <a:r>
              <a:rPr lang="en-US" altLang="zh-TW" b="1" dirty="0" smtClean="0">
                <a:solidFill>
                  <a:srgbClr val="6666FF"/>
                </a:solidFill>
              </a:rPr>
              <a:t>—</a:t>
            </a:r>
            <a:r>
              <a:rPr lang="zh-TW" altLang="en-US" b="1" dirty="0" smtClean="0">
                <a:solidFill>
                  <a:srgbClr val="FF0066"/>
                </a:solidFill>
              </a:rPr>
              <a:t>學校健康政策</a:t>
            </a:r>
            <a:endParaRPr lang="en-US" altLang="zh-TW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958622"/>
              </p:ext>
            </p:extLst>
          </p:nvPr>
        </p:nvGraphicFramePr>
        <p:xfrm>
          <a:off x="899593" y="2204864"/>
          <a:ext cx="7992888" cy="403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960"/>
                <a:gridCol w="837350"/>
                <a:gridCol w="837350"/>
                <a:gridCol w="761228"/>
              </a:tblGrid>
              <a:tr h="667720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好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有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無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一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學校健康政策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</a:t>
                      </a:r>
                      <a:r>
                        <a:rPr lang="en-US" altLang="zh-TW" sz="2800" dirty="0" smtClean="0"/>
                        <a:t>1.</a:t>
                      </a:r>
                      <a:r>
                        <a:rPr lang="zh-TW" altLang="en-US" sz="2800" dirty="0" smtClean="0"/>
                        <a:t>工作團隊合作緊密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</a:t>
                      </a:r>
                      <a:r>
                        <a:rPr lang="en-US" altLang="zh-TW" sz="2800" dirty="0" smtClean="0"/>
                        <a:t>2.</a:t>
                      </a:r>
                      <a:r>
                        <a:rPr lang="zh-TW" altLang="en-US" sz="2800" dirty="0" smtClean="0"/>
                        <a:t>納為學校重大計畫、政策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</a:t>
                      </a:r>
                      <a:r>
                        <a:rPr lang="en-US" altLang="zh-TW" sz="2800" dirty="0" smtClean="0"/>
                        <a:t>3.</a:t>
                      </a:r>
                      <a:r>
                        <a:rPr lang="zh-TW" altLang="en-US" sz="2800" dirty="0" smtClean="0"/>
                        <a:t>特殊作為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</a:t>
                      </a:r>
                      <a:r>
                        <a:rPr lang="en-US" altLang="zh-TW" sz="2800" dirty="0" smtClean="0"/>
                        <a:t>4.</a:t>
                      </a:r>
                      <a:r>
                        <a:rPr lang="zh-TW" altLang="en-US" sz="2800" dirty="0" smtClean="0"/>
                        <a:t>其他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660232" y="3573016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665912" y="4293096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7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1560" y="1340768"/>
            <a:ext cx="6984776" cy="72008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</a:rPr>
              <a:t>四、檢視六大面向</a:t>
            </a:r>
            <a:r>
              <a:rPr lang="en-US" altLang="zh-TW" b="1" dirty="0" smtClean="0">
                <a:solidFill>
                  <a:srgbClr val="6666FF"/>
                </a:solidFill>
              </a:rPr>
              <a:t>—</a:t>
            </a:r>
            <a:r>
              <a:rPr lang="zh-TW" altLang="en-US" b="1" dirty="0" smtClean="0">
                <a:solidFill>
                  <a:srgbClr val="FF0066"/>
                </a:solidFill>
              </a:rPr>
              <a:t>健康教學</a:t>
            </a:r>
            <a:endParaRPr lang="en-US" altLang="zh-TW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9721989"/>
              </p:ext>
            </p:extLst>
          </p:nvPr>
        </p:nvGraphicFramePr>
        <p:xfrm>
          <a:off x="899593" y="2204864"/>
          <a:ext cx="7992888" cy="335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960"/>
                <a:gridCol w="837350"/>
                <a:gridCol w="837350"/>
                <a:gridCol w="761228"/>
              </a:tblGrid>
              <a:tr h="667720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好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有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無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二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健康教學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1.</a:t>
                      </a:r>
                      <a:r>
                        <a:rPr lang="zh-TW" altLang="en-US" sz="2800" dirty="0" smtClean="0"/>
                        <a:t>課程融入或協同教學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2.</a:t>
                      </a:r>
                      <a:r>
                        <a:rPr lang="zh-TW" altLang="en-US" sz="2800" dirty="0" smtClean="0"/>
                        <a:t>生活技能教學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3.</a:t>
                      </a:r>
                      <a:r>
                        <a:rPr lang="zh-TW" altLang="en-US" sz="2800" dirty="0" smtClean="0"/>
                        <a:t>教材、宣導品製作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669285" y="3573016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669285" y="4293096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676206" y="4941168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0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1560" y="1340768"/>
            <a:ext cx="6984776" cy="72008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</a:rPr>
              <a:t>四、檢視六大面向</a:t>
            </a:r>
            <a:r>
              <a:rPr lang="en-US" altLang="zh-TW" b="1" dirty="0" smtClean="0">
                <a:solidFill>
                  <a:srgbClr val="6666FF"/>
                </a:solidFill>
              </a:rPr>
              <a:t>—</a:t>
            </a:r>
            <a:r>
              <a:rPr lang="zh-TW" altLang="en-US" b="1" dirty="0" smtClean="0">
                <a:solidFill>
                  <a:srgbClr val="FF0066"/>
                </a:solidFill>
              </a:rPr>
              <a:t>健康物質環境</a:t>
            </a:r>
            <a:endParaRPr lang="en-US" altLang="zh-TW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0949683"/>
              </p:ext>
            </p:extLst>
          </p:nvPr>
        </p:nvGraphicFramePr>
        <p:xfrm>
          <a:off x="899593" y="2204864"/>
          <a:ext cx="7992888" cy="335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960"/>
                <a:gridCol w="837350"/>
                <a:gridCol w="837350"/>
                <a:gridCol w="761228"/>
              </a:tblGrid>
              <a:tr h="667720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好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有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無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三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健康物質環境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1.</a:t>
                      </a:r>
                      <a:r>
                        <a:rPr lang="zh-TW" altLang="en-US" sz="2800" dirty="0" smtClean="0"/>
                        <a:t>張貼宣導品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2.</a:t>
                      </a:r>
                      <a:r>
                        <a:rPr lang="zh-TW" altLang="en-US" sz="2800" dirty="0" smtClean="0"/>
                        <a:t>環境布置比賽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3.</a:t>
                      </a:r>
                      <a:r>
                        <a:rPr lang="zh-TW" altLang="en-US" sz="2800" dirty="0" smtClean="0"/>
                        <a:t>其他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660232" y="3573016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665912" y="4293096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1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1560" y="1124744"/>
            <a:ext cx="6984776" cy="72008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</a:rPr>
              <a:t>四、檢視六大面向</a:t>
            </a:r>
            <a:r>
              <a:rPr lang="en-US" altLang="zh-TW" b="1" dirty="0" smtClean="0">
                <a:solidFill>
                  <a:srgbClr val="6666FF"/>
                </a:solidFill>
              </a:rPr>
              <a:t>—</a:t>
            </a:r>
            <a:r>
              <a:rPr lang="zh-TW" altLang="en-US" b="1" dirty="0" smtClean="0">
                <a:solidFill>
                  <a:srgbClr val="FF0066"/>
                </a:solidFill>
              </a:rPr>
              <a:t>健康社會環境</a:t>
            </a:r>
            <a:endParaRPr lang="en-US" altLang="zh-TW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6033221"/>
              </p:ext>
            </p:extLst>
          </p:nvPr>
        </p:nvGraphicFramePr>
        <p:xfrm>
          <a:off x="899592" y="1844824"/>
          <a:ext cx="7992888" cy="470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960"/>
                <a:gridCol w="837350"/>
                <a:gridCol w="837350"/>
                <a:gridCol w="761228"/>
              </a:tblGrid>
              <a:tr h="667720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好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有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無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四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健康社會環境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1.</a:t>
                      </a:r>
                      <a:r>
                        <a:rPr lang="zh-TW" altLang="en-US" sz="2800" dirty="0" smtClean="0"/>
                        <a:t>作息調整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2.</a:t>
                      </a:r>
                      <a:r>
                        <a:rPr lang="zh-TW" altLang="en-US" sz="2800" dirty="0" smtClean="0"/>
                        <a:t>活動營造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3.</a:t>
                      </a:r>
                      <a:r>
                        <a:rPr lang="zh-TW" altLang="en-US" sz="2800" dirty="0" smtClean="0"/>
                        <a:t>比賽活動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4.</a:t>
                      </a:r>
                      <a:r>
                        <a:rPr lang="zh-TW" altLang="en-US" sz="2800" dirty="0" smtClean="0"/>
                        <a:t>志工服務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5.</a:t>
                      </a:r>
                      <a:r>
                        <a:rPr lang="zh-TW" altLang="en-US" sz="2800" dirty="0" smtClean="0"/>
                        <a:t>其他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670401" y="3933056"/>
            <a:ext cx="432048" cy="576064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3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1560" y="1124744"/>
            <a:ext cx="6984776" cy="72008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</a:rPr>
              <a:t>四、檢視六大面向</a:t>
            </a:r>
            <a:r>
              <a:rPr lang="en-US" altLang="zh-TW" b="1" dirty="0" smtClean="0">
                <a:solidFill>
                  <a:srgbClr val="6666FF"/>
                </a:solidFill>
              </a:rPr>
              <a:t>—</a:t>
            </a:r>
            <a:r>
              <a:rPr lang="zh-TW" altLang="en-US" b="1" dirty="0" smtClean="0">
                <a:solidFill>
                  <a:srgbClr val="FF0066"/>
                </a:solidFill>
              </a:rPr>
              <a:t>健康服務</a:t>
            </a: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9295669"/>
              </p:ext>
            </p:extLst>
          </p:nvPr>
        </p:nvGraphicFramePr>
        <p:xfrm>
          <a:off x="899592" y="1844824"/>
          <a:ext cx="7992888" cy="403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960"/>
                <a:gridCol w="837350"/>
                <a:gridCol w="837350"/>
                <a:gridCol w="761228"/>
              </a:tblGrid>
              <a:tr h="667720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好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有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無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五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健康服務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1.</a:t>
                      </a:r>
                      <a:r>
                        <a:rPr lang="zh-TW" altLang="en-US" sz="2800" dirty="0" smtClean="0"/>
                        <a:t>校內一次性服務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2.</a:t>
                      </a:r>
                      <a:r>
                        <a:rPr lang="zh-TW" altLang="en-US" sz="2800" dirty="0" smtClean="0"/>
                        <a:t>校內常態服務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3.</a:t>
                      </a:r>
                      <a:r>
                        <a:rPr lang="zh-TW" altLang="en-US" sz="2800" dirty="0" smtClean="0"/>
                        <a:t>校外社區藥師服務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4.</a:t>
                      </a:r>
                      <a:r>
                        <a:rPr lang="zh-TW" altLang="en-US" sz="2800" dirty="0" smtClean="0"/>
                        <a:t>其他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667272" y="3212976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0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60065"/>
            <a:ext cx="8640960" cy="828675"/>
          </a:xfrm>
        </p:spPr>
        <p:txBody>
          <a:bodyPr/>
          <a:lstStyle/>
          <a:p>
            <a:r>
              <a:rPr lang="zh-TW" altLang="en-US" dirty="0" smtClean="0"/>
              <a:t>壹、前言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3568" y="1100969"/>
            <a:ext cx="6984776" cy="72008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66FF"/>
                </a:solidFill>
              </a:rPr>
              <a:t>四、檢視六大面向</a:t>
            </a:r>
            <a:r>
              <a:rPr lang="en-US" altLang="zh-TW" b="1" dirty="0" smtClean="0">
                <a:solidFill>
                  <a:srgbClr val="6666FF"/>
                </a:solidFill>
              </a:rPr>
              <a:t>—</a:t>
            </a:r>
            <a:r>
              <a:rPr lang="zh-TW" altLang="en-US" b="1" dirty="0" smtClean="0">
                <a:solidFill>
                  <a:srgbClr val="FF0066"/>
                </a:solidFill>
              </a:rPr>
              <a:t>社區關係</a:t>
            </a: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8676975"/>
              </p:ext>
            </p:extLst>
          </p:nvPr>
        </p:nvGraphicFramePr>
        <p:xfrm>
          <a:off x="899592" y="1916832"/>
          <a:ext cx="7992888" cy="449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960"/>
                <a:gridCol w="837350"/>
                <a:gridCol w="837350"/>
                <a:gridCol w="761228"/>
              </a:tblGrid>
              <a:tr h="667720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好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有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無</a:t>
                      </a:r>
                      <a:endParaRPr lang="zh-TW" altLang="en-US" sz="2800" dirty="0"/>
                    </a:p>
                  </a:txBody>
                  <a:tcPr/>
                </a:tc>
              </a:tr>
              <a:tr h="67294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六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社區關係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</a:tr>
              <a:tr h="531542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1.</a:t>
                      </a:r>
                      <a:r>
                        <a:rPr lang="zh-TW" altLang="en-US" sz="2800" dirty="0" smtClean="0"/>
                        <a:t>拜訪社區藥師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2.</a:t>
                      </a:r>
                      <a:r>
                        <a:rPr lang="zh-TW" altLang="en-US" sz="2800" dirty="0" smtClean="0"/>
                        <a:t>辦訪社區醫師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</a:tr>
              <a:tr h="489952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3.</a:t>
                      </a:r>
                      <a:r>
                        <a:rPr lang="zh-TW" altLang="en-US" sz="2800" dirty="0" smtClean="0"/>
                        <a:t>與正確用藥教育中心合作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</a:tr>
              <a:tr h="54785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4.</a:t>
                      </a:r>
                      <a:r>
                        <a:rPr lang="zh-TW" altLang="en-US" sz="2800" dirty="0" smtClean="0"/>
                        <a:t>與衛生局、所合作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5.</a:t>
                      </a:r>
                      <a:r>
                        <a:rPr lang="zh-TW" altLang="en-US" sz="2800" dirty="0" smtClean="0"/>
                        <a:t>家長會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</a:tr>
              <a:tr h="489952"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       </a:t>
                      </a:r>
                      <a:r>
                        <a:rPr lang="en-US" altLang="zh-TW" sz="2800" dirty="0" smtClean="0"/>
                        <a:t>6.</a:t>
                      </a:r>
                      <a:r>
                        <a:rPr lang="zh-TW" altLang="en-US" sz="2800" dirty="0" smtClean="0"/>
                        <a:t>其他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660232" y="3212976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660232" y="3789040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660232" y="4365104"/>
            <a:ext cx="432048" cy="50405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60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828675"/>
          </a:xfrm>
        </p:spPr>
        <p:txBody>
          <a:bodyPr/>
          <a:lstStyle/>
          <a:p>
            <a:r>
              <a:rPr lang="zh-TW" altLang="en-US" dirty="0" smtClean="0"/>
              <a:t>壹、前言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3568" y="1556792"/>
            <a:ext cx="7560840" cy="446449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b="1" dirty="0" smtClean="0">
                <a:solidFill>
                  <a:srgbClr val="6666FF"/>
                </a:solidFill>
              </a:rPr>
              <a:t>四、檢視六大面向</a:t>
            </a:r>
            <a:endParaRPr lang="en-US" altLang="zh-TW" sz="3200" b="1" dirty="0" smtClean="0">
              <a:solidFill>
                <a:srgbClr val="6666FF"/>
              </a:solidFill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6666FF"/>
                </a:solidFill>
              </a:rPr>
              <a:t> </a:t>
            </a:r>
            <a:r>
              <a:rPr lang="zh-TW" altLang="en-US" sz="3200" b="1" dirty="0" smtClean="0">
                <a:solidFill>
                  <a:srgbClr val="6666FF"/>
                </a:solidFill>
              </a:rPr>
              <a:t>      很好的只有少數，</a:t>
            </a:r>
            <a:r>
              <a:rPr lang="zh-TW" altLang="en-US" sz="3200" b="1" dirty="0" smtClean="0">
                <a:solidFill>
                  <a:srgbClr val="FF0066"/>
                </a:solidFill>
              </a:rPr>
              <a:t>表示納為常態的少</a:t>
            </a:r>
            <a:r>
              <a:rPr lang="zh-TW" altLang="en-US" sz="3200" b="1" dirty="0" smtClean="0">
                <a:solidFill>
                  <a:srgbClr val="6666FF"/>
                </a:solidFill>
              </a:rPr>
              <a:t>。</a:t>
            </a:r>
            <a:endParaRPr lang="en-US" altLang="zh-TW" sz="3200" b="1" dirty="0" smtClean="0">
              <a:solidFill>
                <a:srgbClr val="6666FF"/>
              </a:solidFill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6666FF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6666FF"/>
                </a:solidFill>
                <a:latin typeface="標楷體" panose="03000509000000000000" pitchFamily="65" charset="-120"/>
              </a:rPr>
              <a:t>   </a:t>
            </a:r>
            <a:endParaRPr lang="en-US" altLang="zh-TW" b="1" dirty="0" smtClean="0">
              <a:solidFill>
                <a:srgbClr val="FF00FF"/>
              </a:solidFill>
              <a:latin typeface="標楷體" panose="03000509000000000000" pitchFamily="65" charset="-12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01008"/>
            <a:ext cx="2448272" cy="234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4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3340</TotalTime>
  <Words>836</Words>
  <Application>Microsoft Office PowerPoint</Application>
  <PresentationFormat>如螢幕大小 (4:3)</PresentationFormat>
  <Paragraphs>260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基本</vt:lpstr>
      <vt:lpstr>PowerPoint 簡報</vt:lpstr>
      <vt:lpstr>壹、前言</vt:lpstr>
      <vt:lpstr>壹、前言</vt:lpstr>
      <vt:lpstr>壹、前言</vt:lpstr>
      <vt:lpstr>壹、前言</vt:lpstr>
      <vt:lpstr>壹、前言</vt:lpstr>
      <vt:lpstr>壹、前言</vt:lpstr>
      <vt:lpstr>壹、前言</vt:lpstr>
      <vt:lpstr>壹、前言</vt:lpstr>
      <vt:lpstr>貳、有效做法</vt:lpstr>
      <vt:lpstr>貳、有效作法</vt:lpstr>
      <vt:lpstr>貳、有效作法</vt:lpstr>
      <vt:lpstr>一、社區結盟行動理論          (Community Coalition Action Theory ; CCAT)</vt:lpstr>
      <vt:lpstr>社區結盟步驟</vt:lpstr>
      <vt:lpstr>二、夥伴關係的經營       Levels of Partnership vs. Relationship</vt:lpstr>
      <vt:lpstr>7 Success Factors</vt:lpstr>
      <vt:lpstr>Benefits of Partnership</vt:lpstr>
      <vt:lpstr>理論基礎(3/3)</vt:lpstr>
      <vt:lpstr>感謝師長與藥師　正確用藥從小紮根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共識會議</dc:title>
  <dc:creator>HPHE</dc:creator>
  <cp:lastModifiedBy>Administrator</cp:lastModifiedBy>
  <cp:revision>251</cp:revision>
  <cp:lastPrinted>2014-10-31T13:45:42Z</cp:lastPrinted>
  <dcterms:created xsi:type="dcterms:W3CDTF">2014-10-24T02:58:03Z</dcterms:created>
  <dcterms:modified xsi:type="dcterms:W3CDTF">2015-04-09T10:28:25Z</dcterms:modified>
</cp:coreProperties>
</file>