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0"/>
  </p:notesMasterIdLst>
  <p:handoutMasterIdLst>
    <p:handoutMasterId r:id="rId91"/>
  </p:handoutMasterIdLst>
  <p:sldIdLst>
    <p:sldId id="256" r:id="rId2"/>
    <p:sldId id="402" r:id="rId3"/>
    <p:sldId id="484" r:id="rId4"/>
    <p:sldId id="485" r:id="rId5"/>
    <p:sldId id="376" r:id="rId6"/>
    <p:sldId id="377" r:id="rId7"/>
    <p:sldId id="403" r:id="rId8"/>
    <p:sldId id="404" r:id="rId9"/>
    <p:sldId id="405" r:id="rId10"/>
    <p:sldId id="406" r:id="rId11"/>
    <p:sldId id="431" r:id="rId12"/>
    <p:sldId id="407" r:id="rId13"/>
    <p:sldId id="432" r:id="rId14"/>
    <p:sldId id="427" r:id="rId15"/>
    <p:sldId id="428" r:id="rId16"/>
    <p:sldId id="487" r:id="rId17"/>
    <p:sldId id="493" r:id="rId18"/>
    <p:sldId id="494" r:id="rId19"/>
    <p:sldId id="495" r:id="rId20"/>
    <p:sldId id="488" r:id="rId21"/>
    <p:sldId id="489" r:id="rId22"/>
    <p:sldId id="490" r:id="rId23"/>
    <p:sldId id="435" r:id="rId24"/>
    <p:sldId id="438" r:id="rId25"/>
    <p:sldId id="439" r:id="rId26"/>
    <p:sldId id="492" r:id="rId27"/>
    <p:sldId id="441" r:id="rId28"/>
    <p:sldId id="443" r:id="rId29"/>
    <p:sldId id="444" r:id="rId30"/>
    <p:sldId id="445" r:id="rId31"/>
    <p:sldId id="497" r:id="rId32"/>
    <p:sldId id="446" r:id="rId33"/>
    <p:sldId id="498" r:id="rId34"/>
    <p:sldId id="496" r:id="rId35"/>
    <p:sldId id="447" r:id="rId36"/>
    <p:sldId id="448" r:id="rId37"/>
    <p:sldId id="449" r:id="rId38"/>
    <p:sldId id="451" r:id="rId39"/>
    <p:sldId id="452" r:id="rId40"/>
    <p:sldId id="453" r:id="rId41"/>
    <p:sldId id="454" r:id="rId42"/>
    <p:sldId id="455" r:id="rId43"/>
    <p:sldId id="456" r:id="rId44"/>
    <p:sldId id="457" r:id="rId45"/>
    <p:sldId id="458" r:id="rId46"/>
    <p:sldId id="499" r:id="rId47"/>
    <p:sldId id="459" r:id="rId48"/>
    <p:sldId id="460" r:id="rId49"/>
    <p:sldId id="461" r:id="rId50"/>
    <p:sldId id="462" r:id="rId51"/>
    <p:sldId id="463" r:id="rId52"/>
    <p:sldId id="464" r:id="rId53"/>
    <p:sldId id="465" r:id="rId54"/>
    <p:sldId id="466" r:id="rId55"/>
    <p:sldId id="467" r:id="rId56"/>
    <p:sldId id="468" r:id="rId57"/>
    <p:sldId id="469" r:id="rId58"/>
    <p:sldId id="470" r:id="rId59"/>
    <p:sldId id="471" r:id="rId60"/>
    <p:sldId id="472" r:id="rId61"/>
    <p:sldId id="473" r:id="rId62"/>
    <p:sldId id="474" r:id="rId63"/>
    <p:sldId id="475" r:id="rId64"/>
    <p:sldId id="476" r:id="rId65"/>
    <p:sldId id="480" r:id="rId66"/>
    <p:sldId id="477" r:id="rId67"/>
    <p:sldId id="479" r:id="rId68"/>
    <p:sldId id="481" r:id="rId69"/>
    <p:sldId id="415" r:id="rId70"/>
    <p:sldId id="262" r:id="rId71"/>
    <p:sldId id="397" r:id="rId72"/>
    <p:sldId id="416" r:id="rId73"/>
    <p:sldId id="417" r:id="rId74"/>
    <p:sldId id="419" r:id="rId75"/>
    <p:sldId id="382" r:id="rId76"/>
    <p:sldId id="420" r:id="rId77"/>
    <p:sldId id="421" r:id="rId78"/>
    <p:sldId id="423" r:id="rId79"/>
    <p:sldId id="424" r:id="rId80"/>
    <p:sldId id="422" r:id="rId81"/>
    <p:sldId id="434" r:id="rId82"/>
    <p:sldId id="425" r:id="rId83"/>
    <p:sldId id="374" r:id="rId84"/>
    <p:sldId id="331" r:id="rId85"/>
    <p:sldId id="332" r:id="rId86"/>
    <p:sldId id="334" r:id="rId87"/>
    <p:sldId id="336" r:id="rId88"/>
    <p:sldId id="288" r:id="rId89"/>
  </p:sldIdLst>
  <p:sldSz cx="9144000" cy="6858000" type="screen4x3"/>
  <p:notesSz cx="6797675" cy="9874250"/>
  <p:defaultTextStyle>
    <a:defPPr>
      <a:defRPr lang="zh-TW"/>
    </a:defPPr>
    <a:lvl1pPr algn="l" rtl="0" eaLnBrk="0" fontAlgn="base" hangingPunct="0">
      <a:spcBef>
        <a:spcPct val="0"/>
      </a:spcBef>
      <a:spcAft>
        <a:spcPct val="0"/>
      </a:spcAft>
      <a:defRPr kern="1200">
        <a:solidFill>
          <a:schemeClr val="tx1"/>
        </a:solidFill>
        <a:latin typeface="Arial" charset="0"/>
        <a:ea typeface="微軟正黑體" pitchFamily="34" charset="-120"/>
        <a:cs typeface="+mn-cs"/>
      </a:defRPr>
    </a:lvl1pPr>
    <a:lvl2pPr marL="457200" algn="l" rtl="0" eaLnBrk="0" fontAlgn="base" hangingPunct="0">
      <a:spcBef>
        <a:spcPct val="0"/>
      </a:spcBef>
      <a:spcAft>
        <a:spcPct val="0"/>
      </a:spcAft>
      <a:defRPr kern="1200">
        <a:solidFill>
          <a:schemeClr val="tx1"/>
        </a:solidFill>
        <a:latin typeface="Arial" charset="0"/>
        <a:ea typeface="微軟正黑體" pitchFamily="34" charset="-120"/>
        <a:cs typeface="+mn-cs"/>
      </a:defRPr>
    </a:lvl2pPr>
    <a:lvl3pPr marL="914400" algn="l" rtl="0" eaLnBrk="0" fontAlgn="base" hangingPunct="0">
      <a:spcBef>
        <a:spcPct val="0"/>
      </a:spcBef>
      <a:spcAft>
        <a:spcPct val="0"/>
      </a:spcAft>
      <a:defRPr kern="1200">
        <a:solidFill>
          <a:schemeClr val="tx1"/>
        </a:solidFill>
        <a:latin typeface="Arial" charset="0"/>
        <a:ea typeface="微軟正黑體" pitchFamily="34" charset="-120"/>
        <a:cs typeface="+mn-cs"/>
      </a:defRPr>
    </a:lvl3pPr>
    <a:lvl4pPr marL="1371600" algn="l" rtl="0" eaLnBrk="0" fontAlgn="base" hangingPunct="0">
      <a:spcBef>
        <a:spcPct val="0"/>
      </a:spcBef>
      <a:spcAft>
        <a:spcPct val="0"/>
      </a:spcAft>
      <a:defRPr kern="1200">
        <a:solidFill>
          <a:schemeClr val="tx1"/>
        </a:solidFill>
        <a:latin typeface="Arial" charset="0"/>
        <a:ea typeface="微軟正黑體" pitchFamily="34" charset="-120"/>
        <a:cs typeface="+mn-cs"/>
      </a:defRPr>
    </a:lvl4pPr>
    <a:lvl5pPr marL="1828800" algn="l" rtl="0" eaLnBrk="0" fontAlgn="base" hangingPunct="0">
      <a:spcBef>
        <a:spcPct val="0"/>
      </a:spcBef>
      <a:spcAft>
        <a:spcPct val="0"/>
      </a:spcAft>
      <a:defRPr kern="1200">
        <a:solidFill>
          <a:schemeClr val="tx1"/>
        </a:solidFill>
        <a:latin typeface="Arial" charset="0"/>
        <a:ea typeface="微軟正黑體" pitchFamily="34" charset="-120"/>
        <a:cs typeface="+mn-cs"/>
      </a:defRPr>
    </a:lvl5pPr>
    <a:lvl6pPr marL="2286000" algn="l" defTabSz="914400" rtl="0" eaLnBrk="1" latinLnBrk="0" hangingPunct="1">
      <a:defRPr kern="1200">
        <a:solidFill>
          <a:schemeClr val="tx1"/>
        </a:solidFill>
        <a:latin typeface="Arial" charset="0"/>
        <a:ea typeface="微軟正黑體" pitchFamily="34" charset="-120"/>
        <a:cs typeface="+mn-cs"/>
      </a:defRPr>
    </a:lvl6pPr>
    <a:lvl7pPr marL="2743200" algn="l" defTabSz="914400" rtl="0" eaLnBrk="1" latinLnBrk="0" hangingPunct="1">
      <a:defRPr kern="1200">
        <a:solidFill>
          <a:schemeClr val="tx1"/>
        </a:solidFill>
        <a:latin typeface="Arial" charset="0"/>
        <a:ea typeface="微軟正黑體" pitchFamily="34" charset="-120"/>
        <a:cs typeface="+mn-cs"/>
      </a:defRPr>
    </a:lvl7pPr>
    <a:lvl8pPr marL="3200400" algn="l" defTabSz="914400" rtl="0" eaLnBrk="1" latinLnBrk="0" hangingPunct="1">
      <a:defRPr kern="1200">
        <a:solidFill>
          <a:schemeClr val="tx1"/>
        </a:solidFill>
        <a:latin typeface="Arial" charset="0"/>
        <a:ea typeface="微軟正黑體" pitchFamily="34" charset="-120"/>
        <a:cs typeface="+mn-cs"/>
      </a:defRPr>
    </a:lvl8pPr>
    <a:lvl9pPr marL="3657600" algn="l" defTabSz="914400" rtl="0" eaLnBrk="1" latinLnBrk="0" hangingPunct="1">
      <a:defRPr kern="1200">
        <a:solidFill>
          <a:schemeClr val="tx1"/>
        </a:solidFill>
        <a:latin typeface="Arial" charset="0"/>
        <a:ea typeface="微軟正黑體"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1015F"/>
    <a:srgbClr val="050060"/>
    <a:srgbClr val="FF3300"/>
    <a:srgbClr val="6666FF"/>
    <a:srgbClr val="660066"/>
    <a:srgbClr val="6600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2" autoAdjust="0"/>
    <p:restoredTop sz="94424" autoAdjust="0"/>
  </p:normalViewPr>
  <p:slideViewPr>
    <p:cSldViewPr showGuides="1">
      <p:cViewPr varScale="1">
        <p:scale>
          <a:sx n="92" d="100"/>
          <a:sy n="92" d="100"/>
        </p:scale>
        <p:origin x="11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工作表1!$B$1</c:f>
              <c:strCache>
                <c:ptCount val="1"/>
                <c:pt idx="0">
                  <c:v>感冒/咳嗽藥</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工作表1!$A$2:$A$4</c:f>
              <c:strCache>
                <c:ptCount val="3"/>
                <c:pt idx="0">
                  <c:v>國小</c:v>
                </c:pt>
                <c:pt idx="1">
                  <c:v>國中</c:v>
                </c:pt>
                <c:pt idx="2">
                  <c:v>高中職</c:v>
                </c:pt>
              </c:strCache>
            </c:strRef>
          </c:cat>
          <c:val>
            <c:numRef>
              <c:f>工作表1!$B$2:$B$4</c:f>
              <c:numCache>
                <c:formatCode>0.00%</c:formatCode>
                <c:ptCount val="3"/>
                <c:pt idx="0">
                  <c:v>0.46100000000000002</c:v>
                </c:pt>
                <c:pt idx="1">
                  <c:v>0.4486</c:v>
                </c:pt>
                <c:pt idx="2">
                  <c:v>0.55470000000000019</c:v>
                </c:pt>
              </c:numCache>
            </c:numRef>
          </c:val>
        </c:ser>
        <c:ser>
          <c:idx val="1"/>
          <c:order val="1"/>
          <c:tx>
            <c:strRef>
              <c:f>工作表1!$C$1</c:f>
              <c:strCache>
                <c:ptCount val="1"/>
                <c:pt idx="0">
                  <c:v>解熱鎮痛藥</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工作表1!$A$2:$A$4</c:f>
              <c:strCache>
                <c:ptCount val="3"/>
                <c:pt idx="0">
                  <c:v>國小</c:v>
                </c:pt>
                <c:pt idx="1">
                  <c:v>國中</c:v>
                </c:pt>
                <c:pt idx="2">
                  <c:v>高中職</c:v>
                </c:pt>
              </c:strCache>
            </c:strRef>
          </c:cat>
          <c:val>
            <c:numRef>
              <c:f>工作表1!$C$2:$C$4</c:f>
              <c:numCache>
                <c:formatCode>0.00%</c:formatCode>
                <c:ptCount val="3"/>
                <c:pt idx="0">
                  <c:v>9.5500000000000029E-2</c:v>
                </c:pt>
                <c:pt idx="1">
                  <c:v>0.14169999999999999</c:v>
                </c:pt>
                <c:pt idx="2">
                  <c:v>0.23340000000000005</c:v>
                </c:pt>
              </c:numCache>
            </c:numRef>
          </c:val>
        </c:ser>
        <c:dLbls>
          <c:showLegendKey val="0"/>
          <c:showVal val="1"/>
          <c:showCatName val="0"/>
          <c:showSerName val="0"/>
          <c:showPercent val="0"/>
          <c:showBubbleSize val="0"/>
        </c:dLbls>
        <c:gapWidth val="75"/>
        <c:axId val="377566392"/>
        <c:axId val="499305880"/>
      </c:barChart>
      <c:catAx>
        <c:axId val="377566392"/>
        <c:scaling>
          <c:orientation val="minMax"/>
        </c:scaling>
        <c:delete val="0"/>
        <c:axPos val="b"/>
        <c:numFmt formatCode="General" sourceLinked="0"/>
        <c:majorTickMark val="none"/>
        <c:minorTickMark val="none"/>
        <c:tickLblPos val="nextTo"/>
        <c:crossAx val="499305880"/>
        <c:crosses val="autoZero"/>
        <c:auto val="1"/>
        <c:lblAlgn val="ctr"/>
        <c:lblOffset val="100"/>
        <c:noMultiLvlLbl val="0"/>
      </c:catAx>
      <c:valAx>
        <c:axId val="499305880"/>
        <c:scaling>
          <c:orientation val="minMax"/>
        </c:scaling>
        <c:delete val="0"/>
        <c:axPos val="l"/>
        <c:numFmt formatCode="0.0%" sourceLinked="0"/>
        <c:majorTickMark val="none"/>
        <c:minorTickMark val="none"/>
        <c:tickLblPos val="nextTo"/>
        <c:crossAx val="377566392"/>
        <c:crosses val="autoZero"/>
        <c:crossBetween val="between"/>
      </c:valAx>
    </c:plotArea>
    <c:legend>
      <c:legendPos val="b"/>
      <c:layout/>
      <c:overlay val="0"/>
    </c:legend>
    <c:plotVisOnly val="1"/>
    <c:dispBlanksAs val="gap"/>
    <c:showDLblsOverMax val="0"/>
  </c:chart>
  <c:txPr>
    <a:bodyPr/>
    <a:lstStyle/>
    <a:p>
      <a:pPr>
        <a:defRPr sz="2000">
          <a:latin typeface="Times New Roman" panose="02020603050405020304" pitchFamily="18" charset="0"/>
          <a:ea typeface="標楷體" panose="03000509000000000000" pitchFamily="65" charset="-120"/>
          <a:cs typeface="Times New Roman" panose="02020603050405020304" pitchFamily="18" charset="0"/>
        </a:defRPr>
      </a:pPr>
      <a:endParaRPr lang="zh-TW"/>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image" Target="../media/image55.png"/><Relationship Id="rId6" Type="http://schemas.openxmlformats.org/officeDocument/2006/relationships/image" Target="../media/image60.gif"/><Relationship Id="rId5" Type="http://schemas.openxmlformats.org/officeDocument/2006/relationships/image" Target="../media/image59.jpeg"/><Relationship Id="rId4" Type="http://schemas.openxmlformats.org/officeDocument/2006/relationships/image" Target="../media/image58.jpeg"/></Relationships>
</file>

<file path=ppt/diagrams/_rels/data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png"/><Relationship Id="rId4" Type="http://schemas.openxmlformats.org/officeDocument/2006/relationships/image" Target="../media/image7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image" Target="../media/image55.png"/><Relationship Id="rId6" Type="http://schemas.openxmlformats.org/officeDocument/2006/relationships/image" Target="../media/image60.gif"/><Relationship Id="rId5" Type="http://schemas.openxmlformats.org/officeDocument/2006/relationships/image" Target="../media/image59.jpeg"/><Relationship Id="rId4" Type="http://schemas.openxmlformats.org/officeDocument/2006/relationships/image" Target="../media/image5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png"/><Relationship Id="rId4" Type="http://schemas.openxmlformats.org/officeDocument/2006/relationships/image" Target="../media/image76.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E03EE-0FBF-4CEB-B291-F665DC65C862}" type="doc">
      <dgm:prSet loTypeId="urn:microsoft.com/office/officeart/2008/layout/HexagonCluster" loCatId="picture" qsTypeId="urn:microsoft.com/office/officeart/2005/8/quickstyle/simple1" qsCatId="simple" csTypeId="urn:microsoft.com/office/officeart/2005/8/colors/colorful5" csCatId="colorful" phldr="1"/>
      <dgm:spPr/>
      <dgm:t>
        <a:bodyPr/>
        <a:lstStyle/>
        <a:p>
          <a:endParaRPr lang="zh-TW" altLang="en-US"/>
        </a:p>
      </dgm:t>
    </dgm:pt>
    <dgm:pt modelId="{B19375D8-2D64-46B4-AA17-022A6770BFFC}">
      <dgm:prSet phldrT="[文字]" custT="1"/>
      <dgm:spPr/>
      <dgm:t>
        <a:bodyPr/>
        <a:lstStyle/>
        <a:p>
          <a:pPr defTabSz="1066800">
            <a:lnSpc>
              <a:spcPct val="90000"/>
            </a:lnSpc>
            <a:spcBef>
              <a:spcPct val="0"/>
            </a:spcBef>
            <a:spcAft>
              <a:spcPct val="35000"/>
            </a:spcAft>
          </a:pPr>
          <a:r>
            <a:rPr lang="zh-TW" altLang="en-US" sz="2400" b="1" dirty="0" smtClean="0">
              <a:solidFill>
                <a:schemeClr val="tx1"/>
              </a:solidFill>
              <a:latin typeface="標楷體" panose="03000509000000000000" pitchFamily="65" charset="-120"/>
              <a:ea typeface="標楷體" panose="03000509000000000000" pitchFamily="65" charset="-120"/>
            </a:rPr>
            <a:t>多休息</a:t>
          </a:r>
          <a:endParaRPr lang="zh-TW" altLang="en-US" sz="2400" b="1" dirty="0">
            <a:solidFill>
              <a:schemeClr val="tx1"/>
            </a:solidFill>
            <a:latin typeface="標楷體" panose="03000509000000000000" pitchFamily="65" charset="-120"/>
            <a:ea typeface="標楷體" panose="03000509000000000000" pitchFamily="65" charset="-120"/>
          </a:endParaRPr>
        </a:p>
      </dgm:t>
    </dgm:pt>
    <dgm:pt modelId="{5028A27A-6C46-489C-9FB8-6E5D007EA333}" type="parTrans" cxnId="{DD3B1C51-F777-4406-B865-7A2DDEB0E2AC}">
      <dgm:prSet/>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84A200F7-D626-483A-B934-DA904736CF5F}" type="sibTrans" cxnId="{DD3B1C51-F777-4406-B865-7A2DDEB0E2AC}">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CCFD02A6-82C5-4CCA-8CCF-ADCA5DC47469}">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000" dirty="0" smtClean="0">
              <a:solidFill>
                <a:schemeClr val="tx1"/>
              </a:solidFill>
              <a:latin typeface="標楷體" panose="03000509000000000000" pitchFamily="65" charset="-120"/>
              <a:ea typeface="標楷體" panose="03000509000000000000" pitchFamily="65" charset="-120"/>
            </a:rPr>
            <a:t>喉嚨發炎時可以鹽水</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A5F2AD4C-B94E-404A-8B1E-A6678C6E9268}" type="parTrans" cxnId="{03AEE783-000A-4D67-BCA7-E379CB0CE3CF}">
      <dgm:prSet/>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91D6FDD7-69AE-492E-9BEC-5BDC5B9B572D}" type="sibTrans" cxnId="{03AEE783-000A-4D67-BCA7-E379CB0CE3CF}">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3E3B2301-6B72-4287-8E16-EB5681906965}">
      <dgm:prSet phldrT="[文字]" custT="1"/>
      <dgm:spPr/>
      <dgm:t>
        <a:bodyPr/>
        <a:lstStyle/>
        <a:p>
          <a:r>
            <a:rPr lang="zh-TW" altLang="en-US" sz="2400" dirty="0" smtClean="0">
              <a:solidFill>
                <a:schemeClr val="tx1"/>
              </a:solidFill>
              <a:latin typeface="標楷體" panose="03000509000000000000" pitchFamily="65" charset="-120"/>
              <a:ea typeface="標楷體" panose="03000509000000000000" pitchFamily="65" charset="-120"/>
            </a:rPr>
            <a:t>健康</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400" dirty="0" smtClean="0">
              <a:solidFill>
                <a:schemeClr val="tx1"/>
              </a:solidFill>
              <a:latin typeface="標楷體" panose="03000509000000000000" pitchFamily="65" charset="-120"/>
              <a:ea typeface="標楷體" panose="03000509000000000000" pitchFamily="65" charset="-120"/>
            </a:rPr>
            <a:t>飲食</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6ADC6D77-E737-43DC-B7F3-E130986C4DF2}" type="parTrans" cxnId="{8877972A-A3B9-411F-8287-3E701267EC8E}">
      <dgm:prSet/>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BDF7795F-7370-462A-BEA0-95258EDB6417}" type="sibTrans" cxnId="{8877972A-A3B9-411F-8287-3E701267EC8E}">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D0CBD4C3-7AEB-48B8-88F3-DFE76F2109EB}">
      <dgm:prSet phldrT="[文字]" custT="1"/>
      <dgm:spPr/>
      <dgm:t>
        <a:bodyPr/>
        <a:lstStyle/>
        <a:p>
          <a:r>
            <a:rPr lang="zh-TW" altLang="en-US" sz="2400" b="1" dirty="0" smtClean="0">
              <a:solidFill>
                <a:schemeClr val="tx1"/>
              </a:solidFill>
              <a:latin typeface="標楷體" panose="03000509000000000000" pitchFamily="65" charset="-120"/>
              <a:ea typeface="標楷體" panose="03000509000000000000" pitchFamily="65" charset="-120"/>
            </a:rPr>
            <a:t>多喝水</a:t>
          </a:r>
          <a:endParaRPr lang="zh-TW" altLang="en-US" sz="2400" b="1" dirty="0">
            <a:solidFill>
              <a:schemeClr val="tx1"/>
            </a:solidFill>
            <a:latin typeface="標楷體" panose="03000509000000000000" pitchFamily="65" charset="-120"/>
            <a:ea typeface="標楷體" panose="03000509000000000000" pitchFamily="65" charset="-120"/>
          </a:endParaRPr>
        </a:p>
      </dgm:t>
    </dgm:pt>
    <dgm:pt modelId="{8F683BCE-0652-4124-B183-78A128FD0C92}" type="parTrans" cxnId="{84A0CC68-91A9-460D-925B-CF8BEE3992D1}">
      <dgm:prSet/>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83633A66-165C-45DD-BD34-FAE532920451}" type="sibTrans" cxnId="{84A0CC68-91A9-460D-925B-CF8BEE3992D1}">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37B92F2E-0D07-4374-AA17-A3B2B094DED1}">
      <dgm:prSet phldrT="[文字]" custT="1"/>
      <dgm:spPr/>
      <dgm:t>
        <a:bodyPr/>
        <a:lstStyle/>
        <a:p>
          <a:r>
            <a:rPr lang="zh-TW" altLang="en-US" sz="2000" dirty="0" smtClean="0">
              <a:solidFill>
                <a:schemeClr val="tx1"/>
              </a:solidFill>
              <a:latin typeface="標楷體" panose="03000509000000000000" pitchFamily="65" charset="-120"/>
              <a:ea typeface="標楷體" panose="03000509000000000000" pitchFamily="65" charset="-120"/>
            </a:rPr>
            <a:t>鼻塞時可用蒸氣幫助緩解</a:t>
          </a:r>
          <a:endParaRPr lang="zh-TW" altLang="en-US" sz="2000" dirty="0">
            <a:solidFill>
              <a:schemeClr val="tx1"/>
            </a:solidFill>
            <a:latin typeface="標楷體" panose="03000509000000000000" pitchFamily="65" charset="-120"/>
            <a:ea typeface="標楷體" panose="03000509000000000000" pitchFamily="65" charset="-120"/>
          </a:endParaRPr>
        </a:p>
      </dgm:t>
    </dgm:pt>
    <dgm:pt modelId="{76225432-0B9E-4D83-8EB0-1E7762D75DB9}" type="parTrans" cxnId="{DABC2C81-C0C7-4B45-A89A-22D664D27A74}">
      <dgm:prSet/>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375E40A2-7F91-45F6-A034-30A0BE8A2B6D}" type="sibTrans" cxnId="{DABC2C81-C0C7-4B45-A89A-22D664D27A74}">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142DCD71-E2BE-48D2-A133-4413AED32B90}">
      <dgm:prSet phldrT="[文字]" custT="1"/>
      <dgm:spPr/>
      <dgm:t>
        <a:bodyPr/>
        <a:lstStyle/>
        <a:p>
          <a:r>
            <a:rPr lang="zh-TW" altLang="en-US" sz="2400" dirty="0" smtClean="0">
              <a:solidFill>
                <a:schemeClr val="tx1"/>
              </a:solidFill>
              <a:latin typeface="標楷體" panose="03000509000000000000" pitchFamily="65" charset="-120"/>
              <a:ea typeface="標楷體" panose="03000509000000000000" pitchFamily="65" charset="-120"/>
            </a:rPr>
            <a:t>不抽菸</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4105C52C-695C-4452-B588-E218FDA4064D}" type="parTrans" cxnId="{E0C07B76-9364-471F-A7DE-A28CE4823B9C}">
      <dgm:prSet/>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335D869B-F32D-4C6F-94A9-C5B23D21946C}" type="sibTrans" cxnId="{E0C07B76-9364-471F-A7DE-A28CE4823B9C}">
      <dgm:prSet/>
      <dgm:spPr>
        <a:blipFill>
          <a:blip xmlns:r="http://schemas.openxmlformats.org/officeDocument/2006/relationships" r:embed="rId6" cstate="screen">
            <a:extLst>
              <a:ext uri="{28A0092B-C50C-407E-A947-70E740481C1C}">
                <a14:useLocalDpi xmlns:a14="http://schemas.microsoft.com/office/drawing/2010/main"/>
              </a:ext>
            </a:extLst>
          </a:blip>
          <a:srcRect/>
          <a:stretch>
            <a:fillRect t="-5000" b="-5000"/>
          </a:stretch>
        </a:blipFill>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0A43225E-D1AC-4A23-B02B-CF9B246C9CF5}">
      <dgm:prSet phldrT="[文字]" custT="1"/>
      <dgm:spPr/>
      <dgm:t>
        <a:bodyPr/>
        <a:lstStyle/>
        <a:p>
          <a:r>
            <a:rPr lang="zh-TW" altLang="en-US" sz="2000" dirty="0" smtClean="0">
              <a:solidFill>
                <a:schemeClr val="tx1"/>
              </a:solidFill>
              <a:latin typeface="標楷體" panose="03000509000000000000" pitchFamily="65" charset="-120"/>
              <a:ea typeface="標楷體" panose="03000509000000000000" pitchFamily="65" charset="-120"/>
            </a:rPr>
            <a:t>咳嗽時要掩住鼻口</a:t>
          </a:r>
          <a:endParaRPr lang="zh-TW" altLang="en-US" sz="2000" dirty="0">
            <a:solidFill>
              <a:schemeClr val="tx1"/>
            </a:solidFill>
            <a:latin typeface="標楷體" panose="03000509000000000000" pitchFamily="65" charset="-120"/>
            <a:ea typeface="標楷體" panose="03000509000000000000" pitchFamily="65" charset="-120"/>
          </a:endParaRPr>
        </a:p>
      </dgm:t>
    </dgm:pt>
    <dgm:pt modelId="{9D00DE68-CE4C-490E-94E1-5900C874B5A7}" type="parTrans" cxnId="{9078D660-D5B6-482D-AC86-C704084F0B8F}">
      <dgm:prSet/>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60BE46EB-4818-4EBD-AF3D-510C3010CACD}" type="sibTrans" cxnId="{9078D660-D5B6-482D-AC86-C704084F0B8F}">
      <dgm:prSet/>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1CC1E027-580F-437B-A58F-ACA928C4B855}">
      <dgm:prSet phldrT="[文字]" custT="1"/>
      <dgm:spPr/>
      <dgm:t>
        <a:bodyPr/>
        <a:lstStyle/>
        <a:p>
          <a:r>
            <a:rPr lang="zh-TW" altLang="en-US" sz="2400" b="1" dirty="0" smtClean="0">
              <a:solidFill>
                <a:schemeClr val="tx1"/>
              </a:solidFill>
              <a:latin typeface="標楷體" panose="03000509000000000000" pitchFamily="65" charset="-120"/>
              <a:ea typeface="標楷體" panose="03000509000000000000" pitchFamily="65" charset="-120"/>
            </a:rPr>
            <a:t>用肥皂勤洗手</a:t>
          </a:r>
          <a:endParaRPr lang="zh-TW" altLang="en-US" sz="2400" b="1" dirty="0">
            <a:solidFill>
              <a:schemeClr val="tx1"/>
            </a:solidFill>
            <a:latin typeface="標楷體" panose="03000509000000000000" pitchFamily="65" charset="-120"/>
            <a:ea typeface="標楷體" panose="03000509000000000000" pitchFamily="65" charset="-120"/>
          </a:endParaRPr>
        </a:p>
      </dgm:t>
    </dgm:pt>
    <dgm:pt modelId="{D7AB4C64-59D6-4135-9557-514A68A79928}" type="parTrans" cxnId="{9036CB40-3B83-4433-805D-FA742EC065B9}">
      <dgm:prSet/>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9B963869-9FB6-46FF-9F89-558CAEA1536C}" type="sibTrans" cxnId="{9036CB40-3B83-4433-805D-FA742EC065B9}">
      <dgm:prSet/>
      <dgm:spPr>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t>
        <a:bodyPr/>
        <a:lstStyle/>
        <a:p>
          <a:endParaRPr lang="zh-TW" altLang="en-US" sz="2000">
            <a:solidFill>
              <a:schemeClr val="tx1"/>
            </a:solidFill>
            <a:latin typeface="標楷體" panose="03000509000000000000" pitchFamily="65" charset="-120"/>
            <a:ea typeface="標楷體" panose="03000509000000000000" pitchFamily="65" charset="-120"/>
          </a:endParaRPr>
        </a:p>
      </dgm:t>
    </dgm:pt>
    <dgm:pt modelId="{E1272A1B-3956-4FAD-9BF0-A10967B2987E}" type="pres">
      <dgm:prSet presAssocID="{8E6E03EE-0FBF-4CEB-B291-F665DC65C862}" presName="Name0" presStyleCnt="0">
        <dgm:presLayoutVars>
          <dgm:chMax val="21"/>
          <dgm:chPref val="21"/>
        </dgm:presLayoutVars>
      </dgm:prSet>
      <dgm:spPr/>
      <dgm:t>
        <a:bodyPr/>
        <a:lstStyle/>
        <a:p>
          <a:endParaRPr lang="zh-TW" altLang="en-US"/>
        </a:p>
      </dgm:t>
    </dgm:pt>
    <dgm:pt modelId="{ABB8967A-D865-4CA0-AC2F-A2CC291054AD}" type="pres">
      <dgm:prSet presAssocID="{B19375D8-2D64-46B4-AA17-022A6770BFFC}" presName="text1" presStyleCnt="0"/>
      <dgm:spPr/>
    </dgm:pt>
    <dgm:pt modelId="{6B3C09EE-E54F-4397-9041-1C25C7D6C83B}" type="pres">
      <dgm:prSet presAssocID="{B19375D8-2D64-46B4-AA17-022A6770BFFC}" presName="textRepeatNode" presStyleLbl="alignNode1" presStyleIdx="0" presStyleCnt="8">
        <dgm:presLayoutVars>
          <dgm:chMax val="0"/>
          <dgm:chPref val="0"/>
          <dgm:bulletEnabled val="1"/>
        </dgm:presLayoutVars>
      </dgm:prSet>
      <dgm:spPr/>
      <dgm:t>
        <a:bodyPr/>
        <a:lstStyle/>
        <a:p>
          <a:endParaRPr lang="zh-TW" altLang="en-US"/>
        </a:p>
      </dgm:t>
    </dgm:pt>
    <dgm:pt modelId="{CE514CFE-1C54-464E-A528-EE10B4191FA3}" type="pres">
      <dgm:prSet presAssocID="{B19375D8-2D64-46B4-AA17-022A6770BFFC}" presName="textaccent1" presStyleCnt="0"/>
      <dgm:spPr/>
    </dgm:pt>
    <dgm:pt modelId="{0FC6422B-D55D-405D-915A-2B4DE4824055}" type="pres">
      <dgm:prSet presAssocID="{B19375D8-2D64-46B4-AA17-022A6770BFFC}" presName="accentRepeatNode" presStyleLbl="solidAlignAcc1" presStyleIdx="0" presStyleCnt="16"/>
      <dgm:spPr/>
    </dgm:pt>
    <dgm:pt modelId="{2FD43927-F60E-466F-B3B3-66BECB108912}" type="pres">
      <dgm:prSet presAssocID="{84A200F7-D626-483A-B934-DA904736CF5F}" presName="image1" presStyleCnt="0"/>
      <dgm:spPr/>
    </dgm:pt>
    <dgm:pt modelId="{B4AF83AE-AF1A-41ED-89FD-C25E8ECCC777}" type="pres">
      <dgm:prSet presAssocID="{84A200F7-D626-483A-B934-DA904736CF5F}" presName="imageRepeatNode" presStyleLbl="alignAcc1" presStyleIdx="0" presStyleCnt="8" custLinFactNeighborX="3126" custLinFactNeighborY="727"/>
      <dgm:spPr/>
      <dgm:t>
        <a:bodyPr/>
        <a:lstStyle/>
        <a:p>
          <a:endParaRPr lang="zh-TW" altLang="en-US"/>
        </a:p>
      </dgm:t>
    </dgm:pt>
    <dgm:pt modelId="{6F9DB63F-B9BA-4D73-928E-108EFAF17AB3}" type="pres">
      <dgm:prSet presAssocID="{84A200F7-D626-483A-B934-DA904736CF5F}" presName="imageaccent1" presStyleCnt="0"/>
      <dgm:spPr/>
    </dgm:pt>
    <dgm:pt modelId="{7B943771-5F5B-49A9-A3C4-7D6661A30E0D}" type="pres">
      <dgm:prSet presAssocID="{84A200F7-D626-483A-B934-DA904736CF5F}" presName="accentRepeatNode" presStyleLbl="solidAlignAcc1" presStyleIdx="1" presStyleCnt="16"/>
      <dgm:spPr/>
    </dgm:pt>
    <dgm:pt modelId="{1826D04F-0603-4CD6-AE33-CF91A5E7FA66}" type="pres">
      <dgm:prSet presAssocID="{CCFD02A6-82C5-4CCA-8CCF-ADCA5DC47469}" presName="text2" presStyleCnt="0"/>
      <dgm:spPr/>
    </dgm:pt>
    <dgm:pt modelId="{6483E476-45F7-464D-9991-6D64205899CA}" type="pres">
      <dgm:prSet presAssocID="{CCFD02A6-82C5-4CCA-8CCF-ADCA5DC47469}" presName="textRepeatNode" presStyleLbl="alignNode1" presStyleIdx="1" presStyleCnt="8">
        <dgm:presLayoutVars>
          <dgm:chMax val="0"/>
          <dgm:chPref val="0"/>
          <dgm:bulletEnabled val="1"/>
        </dgm:presLayoutVars>
      </dgm:prSet>
      <dgm:spPr/>
      <dgm:t>
        <a:bodyPr/>
        <a:lstStyle/>
        <a:p>
          <a:endParaRPr lang="zh-TW" altLang="en-US"/>
        </a:p>
      </dgm:t>
    </dgm:pt>
    <dgm:pt modelId="{A860885D-7F11-46F9-A4AC-977A32EFDEFD}" type="pres">
      <dgm:prSet presAssocID="{CCFD02A6-82C5-4CCA-8CCF-ADCA5DC47469}" presName="textaccent2" presStyleCnt="0"/>
      <dgm:spPr/>
    </dgm:pt>
    <dgm:pt modelId="{DF56F24F-3CA5-4CA8-9EF7-E6128DECC19F}" type="pres">
      <dgm:prSet presAssocID="{CCFD02A6-82C5-4CCA-8CCF-ADCA5DC47469}" presName="accentRepeatNode" presStyleLbl="solidAlignAcc1" presStyleIdx="2" presStyleCnt="16"/>
      <dgm:spPr/>
    </dgm:pt>
    <dgm:pt modelId="{BF4F2724-E21B-417A-8CD1-6260F0AD8219}" type="pres">
      <dgm:prSet presAssocID="{91D6FDD7-69AE-492E-9BEC-5BDC5B9B572D}" presName="image2" presStyleCnt="0"/>
      <dgm:spPr/>
    </dgm:pt>
    <dgm:pt modelId="{FDA35D72-3A8A-4FAC-B334-C9A369136DC5}" type="pres">
      <dgm:prSet presAssocID="{91D6FDD7-69AE-492E-9BEC-5BDC5B9B572D}" presName="imageRepeatNode" presStyleLbl="alignAcc1" presStyleIdx="1" presStyleCnt="8"/>
      <dgm:spPr/>
      <dgm:t>
        <a:bodyPr/>
        <a:lstStyle/>
        <a:p>
          <a:endParaRPr lang="zh-TW" altLang="en-US"/>
        </a:p>
      </dgm:t>
    </dgm:pt>
    <dgm:pt modelId="{52979B4B-2006-484F-963C-541A9E476E2F}" type="pres">
      <dgm:prSet presAssocID="{91D6FDD7-69AE-492E-9BEC-5BDC5B9B572D}" presName="imageaccent2" presStyleCnt="0"/>
      <dgm:spPr/>
    </dgm:pt>
    <dgm:pt modelId="{D13DE750-F839-40C4-BE83-D142FDDC0FB7}" type="pres">
      <dgm:prSet presAssocID="{91D6FDD7-69AE-492E-9BEC-5BDC5B9B572D}" presName="accentRepeatNode" presStyleLbl="solidAlignAcc1" presStyleIdx="3" presStyleCnt="16"/>
      <dgm:spPr/>
    </dgm:pt>
    <dgm:pt modelId="{6C450DD2-C125-4D72-8ED7-E82E90BCE710}" type="pres">
      <dgm:prSet presAssocID="{3E3B2301-6B72-4287-8E16-EB5681906965}" presName="text3" presStyleCnt="0"/>
      <dgm:spPr/>
    </dgm:pt>
    <dgm:pt modelId="{DC90EDD8-6842-451F-8011-5A7DF2396412}" type="pres">
      <dgm:prSet presAssocID="{3E3B2301-6B72-4287-8E16-EB5681906965}" presName="textRepeatNode" presStyleLbl="alignNode1" presStyleIdx="2" presStyleCnt="8">
        <dgm:presLayoutVars>
          <dgm:chMax val="0"/>
          <dgm:chPref val="0"/>
          <dgm:bulletEnabled val="1"/>
        </dgm:presLayoutVars>
      </dgm:prSet>
      <dgm:spPr/>
      <dgm:t>
        <a:bodyPr/>
        <a:lstStyle/>
        <a:p>
          <a:endParaRPr lang="zh-TW" altLang="en-US"/>
        </a:p>
      </dgm:t>
    </dgm:pt>
    <dgm:pt modelId="{034977AC-5DCE-42D9-A75D-D9CCC25ED951}" type="pres">
      <dgm:prSet presAssocID="{3E3B2301-6B72-4287-8E16-EB5681906965}" presName="textaccent3" presStyleCnt="0"/>
      <dgm:spPr/>
    </dgm:pt>
    <dgm:pt modelId="{E13A8AE4-EFEF-4B38-90CB-9DA20ED22E39}" type="pres">
      <dgm:prSet presAssocID="{3E3B2301-6B72-4287-8E16-EB5681906965}" presName="accentRepeatNode" presStyleLbl="solidAlignAcc1" presStyleIdx="4" presStyleCnt="16"/>
      <dgm:spPr/>
    </dgm:pt>
    <dgm:pt modelId="{FEE7E2B5-5BB4-4BF6-A219-EFD25C5CA58A}" type="pres">
      <dgm:prSet presAssocID="{BDF7795F-7370-462A-BEA0-95258EDB6417}" presName="image3" presStyleCnt="0"/>
      <dgm:spPr/>
    </dgm:pt>
    <dgm:pt modelId="{1637B6DB-4B0C-4572-84C9-47159831676B}" type="pres">
      <dgm:prSet presAssocID="{BDF7795F-7370-462A-BEA0-95258EDB6417}" presName="imageRepeatNode" presStyleLbl="alignAcc1" presStyleIdx="2" presStyleCnt="8"/>
      <dgm:spPr/>
      <dgm:t>
        <a:bodyPr/>
        <a:lstStyle/>
        <a:p>
          <a:endParaRPr lang="zh-TW" altLang="en-US"/>
        </a:p>
      </dgm:t>
    </dgm:pt>
    <dgm:pt modelId="{D026AF57-DFAB-4929-A52D-7E79437DBAFC}" type="pres">
      <dgm:prSet presAssocID="{BDF7795F-7370-462A-BEA0-95258EDB6417}" presName="imageaccent3" presStyleCnt="0"/>
      <dgm:spPr/>
    </dgm:pt>
    <dgm:pt modelId="{7BEC04B2-20B2-43B4-A9C3-41B8ADB1834B}" type="pres">
      <dgm:prSet presAssocID="{BDF7795F-7370-462A-BEA0-95258EDB6417}" presName="accentRepeatNode" presStyleLbl="solidAlignAcc1" presStyleIdx="5" presStyleCnt="16"/>
      <dgm:spPr/>
    </dgm:pt>
    <dgm:pt modelId="{FA1EE01B-6F18-4C3D-A586-5EED35CD85D6}" type="pres">
      <dgm:prSet presAssocID="{D0CBD4C3-7AEB-48B8-88F3-DFE76F2109EB}" presName="text4" presStyleCnt="0"/>
      <dgm:spPr/>
    </dgm:pt>
    <dgm:pt modelId="{B67EBE6C-4568-4865-ACCC-5C912DB0D43A}" type="pres">
      <dgm:prSet presAssocID="{D0CBD4C3-7AEB-48B8-88F3-DFE76F2109EB}" presName="textRepeatNode" presStyleLbl="alignNode1" presStyleIdx="3" presStyleCnt="8">
        <dgm:presLayoutVars>
          <dgm:chMax val="0"/>
          <dgm:chPref val="0"/>
          <dgm:bulletEnabled val="1"/>
        </dgm:presLayoutVars>
      </dgm:prSet>
      <dgm:spPr/>
      <dgm:t>
        <a:bodyPr/>
        <a:lstStyle/>
        <a:p>
          <a:endParaRPr lang="zh-TW" altLang="en-US"/>
        </a:p>
      </dgm:t>
    </dgm:pt>
    <dgm:pt modelId="{E293DB45-4B13-4410-BCA9-8088C53D5B0F}" type="pres">
      <dgm:prSet presAssocID="{D0CBD4C3-7AEB-48B8-88F3-DFE76F2109EB}" presName="textaccent4" presStyleCnt="0"/>
      <dgm:spPr/>
    </dgm:pt>
    <dgm:pt modelId="{3E69269B-917F-4E11-83F2-F9F5FE14FC35}" type="pres">
      <dgm:prSet presAssocID="{D0CBD4C3-7AEB-48B8-88F3-DFE76F2109EB}" presName="accentRepeatNode" presStyleLbl="solidAlignAcc1" presStyleIdx="6" presStyleCnt="16"/>
      <dgm:spPr/>
    </dgm:pt>
    <dgm:pt modelId="{46BC4463-5B2D-4D37-A4B4-827669B49F18}" type="pres">
      <dgm:prSet presAssocID="{83633A66-165C-45DD-BD34-FAE532920451}" presName="image4" presStyleCnt="0"/>
      <dgm:spPr/>
    </dgm:pt>
    <dgm:pt modelId="{56A69A4E-BC89-4ADB-8323-46BC612C1EF9}" type="pres">
      <dgm:prSet presAssocID="{83633A66-165C-45DD-BD34-FAE532920451}" presName="imageRepeatNode" presStyleLbl="alignAcc1" presStyleIdx="3" presStyleCnt="8"/>
      <dgm:spPr/>
      <dgm:t>
        <a:bodyPr/>
        <a:lstStyle/>
        <a:p>
          <a:endParaRPr lang="zh-TW" altLang="en-US"/>
        </a:p>
      </dgm:t>
    </dgm:pt>
    <dgm:pt modelId="{F80A2A0D-BA0B-4E36-B5C7-C956A121C76A}" type="pres">
      <dgm:prSet presAssocID="{83633A66-165C-45DD-BD34-FAE532920451}" presName="imageaccent4" presStyleCnt="0"/>
      <dgm:spPr/>
    </dgm:pt>
    <dgm:pt modelId="{5E9A26A4-CAFD-42E2-B3A2-9A2478562105}" type="pres">
      <dgm:prSet presAssocID="{83633A66-165C-45DD-BD34-FAE532920451}" presName="accentRepeatNode" presStyleLbl="solidAlignAcc1" presStyleIdx="7" presStyleCnt="16"/>
      <dgm:spPr/>
    </dgm:pt>
    <dgm:pt modelId="{2D01C873-F1A9-4E32-B446-A5B7A5783FA5}" type="pres">
      <dgm:prSet presAssocID="{37B92F2E-0D07-4374-AA17-A3B2B094DED1}" presName="text5" presStyleCnt="0"/>
      <dgm:spPr/>
    </dgm:pt>
    <dgm:pt modelId="{7D723592-820E-4631-BC70-6196CC59676C}" type="pres">
      <dgm:prSet presAssocID="{37B92F2E-0D07-4374-AA17-A3B2B094DED1}" presName="textRepeatNode" presStyleLbl="alignNode1" presStyleIdx="4" presStyleCnt="8">
        <dgm:presLayoutVars>
          <dgm:chMax val="0"/>
          <dgm:chPref val="0"/>
          <dgm:bulletEnabled val="1"/>
        </dgm:presLayoutVars>
      </dgm:prSet>
      <dgm:spPr/>
      <dgm:t>
        <a:bodyPr/>
        <a:lstStyle/>
        <a:p>
          <a:endParaRPr lang="zh-TW" altLang="en-US"/>
        </a:p>
      </dgm:t>
    </dgm:pt>
    <dgm:pt modelId="{D9243D6C-C12B-414B-93DE-D097EA8031EB}" type="pres">
      <dgm:prSet presAssocID="{37B92F2E-0D07-4374-AA17-A3B2B094DED1}" presName="textaccent5" presStyleCnt="0"/>
      <dgm:spPr/>
    </dgm:pt>
    <dgm:pt modelId="{20A09BA5-E0AA-4CCE-89CE-9CAE7C713734}" type="pres">
      <dgm:prSet presAssocID="{37B92F2E-0D07-4374-AA17-A3B2B094DED1}" presName="accentRepeatNode" presStyleLbl="solidAlignAcc1" presStyleIdx="8" presStyleCnt="16"/>
      <dgm:spPr/>
    </dgm:pt>
    <dgm:pt modelId="{2066C0FB-2DFB-47B6-A67C-27FDEA0EF169}" type="pres">
      <dgm:prSet presAssocID="{375E40A2-7F91-45F6-A034-30A0BE8A2B6D}" presName="image5" presStyleCnt="0"/>
      <dgm:spPr/>
    </dgm:pt>
    <dgm:pt modelId="{1A190A96-65B0-4EA8-AD2A-6746E60B7AA6}" type="pres">
      <dgm:prSet presAssocID="{375E40A2-7F91-45F6-A034-30A0BE8A2B6D}" presName="imageRepeatNode" presStyleLbl="alignAcc1" presStyleIdx="4" presStyleCnt="8"/>
      <dgm:spPr/>
      <dgm:t>
        <a:bodyPr/>
        <a:lstStyle/>
        <a:p>
          <a:endParaRPr lang="zh-TW" altLang="en-US"/>
        </a:p>
      </dgm:t>
    </dgm:pt>
    <dgm:pt modelId="{5B120752-623B-431C-893E-DAE1BCBE58FC}" type="pres">
      <dgm:prSet presAssocID="{375E40A2-7F91-45F6-A034-30A0BE8A2B6D}" presName="imageaccent5" presStyleCnt="0"/>
      <dgm:spPr/>
    </dgm:pt>
    <dgm:pt modelId="{6324D72B-38D0-4497-855E-046F8F2CB96E}" type="pres">
      <dgm:prSet presAssocID="{375E40A2-7F91-45F6-A034-30A0BE8A2B6D}" presName="accentRepeatNode" presStyleLbl="solidAlignAcc1" presStyleIdx="9" presStyleCnt="16"/>
      <dgm:spPr/>
    </dgm:pt>
    <dgm:pt modelId="{06B153EA-D12C-489D-8E1E-2CDFF36EFF81}" type="pres">
      <dgm:prSet presAssocID="{142DCD71-E2BE-48D2-A133-4413AED32B90}" presName="text6" presStyleCnt="0"/>
      <dgm:spPr/>
    </dgm:pt>
    <dgm:pt modelId="{8D711584-FB64-4664-8399-2CD220FC1590}" type="pres">
      <dgm:prSet presAssocID="{142DCD71-E2BE-48D2-A133-4413AED32B90}" presName="textRepeatNode" presStyleLbl="alignNode1" presStyleIdx="5" presStyleCnt="8">
        <dgm:presLayoutVars>
          <dgm:chMax val="0"/>
          <dgm:chPref val="0"/>
          <dgm:bulletEnabled val="1"/>
        </dgm:presLayoutVars>
      </dgm:prSet>
      <dgm:spPr/>
      <dgm:t>
        <a:bodyPr/>
        <a:lstStyle/>
        <a:p>
          <a:endParaRPr lang="zh-TW" altLang="en-US"/>
        </a:p>
      </dgm:t>
    </dgm:pt>
    <dgm:pt modelId="{F52EE541-2216-4ED2-A240-B96DE5ED24FA}" type="pres">
      <dgm:prSet presAssocID="{142DCD71-E2BE-48D2-A133-4413AED32B90}" presName="textaccent6" presStyleCnt="0"/>
      <dgm:spPr/>
    </dgm:pt>
    <dgm:pt modelId="{DF9C630F-5F4A-44E3-AF11-F989B490FCC0}" type="pres">
      <dgm:prSet presAssocID="{142DCD71-E2BE-48D2-A133-4413AED32B90}" presName="accentRepeatNode" presStyleLbl="solidAlignAcc1" presStyleIdx="10" presStyleCnt="16"/>
      <dgm:spPr/>
    </dgm:pt>
    <dgm:pt modelId="{C4C9270C-581A-4447-A74C-3102BE97817C}" type="pres">
      <dgm:prSet presAssocID="{335D869B-F32D-4C6F-94A9-C5B23D21946C}" presName="image6" presStyleCnt="0"/>
      <dgm:spPr/>
    </dgm:pt>
    <dgm:pt modelId="{DE9363CB-E9F5-492B-B8D9-F0996F48ABA2}" type="pres">
      <dgm:prSet presAssocID="{335D869B-F32D-4C6F-94A9-C5B23D21946C}" presName="imageRepeatNode" presStyleLbl="alignAcc1" presStyleIdx="5" presStyleCnt="8"/>
      <dgm:spPr/>
      <dgm:t>
        <a:bodyPr/>
        <a:lstStyle/>
        <a:p>
          <a:endParaRPr lang="zh-TW" altLang="en-US"/>
        </a:p>
      </dgm:t>
    </dgm:pt>
    <dgm:pt modelId="{6F814FB7-10F2-4E81-B495-5B33C1DF44B8}" type="pres">
      <dgm:prSet presAssocID="{335D869B-F32D-4C6F-94A9-C5B23D21946C}" presName="imageaccent6" presStyleCnt="0"/>
      <dgm:spPr/>
    </dgm:pt>
    <dgm:pt modelId="{57B94FC9-433D-43B2-AA3C-BCEE351CD6F2}" type="pres">
      <dgm:prSet presAssocID="{335D869B-F32D-4C6F-94A9-C5B23D21946C}" presName="accentRepeatNode" presStyleLbl="solidAlignAcc1" presStyleIdx="11" presStyleCnt="16"/>
      <dgm:spPr/>
    </dgm:pt>
    <dgm:pt modelId="{EEB7E8A5-A5F8-458F-AE3A-C39C4A79B30E}" type="pres">
      <dgm:prSet presAssocID="{0A43225E-D1AC-4A23-B02B-CF9B246C9CF5}" presName="text7" presStyleCnt="0"/>
      <dgm:spPr/>
    </dgm:pt>
    <dgm:pt modelId="{0B7EAE6F-3147-4C26-8C10-8AFB21616E9D}" type="pres">
      <dgm:prSet presAssocID="{0A43225E-D1AC-4A23-B02B-CF9B246C9CF5}" presName="textRepeatNode" presStyleLbl="alignNode1" presStyleIdx="6" presStyleCnt="8">
        <dgm:presLayoutVars>
          <dgm:chMax val="0"/>
          <dgm:chPref val="0"/>
          <dgm:bulletEnabled val="1"/>
        </dgm:presLayoutVars>
      </dgm:prSet>
      <dgm:spPr/>
      <dgm:t>
        <a:bodyPr/>
        <a:lstStyle/>
        <a:p>
          <a:endParaRPr lang="zh-TW" altLang="en-US"/>
        </a:p>
      </dgm:t>
    </dgm:pt>
    <dgm:pt modelId="{CD6EDFC9-AF89-4D4F-BFC8-056A25DFDF2C}" type="pres">
      <dgm:prSet presAssocID="{0A43225E-D1AC-4A23-B02B-CF9B246C9CF5}" presName="textaccent7" presStyleCnt="0"/>
      <dgm:spPr/>
    </dgm:pt>
    <dgm:pt modelId="{A460CDE0-5B99-47C2-B8D4-02259EFD6D78}" type="pres">
      <dgm:prSet presAssocID="{0A43225E-D1AC-4A23-B02B-CF9B246C9CF5}" presName="accentRepeatNode" presStyleLbl="solidAlignAcc1" presStyleIdx="12" presStyleCnt="16"/>
      <dgm:spPr/>
    </dgm:pt>
    <dgm:pt modelId="{951198DB-B337-453F-8C05-C24081129DFD}" type="pres">
      <dgm:prSet presAssocID="{60BE46EB-4818-4EBD-AF3D-510C3010CACD}" presName="image7" presStyleCnt="0"/>
      <dgm:spPr/>
    </dgm:pt>
    <dgm:pt modelId="{4B90B636-458D-44DD-9255-ADB154324E8F}" type="pres">
      <dgm:prSet presAssocID="{60BE46EB-4818-4EBD-AF3D-510C3010CACD}" presName="imageRepeatNode" presStyleLbl="alignAcc1" presStyleIdx="6" presStyleCnt="8"/>
      <dgm:spPr/>
      <dgm:t>
        <a:bodyPr/>
        <a:lstStyle/>
        <a:p>
          <a:endParaRPr lang="zh-TW" altLang="en-US"/>
        </a:p>
      </dgm:t>
    </dgm:pt>
    <dgm:pt modelId="{3A6B576E-6482-4984-9192-F8C552EF7685}" type="pres">
      <dgm:prSet presAssocID="{60BE46EB-4818-4EBD-AF3D-510C3010CACD}" presName="imageaccent7" presStyleCnt="0"/>
      <dgm:spPr/>
    </dgm:pt>
    <dgm:pt modelId="{D80023DC-D4D0-443E-8981-7EE8C03B0D4C}" type="pres">
      <dgm:prSet presAssocID="{60BE46EB-4818-4EBD-AF3D-510C3010CACD}" presName="accentRepeatNode" presStyleLbl="solidAlignAcc1" presStyleIdx="13" presStyleCnt="16"/>
      <dgm:spPr/>
    </dgm:pt>
    <dgm:pt modelId="{6C1305EE-E006-46E9-A770-E4FBA7CC6F9F}" type="pres">
      <dgm:prSet presAssocID="{1CC1E027-580F-437B-A58F-ACA928C4B855}" presName="text8" presStyleCnt="0"/>
      <dgm:spPr/>
    </dgm:pt>
    <dgm:pt modelId="{0A5555C4-A41E-4D38-BF52-BCCA0014EFB5}" type="pres">
      <dgm:prSet presAssocID="{1CC1E027-580F-437B-A58F-ACA928C4B855}" presName="textRepeatNode" presStyleLbl="alignNode1" presStyleIdx="7" presStyleCnt="8">
        <dgm:presLayoutVars>
          <dgm:chMax val="0"/>
          <dgm:chPref val="0"/>
          <dgm:bulletEnabled val="1"/>
        </dgm:presLayoutVars>
      </dgm:prSet>
      <dgm:spPr/>
      <dgm:t>
        <a:bodyPr/>
        <a:lstStyle/>
        <a:p>
          <a:endParaRPr lang="zh-TW" altLang="en-US"/>
        </a:p>
      </dgm:t>
    </dgm:pt>
    <dgm:pt modelId="{B742641E-E35E-4193-8942-DC9CA8035B25}" type="pres">
      <dgm:prSet presAssocID="{1CC1E027-580F-437B-A58F-ACA928C4B855}" presName="textaccent8" presStyleCnt="0"/>
      <dgm:spPr/>
    </dgm:pt>
    <dgm:pt modelId="{6B1733AB-35E6-423F-AC10-E0393C7DC504}" type="pres">
      <dgm:prSet presAssocID="{1CC1E027-580F-437B-A58F-ACA928C4B855}" presName="accentRepeatNode" presStyleLbl="solidAlignAcc1" presStyleIdx="14" presStyleCnt="16"/>
      <dgm:spPr/>
    </dgm:pt>
    <dgm:pt modelId="{4AD04AEB-FE82-43DC-937E-416D9D99204E}" type="pres">
      <dgm:prSet presAssocID="{9B963869-9FB6-46FF-9F89-558CAEA1536C}" presName="image8" presStyleCnt="0"/>
      <dgm:spPr/>
    </dgm:pt>
    <dgm:pt modelId="{2BCF2BA9-C7D7-4F12-B5A7-EEAB10AF81E2}" type="pres">
      <dgm:prSet presAssocID="{9B963869-9FB6-46FF-9F89-558CAEA1536C}" presName="imageRepeatNode" presStyleLbl="alignAcc1" presStyleIdx="7" presStyleCnt="8"/>
      <dgm:spPr/>
      <dgm:t>
        <a:bodyPr/>
        <a:lstStyle/>
        <a:p>
          <a:endParaRPr lang="zh-TW" altLang="en-US"/>
        </a:p>
      </dgm:t>
    </dgm:pt>
    <dgm:pt modelId="{78144318-27E9-49C1-B62A-587A47F40658}" type="pres">
      <dgm:prSet presAssocID="{9B963869-9FB6-46FF-9F89-558CAEA1536C}" presName="imageaccent8" presStyleCnt="0"/>
      <dgm:spPr/>
    </dgm:pt>
    <dgm:pt modelId="{F4D61D61-251A-4DBE-AAC6-0AA3F1D1D6BA}" type="pres">
      <dgm:prSet presAssocID="{9B963869-9FB6-46FF-9F89-558CAEA1536C}" presName="accentRepeatNode" presStyleLbl="solidAlignAcc1" presStyleIdx="15" presStyleCnt="16"/>
      <dgm:spPr/>
    </dgm:pt>
  </dgm:ptLst>
  <dgm:cxnLst>
    <dgm:cxn modelId="{E0C07B76-9364-471F-A7DE-A28CE4823B9C}" srcId="{8E6E03EE-0FBF-4CEB-B291-F665DC65C862}" destId="{142DCD71-E2BE-48D2-A133-4413AED32B90}" srcOrd="5" destOrd="0" parTransId="{4105C52C-695C-4452-B588-E218FDA4064D}" sibTransId="{335D869B-F32D-4C6F-94A9-C5B23D21946C}"/>
    <dgm:cxn modelId="{1DFF3F12-D5FE-4F7B-BEC6-978310978EF3}" type="presOf" srcId="{84A200F7-D626-483A-B934-DA904736CF5F}" destId="{B4AF83AE-AF1A-41ED-89FD-C25E8ECCC777}" srcOrd="0" destOrd="0" presId="urn:microsoft.com/office/officeart/2008/layout/HexagonCluster"/>
    <dgm:cxn modelId="{FCE471C7-29FF-433A-9C0F-8BE1154E42C8}" type="presOf" srcId="{3E3B2301-6B72-4287-8E16-EB5681906965}" destId="{DC90EDD8-6842-451F-8011-5A7DF2396412}" srcOrd="0" destOrd="0" presId="urn:microsoft.com/office/officeart/2008/layout/HexagonCluster"/>
    <dgm:cxn modelId="{8C5EC013-61B3-4D65-9635-F21D5DB5AB13}" type="presOf" srcId="{83633A66-165C-45DD-BD34-FAE532920451}" destId="{56A69A4E-BC89-4ADB-8323-46BC612C1EF9}" srcOrd="0" destOrd="0" presId="urn:microsoft.com/office/officeart/2008/layout/HexagonCluster"/>
    <dgm:cxn modelId="{03AEE783-000A-4D67-BCA7-E379CB0CE3CF}" srcId="{8E6E03EE-0FBF-4CEB-B291-F665DC65C862}" destId="{CCFD02A6-82C5-4CCA-8CCF-ADCA5DC47469}" srcOrd="1" destOrd="0" parTransId="{A5F2AD4C-B94E-404A-8B1E-A6678C6E9268}" sibTransId="{91D6FDD7-69AE-492E-9BEC-5BDC5B9B572D}"/>
    <dgm:cxn modelId="{25C3010B-8942-4FD1-8150-8A9C9EB175ED}" type="presOf" srcId="{335D869B-F32D-4C6F-94A9-C5B23D21946C}" destId="{DE9363CB-E9F5-492B-B8D9-F0996F48ABA2}" srcOrd="0" destOrd="0" presId="urn:microsoft.com/office/officeart/2008/layout/HexagonCluster"/>
    <dgm:cxn modelId="{8B71B406-4C71-45F8-88C6-76045984CA7D}" type="presOf" srcId="{1CC1E027-580F-437B-A58F-ACA928C4B855}" destId="{0A5555C4-A41E-4D38-BF52-BCCA0014EFB5}" srcOrd="0" destOrd="0" presId="urn:microsoft.com/office/officeart/2008/layout/HexagonCluster"/>
    <dgm:cxn modelId="{84A0CC68-91A9-460D-925B-CF8BEE3992D1}" srcId="{8E6E03EE-0FBF-4CEB-B291-F665DC65C862}" destId="{D0CBD4C3-7AEB-48B8-88F3-DFE76F2109EB}" srcOrd="3" destOrd="0" parTransId="{8F683BCE-0652-4124-B183-78A128FD0C92}" sibTransId="{83633A66-165C-45DD-BD34-FAE532920451}"/>
    <dgm:cxn modelId="{79E8732F-B560-43AA-B796-019987AFEE99}" type="presOf" srcId="{37B92F2E-0D07-4374-AA17-A3B2B094DED1}" destId="{7D723592-820E-4631-BC70-6196CC59676C}" srcOrd="0" destOrd="0" presId="urn:microsoft.com/office/officeart/2008/layout/HexagonCluster"/>
    <dgm:cxn modelId="{DD3B1C51-F777-4406-B865-7A2DDEB0E2AC}" srcId="{8E6E03EE-0FBF-4CEB-B291-F665DC65C862}" destId="{B19375D8-2D64-46B4-AA17-022A6770BFFC}" srcOrd="0" destOrd="0" parTransId="{5028A27A-6C46-489C-9FB8-6E5D007EA333}" sibTransId="{84A200F7-D626-483A-B934-DA904736CF5F}"/>
    <dgm:cxn modelId="{5E729D40-EBF5-4E70-9262-F9E1E7E01AD8}" type="presOf" srcId="{BDF7795F-7370-462A-BEA0-95258EDB6417}" destId="{1637B6DB-4B0C-4572-84C9-47159831676B}" srcOrd="0" destOrd="0" presId="urn:microsoft.com/office/officeart/2008/layout/HexagonCluster"/>
    <dgm:cxn modelId="{3D0B678A-88BA-44C7-BE0C-9E15CFFF270E}" type="presOf" srcId="{8E6E03EE-0FBF-4CEB-B291-F665DC65C862}" destId="{E1272A1B-3956-4FAD-9BF0-A10967B2987E}" srcOrd="0" destOrd="0" presId="urn:microsoft.com/office/officeart/2008/layout/HexagonCluster"/>
    <dgm:cxn modelId="{0358B69E-4F3A-4C78-8953-5A70F9912481}" type="presOf" srcId="{60BE46EB-4818-4EBD-AF3D-510C3010CACD}" destId="{4B90B636-458D-44DD-9255-ADB154324E8F}" srcOrd="0" destOrd="0" presId="urn:microsoft.com/office/officeart/2008/layout/HexagonCluster"/>
    <dgm:cxn modelId="{78704A19-40DF-4200-A8E1-C61EA0265D6A}" type="presOf" srcId="{B19375D8-2D64-46B4-AA17-022A6770BFFC}" destId="{6B3C09EE-E54F-4397-9041-1C25C7D6C83B}" srcOrd="0" destOrd="0" presId="urn:microsoft.com/office/officeart/2008/layout/HexagonCluster"/>
    <dgm:cxn modelId="{9078D660-D5B6-482D-AC86-C704084F0B8F}" srcId="{8E6E03EE-0FBF-4CEB-B291-F665DC65C862}" destId="{0A43225E-D1AC-4A23-B02B-CF9B246C9CF5}" srcOrd="6" destOrd="0" parTransId="{9D00DE68-CE4C-490E-94E1-5900C874B5A7}" sibTransId="{60BE46EB-4818-4EBD-AF3D-510C3010CACD}"/>
    <dgm:cxn modelId="{27DC9037-0CD9-414D-B62B-F011C622EAC7}" type="presOf" srcId="{CCFD02A6-82C5-4CCA-8CCF-ADCA5DC47469}" destId="{6483E476-45F7-464D-9991-6D64205899CA}" srcOrd="0" destOrd="0" presId="urn:microsoft.com/office/officeart/2008/layout/HexagonCluster"/>
    <dgm:cxn modelId="{7805CDC5-E6C3-4787-BB5B-72AEBB262538}" type="presOf" srcId="{9B963869-9FB6-46FF-9F89-558CAEA1536C}" destId="{2BCF2BA9-C7D7-4F12-B5A7-EEAB10AF81E2}" srcOrd="0" destOrd="0" presId="urn:microsoft.com/office/officeart/2008/layout/HexagonCluster"/>
    <dgm:cxn modelId="{DCE9F59E-F4DC-4C1F-9743-E9587F557551}" type="presOf" srcId="{142DCD71-E2BE-48D2-A133-4413AED32B90}" destId="{8D711584-FB64-4664-8399-2CD220FC1590}" srcOrd="0" destOrd="0" presId="urn:microsoft.com/office/officeart/2008/layout/HexagonCluster"/>
    <dgm:cxn modelId="{9036CB40-3B83-4433-805D-FA742EC065B9}" srcId="{8E6E03EE-0FBF-4CEB-B291-F665DC65C862}" destId="{1CC1E027-580F-437B-A58F-ACA928C4B855}" srcOrd="7" destOrd="0" parTransId="{D7AB4C64-59D6-4135-9557-514A68A79928}" sibTransId="{9B963869-9FB6-46FF-9F89-558CAEA1536C}"/>
    <dgm:cxn modelId="{DABC2C81-C0C7-4B45-A89A-22D664D27A74}" srcId="{8E6E03EE-0FBF-4CEB-B291-F665DC65C862}" destId="{37B92F2E-0D07-4374-AA17-A3B2B094DED1}" srcOrd="4" destOrd="0" parTransId="{76225432-0B9E-4D83-8EB0-1E7762D75DB9}" sibTransId="{375E40A2-7F91-45F6-A034-30A0BE8A2B6D}"/>
    <dgm:cxn modelId="{30C5E0F5-1FFA-4D8C-8796-1D20CE69953F}" type="presOf" srcId="{375E40A2-7F91-45F6-A034-30A0BE8A2B6D}" destId="{1A190A96-65B0-4EA8-AD2A-6746E60B7AA6}" srcOrd="0" destOrd="0" presId="urn:microsoft.com/office/officeart/2008/layout/HexagonCluster"/>
    <dgm:cxn modelId="{D73F1A9E-CBE2-44D8-AB45-E93BF60C7328}" type="presOf" srcId="{D0CBD4C3-7AEB-48B8-88F3-DFE76F2109EB}" destId="{B67EBE6C-4568-4865-ACCC-5C912DB0D43A}" srcOrd="0" destOrd="0" presId="urn:microsoft.com/office/officeart/2008/layout/HexagonCluster"/>
    <dgm:cxn modelId="{E85F02DD-0EE1-489B-BAC2-C12A34DE2BBB}" type="presOf" srcId="{0A43225E-D1AC-4A23-B02B-CF9B246C9CF5}" destId="{0B7EAE6F-3147-4C26-8C10-8AFB21616E9D}" srcOrd="0" destOrd="0" presId="urn:microsoft.com/office/officeart/2008/layout/HexagonCluster"/>
    <dgm:cxn modelId="{D88AC7FB-C541-4E80-B16E-5DB6860A64E0}" type="presOf" srcId="{91D6FDD7-69AE-492E-9BEC-5BDC5B9B572D}" destId="{FDA35D72-3A8A-4FAC-B334-C9A369136DC5}" srcOrd="0" destOrd="0" presId="urn:microsoft.com/office/officeart/2008/layout/HexagonCluster"/>
    <dgm:cxn modelId="{8877972A-A3B9-411F-8287-3E701267EC8E}" srcId="{8E6E03EE-0FBF-4CEB-B291-F665DC65C862}" destId="{3E3B2301-6B72-4287-8E16-EB5681906965}" srcOrd="2" destOrd="0" parTransId="{6ADC6D77-E737-43DC-B7F3-E130986C4DF2}" sibTransId="{BDF7795F-7370-462A-BEA0-95258EDB6417}"/>
    <dgm:cxn modelId="{FA95ABB6-9CA1-4E0F-A6E1-DDCA803DACF2}" type="presParOf" srcId="{E1272A1B-3956-4FAD-9BF0-A10967B2987E}" destId="{ABB8967A-D865-4CA0-AC2F-A2CC291054AD}" srcOrd="0" destOrd="0" presId="urn:microsoft.com/office/officeart/2008/layout/HexagonCluster"/>
    <dgm:cxn modelId="{D63D17D2-27F3-4EEE-B116-EA6DCB79FF76}" type="presParOf" srcId="{ABB8967A-D865-4CA0-AC2F-A2CC291054AD}" destId="{6B3C09EE-E54F-4397-9041-1C25C7D6C83B}" srcOrd="0" destOrd="0" presId="urn:microsoft.com/office/officeart/2008/layout/HexagonCluster"/>
    <dgm:cxn modelId="{23109A9E-E6EC-4A09-B70E-35E318CD1D4A}" type="presParOf" srcId="{E1272A1B-3956-4FAD-9BF0-A10967B2987E}" destId="{CE514CFE-1C54-464E-A528-EE10B4191FA3}" srcOrd="1" destOrd="0" presId="urn:microsoft.com/office/officeart/2008/layout/HexagonCluster"/>
    <dgm:cxn modelId="{8B0F2233-C733-498F-872D-409B68DE4CC1}" type="presParOf" srcId="{CE514CFE-1C54-464E-A528-EE10B4191FA3}" destId="{0FC6422B-D55D-405D-915A-2B4DE4824055}" srcOrd="0" destOrd="0" presId="urn:microsoft.com/office/officeart/2008/layout/HexagonCluster"/>
    <dgm:cxn modelId="{E88AADC9-B830-415B-B997-6CEB2FED870F}" type="presParOf" srcId="{E1272A1B-3956-4FAD-9BF0-A10967B2987E}" destId="{2FD43927-F60E-466F-B3B3-66BECB108912}" srcOrd="2" destOrd="0" presId="urn:microsoft.com/office/officeart/2008/layout/HexagonCluster"/>
    <dgm:cxn modelId="{350C7DEB-770E-4774-A63D-7A07B336B2AE}" type="presParOf" srcId="{2FD43927-F60E-466F-B3B3-66BECB108912}" destId="{B4AF83AE-AF1A-41ED-89FD-C25E8ECCC777}" srcOrd="0" destOrd="0" presId="urn:microsoft.com/office/officeart/2008/layout/HexagonCluster"/>
    <dgm:cxn modelId="{0DE179E2-1242-4C00-800D-6B746234664A}" type="presParOf" srcId="{E1272A1B-3956-4FAD-9BF0-A10967B2987E}" destId="{6F9DB63F-B9BA-4D73-928E-108EFAF17AB3}" srcOrd="3" destOrd="0" presId="urn:microsoft.com/office/officeart/2008/layout/HexagonCluster"/>
    <dgm:cxn modelId="{0923324B-A3F6-460B-B860-5826D44DB995}" type="presParOf" srcId="{6F9DB63F-B9BA-4D73-928E-108EFAF17AB3}" destId="{7B943771-5F5B-49A9-A3C4-7D6661A30E0D}" srcOrd="0" destOrd="0" presId="urn:microsoft.com/office/officeart/2008/layout/HexagonCluster"/>
    <dgm:cxn modelId="{709C0F5C-5977-4BE7-BA40-958AA18BFC0B}" type="presParOf" srcId="{E1272A1B-3956-4FAD-9BF0-A10967B2987E}" destId="{1826D04F-0603-4CD6-AE33-CF91A5E7FA66}" srcOrd="4" destOrd="0" presId="urn:microsoft.com/office/officeart/2008/layout/HexagonCluster"/>
    <dgm:cxn modelId="{383322D7-229E-42E6-84D1-C46755A26259}" type="presParOf" srcId="{1826D04F-0603-4CD6-AE33-CF91A5E7FA66}" destId="{6483E476-45F7-464D-9991-6D64205899CA}" srcOrd="0" destOrd="0" presId="urn:microsoft.com/office/officeart/2008/layout/HexagonCluster"/>
    <dgm:cxn modelId="{E0DAAEB1-94AE-4EC0-9CBB-537EAD077C43}" type="presParOf" srcId="{E1272A1B-3956-4FAD-9BF0-A10967B2987E}" destId="{A860885D-7F11-46F9-A4AC-977A32EFDEFD}" srcOrd="5" destOrd="0" presId="urn:microsoft.com/office/officeart/2008/layout/HexagonCluster"/>
    <dgm:cxn modelId="{F8A63684-F194-4CEA-873F-585F45D1AE56}" type="presParOf" srcId="{A860885D-7F11-46F9-A4AC-977A32EFDEFD}" destId="{DF56F24F-3CA5-4CA8-9EF7-E6128DECC19F}" srcOrd="0" destOrd="0" presId="urn:microsoft.com/office/officeart/2008/layout/HexagonCluster"/>
    <dgm:cxn modelId="{E8A6F2B8-4548-4CA7-9013-44C185465BF8}" type="presParOf" srcId="{E1272A1B-3956-4FAD-9BF0-A10967B2987E}" destId="{BF4F2724-E21B-417A-8CD1-6260F0AD8219}" srcOrd="6" destOrd="0" presId="urn:microsoft.com/office/officeart/2008/layout/HexagonCluster"/>
    <dgm:cxn modelId="{FDB24191-253F-466A-B932-D810E7169A3A}" type="presParOf" srcId="{BF4F2724-E21B-417A-8CD1-6260F0AD8219}" destId="{FDA35D72-3A8A-4FAC-B334-C9A369136DC5}" srcOrd="0" destOrd="0" presId="urn:microsoft.com/office/officeart/2008/layout/HexagonCluster"/>
    <dgm:cxn modelId="{40832E80-33BC-4163-943E-A473AA26559F}" type="presParOf" srcId="{E1272A1B-3956-4FAD-9BF0-A10967B2987E}" destId="{52979B4B-2006-484F-963C-541A9E476E2F}" srcOrd="7" destOrd="0" presId="urn:microsoft.com/office/officeart/2008/layout/HexagonCluster"/>
    <dgm:cxn modelId="{CFCA8632-B078-4D1D-99BF-9E410C9895E7}" type="presParOf" srcId="{52979B4B-2006-484F-963C-541A9E476E2F}" destId="{D13DE750-F839-40C4-BE83-D142FDDC0FB7}" srcOrd="0" destOrd="0" presId="urn:microsoft.com/office/officeart/2008/layout/HexagonCluster"/>
    <dgm:cxn modelId="{502FB73E-CADF-453E-8C34-7C2ED62F6809}" type="presParOf" srcId="{E1272A1B-3956-4FAD-9BF0-A10967B2987E}" destId="{6C450DD2-C125-4D72-8ED7-E82E90BCE710}" srcOrd="8" destOrd="0" presId="urn:microsoft.com/office/officeart/2008/layout/HexagonCluster"/>
    <dgm:cxn modelId="{72329BDD-832E-4669-8EC4-669203317CB1}" type="presParOf" srcId="{6C450DD2-C125-4D72-8ED7-E82E90BCE710}" destId="{DC90EDD8-6842-451F-8011-5A7DF2396412}" srcOrd="0" destOrd="0" presId="urn:microsoft.com/office/officeart/2008/layout/HexagonCluster"/>
    <dgm:cxn modelId="{B0192F92-BF32-48FB-8C67-2A1A1690D7DF}" type="presParOf" srcId="{E1272A1B-3956-4FAD-9BF0-A10967B2987E}" destId="{034977AC-5DCE-42D9-A75D-D9CCC25ED951}" srcOrd="9" destOrd="0" presId="urn:microsoft.com/office/officeart/2008/layout/HexagonCluster"/>
    <dgm:cxn modelId="{587A4562-EED4-4D87-8A36-41DF4072DAE5}" type="presParOf" srcId="{034977AC-5DCE-42D9-A75D-D9CCC25ED951}" destId="{E13A8AE4-EFEF-4B38-90CB-9DA20ED22E39}" srcOrd="0" destOrd="0" presId="urn:microsoft.com/office/officeart/2008/layout/HexagonCluster"/>
    <dgm:cxn modelId="{CEAB7962-4490-434F-8E2F-82EEC569632D}" type="presParOf" srcId="{E1272A1B-3956-4FAD-9BF0-A10967B2987E}" destId="{FEE7E2B5-5BB4-4BF6-A219-EFD25C5CA58A}" srcOrd="10" destOrd="0" presId="urn:microsoft.com/office/officeart/2008/layout/HexagonCluster"/>
    <dgm:cxn modelId="{5FA6047B-CFAC-43DE-A4EF-5D9F9E4580DB}" type="presParOf" srcId="{FEE7E2B5-5BB4-4BF6-A219-EFD25C5CA58A}" destId="{1637B6DB-4B0C-4572-84C9-47159831676B}" srcOrd="0" destOrd="0" presId="urn:microsoft.com/office/officeart/2008/layout/HexagonCluster"/>
    <dgm:cxn modelId="{E5100589-2F7B-4FCA-9A46-36A523E92FAC}" type="presParOf" srcId="{E1272A1B-3956-4FAD-9BF0-A10967B2987E}" destId="{D026AF57-DFAB-4929-A52D-7E79437DBAFC}" srcOrd="11" destOrd="0" presId="urn:microsoft.com/office/officeart/2008/layout/HexagonCluster"/>
    <dgm:cxn modelId="{B045FD77-F6F7-4D4D-8722-893478BB2506}" type="presParOf" srcId="{D026AF57-DFAB-4929-A52D-7E79437DBAFC}" destId="{7BEC04B2-20B2-43B4-A9C3-41B8ADB1834B}" srcOrd="0" destOrd="0" presId="urn:microsoft.com/office/officeart/2008/layout/HexagonCluster"/>
    <dgm:cxn modelId="{C57BC1F4-9489-4367-A62E-ACAC4E64D0F5}" type="presParOf" srcId="{E1272A1B-3956-4FAD-9BF0-A10967B2987E}" destId="{FA1EE01B-6F18-4C3D-A586-5EED35CD85D6}" srcOrd="12" destOrd="0" presId="urn:microsoft.com/office/officeart/2008/layout/HexagonCluster"/>
    <dgm:cxn modelId="{BB137E52-21A3-45EB-9837-75A1DD3C63E9}" type="presParOf" srcId="{FA1EE01B-6F18-4C3D-A586-5EED35CD85D6}" destId="{B67EBE6C-4568-4865-ACCC-5C912DB0D43A}" srcOrd="0" destOrd="0" presId="urn:microsoft.com/office/officeart/2008/layout/HexagonCluster"/>
    <dgm:cxn modelId="{D056EB3F-57FD-4C23-9D5F-F734701EA9F9}" type="presParOf" srcId="{E1272A1B-3956-4FAD-9BF0-A10967B2987E}" destId="{E293DB45-4B13-4410-BCA9-8088C53D5B0F}" srcOrd="13" destOrd="0" presId="urn:microsoft.com/office/officeart/2008/layout/HexagonCluster"/>
    <dgm:cxn modelId="{3DE2ECB8-49BE-44BB-A47C-FC07988B4D39}" type="presParOf" srcId="{E293DB45-4B13-4410-BCA9-8088C53D5B0F}" destId="{3E69269B-917F-4E11-83F2-F9F5FE14FC35}" srcOrd="0" destOrd="0" presId="urn:microsoft.com/office/officeart/2008/layout/HexagonCluster"/>
    <dgm:cxn modelId="{F0107A28-5661-4911-93B5-91BFA7F6151A}" type="presParOf" srcId="{E1272A1B-3956-4FAD-9BF0-A10967B2987E}" destId="{46BC4463-5B2D-4D37-A4B4-827669B49F18}" srcOrd="14" destOrd="0" presId="urn:microsoft.com/office/officeart/2008/layout/HexagonCluster"/>
    <dgm:cxn modelId="{E6976AC4-5CFB-41AB-B27F-A4A5547DC18C}" type="presParOf" srcId="{46BC4463-5B2D-4D37-A4B4-827669B49F18}" destId="{56A69A4E-BC89-4ADB-8323-46BC612C1EF9}" srcOrd="0" destOrd="0" presId="urn:microsoft.com/office/officeart/2008/layout/HexagonCluster"/>
    <dgm:cxn modelId="{D5D10447-D375-4D3C-B650-D42BF0B92954}" type="presParOf" srcId="{E1272A1B-3956-4FAD-9BF0-A10967B2987E}" destId="{F80A2A0D-BA0B-4E36-B5C7-C956A121C76A}" srcOrd="15" destOrd="0" presId="urn:microsoft.com/office/officeart/2008/layout/HexagonCluster"/>
    <dgm:cxn modelId="{A9E6F07E-83EC-47E2-AE23-E49893BD52B4}" type="presParOf" srcId="{F80A2A0D-BA0B-4E36-B5C7-C956A121C76A}" destId="{5E9A26A4-CAFD-42E2-B3A2-9A2478562105}" srcOrd="0" destOrd="0" presId="urn:microsoft.com/office/officeart/2008/layout/HexagonCluster"/>
    <dgm:cxn modelId="{90A718F2-4B47-4B18-B743-B76BC23808A4}" type="presParOf" srcId="{E1272A1B-3956-4FAD-9BF0-A10967B2987E}" destId="{2D01C873-F1A9-4E32-B446-A5B7A5783FA5}" srcOrd="16" destOrd="0" presId="urn:microsoft.com/office/officeart/2008/layout/HexagonCluster"/>
    <dgm:cxn modelId="{7D2995AC-D2A3-4EF2-84C3-31AB575043B3}" type="presParOf" srcId="{2D01C873-F1A9-4E32-B446-A5B7A5783FA5}" destId="{7D723592-820E-4631-BC70-6196CC59676C}" srcOrd="0" destOrd="0" presId="urn:microsoft.com/office/officeart/2008/layout/HexagonCluster"/>
    <dgm:cxn modelId="{3F55F920-680A-4C1A-B69C-4D6CE992A311}" type="presParOf" srcId="{E1272A1B-3956-4FAD-9BF0-A10967B2987E}" destId="{D9243D6C-C12B-414B-93DE-D097EA8031EB}" srcOrd="17" destOrd="0" presId="urn:microsoft.com/office/officeart/2008/layout/HexagonCluster"/>
    <dgm:cxn modelId="{B58AA0E8-5024-4A2D-978B-D7F9C937131C}" type="presParOf" srcId="{D9243D6C-C12B-414B-93DE-D097EA8031EB}" destId="{20A09BA5-E0AA-4CCE-89CE-9CAE7C713734}" srcOrd="0" destOrd="0" presId="urn:microsoft.com/office/officeart/2008/layout/HexagonCluster"/>
    <dgm:cxn modelId="{D2F23094-BB66-454C-8994-B88294DFC57A}" type="presParOf" srcId="{E1272A1B-3956-4FAD-9BF0-A10967B2987E}" destId="{2066C0FB-2DFB-47B6-A67C-27FDEA0EF169}" srcOrd="18" destOrd="0" presId="urn:microsoft.com/office/officeart/2008/layout/HexagonCluster"/>
    <dgm:cxn modelId="{72E67167-9E56-456B-88AE-829E44A5B950}" type="presParOf" srcId="{2066C0FB-2DFB-47B6-A67C-27FDEA0EF169}" destId="{1A190A96-65B0-4EA8-AD2A-6746E60B7AA6}" srcOrd="0" destOrd="0" presId="urn:microsoft.com/office/officeart/2008/layout/HexagonCluster"/>
    <dgm:cxn modelId="{6EE783C6-959A-4EB6-AAD9-0D30EACFE1FB}" type="presParOf" srcId="{E1272A1B-3956-4FAD-9BF0-A10967B2987E}" destId="{5B120752-623B-431C-893E-DAE1BCBE58FC}" srcOrd="19" destOrd="0" presId="urn:microsoft.com/office/officeart/2008/layout/HexagonCluster"/>
    <dgm:cxn modelId="{F36C741C-A9A4-472C-8D39-567078CF5979}" type="presParOf" srcId="{5B120752-623B-431C-893E-DAE1BCBE58FC}" destId="{6324D72B-38D0-4497-855E-046F8F2CB96E}" srcOrd="0" destOrd="0" presId="urn:microsoft.com/office/officeart/2008/layout/HexagonCluster"/>
    <dgm:cxn modelId="{55F5FD86-0C26-4E2A-AE2C-69B89F9E1BFF}" type="presParOf" srcId="{E1272A1B-3956-4FAD-9BF0-A10967B2987E}" destId="{06B153EA-D12C-489D-8E1E-2CDFF36EFF81}" srcOrd="20" destOrd="0" presId="urn:microsoft.com/office/officeart/2008/layout/HexagonCluster"/>
    <dgm:cxn modelId="{0377F347-FC5C-4EBC-B259-3B48BE664FBD}" type="presParOf" srcId="{06B153EA-D12C-489D-8E1E-2CDFF36EFF81}" destId="{8D711584-FB64-4664-8399-2CD220FC1590}" srcOrd="0" destOrd="0" presId="urn:microsoft.com/office/officeart/2008/layout/HexagonCluster"/>
    <dgm:cxn modelId="{85DC9748-10AC-4905-83AC-8E50EE597459}" type="presParOf" srcId="{E1272A1B-3956-4FAD-9BF0-A10967B2987E}" destId="{F52EE541-2216-4ED2-A240-B96DE5ED24FA}" srcOrd="21" destOrd="0" presId="urn:microsoft.com/office/officeart/2008/layout/HexagonCluster"/>
    <dgm:cxn modelId="{2EC4913F-ACEB-46FC-B248-C032CF7FC0EA}" type="presParOf" srcId="{F52EE541-2216-4ED2-A240-B96DE5ED24FA}" destId="{DF9C630F-5F4A-44E3-AF11-F989B490FCC0}" srcOrd="0" destOrd="0" presId="urn:microsoft.com/office/officeart/2008/layout/HexagonCluster"/>
    <dgm:cxn modelId="{F9F17331-1199-4695-866F-779A000F6377}" type="presParOf" srcId="{E1272A1B-3956-4FAD-9BF0-A10967B2987E}" destId="{C4C9270C-581A-4447-A74C-3102BE97817C}" srcOrd="22" destOrd="0" presId="urn:microsoft.com/office/officeart/2008/layout/HexagonCluster"/>
    <dgm:cxn modelId="{C4D4202F-84EE-47EE-BDB2-6D73C05043DF}" type="presParOf" srcId="{C4C9270C-581A-4447-A74C-3102BE97817C}" destId="{DE9363CB-E9F5-492B-B8D9-F0996F48ABA2}" srcOrd="0" destOrd="0" presId="urn:microsoft.com/office/officeart/2008/layout/HexagonCluster"/>
    <dgm:cxn modelId="{46F9E25B-499D-4B0C-AB5A-05D9ED47BFAE}" type="presParOf" srcId="{E1272A1B-3956-4FAD-9BF0-A10967B2987E}" destId="{6F814FB7-10F2-4E81-B495-5B33C1DF44B8}" srcOrd="23" destOrd="0" presId="urn:microsoft.com/office/officeart/2008/layout/HexagonCluster"/>
    <dgm:cxn modelId="{AC0983B4-718D-4530-8AD4-3F9D3B1AB605}" type="presParOf" srcId="{6F814FB7-10F2-4E81-B495-5B33C1DF44B8}" destId="{57B94FC9-433D-43B2-AA3C-BCEE351CD6F2}" srcOrd="0" destOrd="0" presId="urn:microsoft.com/office/officeart/2008/layout/HexagonCluster"/>
    <dgm:cxn modelId="{C1D524B9-46A2-40AB-8CE8-1E2EC1CD726A}" type="presParOf" srcId="{E1272A1B-3956-4FAD-9BF0-A10967B2987E}" destId="{EEB7E8A5-A5F8-458F-AE3A-C39C4A79B30E}" srcOrd="24" destOrd="0" presId="urn:microsoft.com/office/officeart/2008/layout/HexagonCluster"/>
    <dgm:cxn modelId="{8CD3599C-695F-482D-A0BC-51932228CDF4}" type="presParOf" srcId="{EEB7E8A5-A5F8-458F-AE3A-C39C4A79B30E}" destId="{0B7EAE6F-3147-4C26-8C10-8AFB21616E9D}" srcOrd="0" destOrd="0" presId="urn:microsoft.com/office/officeart/2008/layout/HexagonCluster"/>
    <dgm:cxn modelId="{0F018607-8649-4FE4-9286-22B561F904F6}" type="presParOf" srcId="{E1272A1B-3956-4FAD-9BF0-A10967B2987E}" destId="{CD6EDFC9-AF89-4D4F-BFC8-056A25DFDF2C}" srcOrd="25" destOrd="0" presId="urn:microsoft.com/office/officeart/2008/layout/HexagonCluster"/>
    <dgm:cxn modelId="{797E474E-CF10-4363-AC4C-3FC96A06B447}" type="presParOf" srcId="{CD6EDFC9-AF89-4D4F-BFC8-056A25DFDF2C}" destId="{A460CDE0-5B99-47C2-B8D4-02259EFD6D78}" srcOrd="0" destOrd="0" presId="urn:microsoft.com/office/officeart/2008/layout/HexagonCluster"/>
    <dgm:cxn modelId="{163078D2-21AD-41B6-8C49-01C22F2A95E9}" type="presParOf" srcId="{E1272A1B-3956-4FAD-9BF0-A10967B2987E}" destId="{951198DB-B337-453F-8C05-C24081129DFD}" srcOrd="26" destOrd="0" presId="urn:microsoft.com/office/officeart/2008/layout/HexagonCluster"/>
    <dgm:cxn modelId="{79F5F6F1-1738-4428-93D4-098788371B43}" type="presParOf" srcId="{951198DB-B337-453F-8C05-C24081129DFD}" destId="{4B90B636-458D-44DD-9255-ADB154324E8F}" srcOrd="0" destOrd="0" presId="urn:microsoft.com/office/officeart/2008/layout/HexagonCluster"/>
    <dgm:cxn modelId="{80519723-3989-498B-AB8C-5CADE2AC6820}" type="presParOf" srcId="{E1272A1B-3956-4FAD-9BF0-A10967B2987E}" destId="{3A6B576E-6482-4984-9192-F8C552EF7685}" srcOrd="27" destOrd="0" presId="urn:microsoft.com/office/officeart/2008/layout/HexagonCluster"/>
    <dgm:cxn modelId="{06E1E42E-EA41-4D5C-BB0B-0F98F77B8AD7}" type="presParOf" srcId="{3A6B576E-6482-4984-9192-F8C552EF7685}" destId="{D80023DC-D4D0-443E-8981-7EE8C03B0D4C}" srcOrd="0" destOrd="0" presId="urn:microsoft.com/office/officeart/2008/layout/HexagonCluster"/>
    <dgm:cxn modelId="{DD299709-29BD-43B5-997E-F72BBCB404A2}" type="presParOf" srcId="{E1272A1B-3956-4FAD-9BF0-A10967B2987E}" destId="{6C1305EE-E006-46E9-A770-E4FBA7CC6F9F}" srcOrd="28" destOrd="0" presId="urn:microsoft.com/office/officeart/2008/layout/HexagonCluster"/>
    <dgm:cxn modelId="{BF90D2F8-BA9F-4F9B-A603-A71351A308A2}" type="presParOf" srcId="{6C1305EE-E006-46E9-A770-E4FBA7CC6F9F}" destId="{0A5555C4-A41E-4D38-BF52-BCCA0014EFB5}" srcOrd="0" destOrd="0" presId="urn:microsoft.com/office/officeart/2008/layout/HexagonCluster"/>
    <dgm:cxn modelId="{68FA84BF-F261-40AA-AE8E-284E280078E7}" type="presParOf" srcId="{E1272A1B-3956-4FAD-9BF0-A10967B2987E}" destId="{B742641E-E35E-4193-8942-DC9CA8035B25}" srcOrd="29" destOrd="0" presId="urn:microsoft.com/office/officeart/2008/layout/HexagonCluster"/>
    <dgm:cxn modelId="{4CFB7B71-CB66-4A87-8742-6BA7A6870922}" type="presParOf" srcId="{B742641E-E35E-4193-8942-DC9CA8035B25}" destId="{6B1733AB-35E6-423F-AC10-E0393C7DC504}" srcOrd="0" destOrd="0" presId="urn:microsoft.com/office/officeart/2008/layout/HexagonCluster"/>
    <dgm:cxn modelId="{4D8F1009-3A8A-45AA-B56D-C0BA08CEF6BC}" type="presParOf" srcId="{E1272A1B-3956-4FAD-9BF0-A10967B2987E}" destId="{4AD04AEB-FE82-43DC-937E-416D9D99204E}" srcOrd="30" destOrd="0" presId="urn:microsoft.com/office/officeart/2008/layout/HexagonCluster"/>
    <dgm:cxn modelId="{C4E579C9-943A-4EBB-8D7A-6112C5E2DA29}" type="presParOf" srcId="{4AD04AEB-FE82-43DC-937E-416D9D99204E}" destId="{2BCF2BA9-C7D7-4F12-B5A7-EEAB10AF81E2}" srcOrd="0" destOrd="0" presId="urn:microsoft.com/office/officeart/2008/layout/HexagonCluster"/>
    <dgm:cxn modelId="{240E86EA-3125-49B9-A512-E5B504241464}" type="presParOf" srcId="{E1272A1B-3956-4FAD-9BF0-A10967B2987E}" destId="{78144318-27E9-49C1-B62A-587A47F40658}" srcOrd="31" destOrd="0" presId="urn:microsoft.com/office/officeart/2008/layout/HexagonCluster"/>
    <dgm:cxn modelId="{6A39453A-2F51-41DC-BED5-F7CBAF7F5507}" type="presParOf" srcId="{78144318-27E9-49C1-B62A-587A47F40658}" destId="{F4D61D61-251A-4DBE-AAC6-0AA3F1D1D6B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D762E6-22DC-4F38-95B1-8DC8C826E16D}"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endParaRPr lang="zh-TW" altLang="en-US"/>
        </a:p>
      </dgm:t>
    </dgm:pt>
    <dgm:pt modelId="{2991257D-ED7E-42FE-94DD-3A36CDE2D0A1}">
      <dgm:prSet phldrT="[文字]"/>
      <dgm:spPr/>
      <dgm:t>
        <a:bodyPr/>
        <a:lstStyle/>
        <a:p>
          <a:r>
            <a:rPr lang="zh-TW" altLang="en-US" dirty="0" smtClean="0">
              <a:latin typeface="標楷體" panose="03000509000000000000" pitchFamily="65" charset="-120"/>
              <a:ea typeface="標楷體" panose="03000509000000000000" pitchFamily="65" charset="-120"/>
            </a:rPr>
            <a:t>健康的飲食，並有充足的睡眠和運動，能夠增強抵抗力。</a:t>
          </a:r>
          <a:endParaRPr lang="zh-TW" altLang="en-US" dirty="0"/>
        </a:p>
      </dgm:t>
    </dgm:pt>
    <dgm:pt modelId="{5A298610-F89D-4580-AC62-F80D2E73BE54}" type="parTrans" cxnId="{B676F553-2AEE-4D06-A62E-E07F0E240067}">
      <dgm:prSet/>
      <dgm:spPr/>
      <dgm:t>
        <a:bodyPr/>
        <a:lstStyle/>
        <a:p>
          <a:endParaRPr lang="zh-TW" altLang="en-US"/>
        </a:p>
      </dgm:t>
    </dgm:pt>
    <dgm:pt modelId="{25C403CF-B7AE-43DA-8A83-2A45EBA87F43}" type="sibTrans" cxnId="{B676F553-2AEE-4D06-A62E-E07F0E240067}">
      <dgm:prSet/>
      <dgm:spPr/>
      <dgm:t>
        <a:bodyPr/>
        <a:lstStyle/>
        <a:p>
          <a:endParaRPr lang="zh-TW" altLang="en-US"/>
        </a:p>
      </dgm:t>
    </dgm:pt>
    <dgm:pt modelId="{3B468EB9-7FD8-4559-B1D2-660965CE005B}">
      <dgm:prSet phldrT="[文字]"/>
      <dgm:spPr/>
      <dgm:t>
        <a:bodyPr/>
        <a:lstStyle/>
        <a:p>
          <a:r>
            <a:rPr lang="zh-TW" altLang="en-US" dirty="0" smtClean="0">
              <a:latin typeface="標楷體" panose="03000509000000000000" pitchFamily="65" charset="-120"/>
              <a:ea typeface="標楷體" panose="03000509000000000000" pitchFamily="65" charset="-120"/>
            </a:rPr>
            <a:t>遠離感冒的人，感冒者易透過近距離接觸散播病毒。</a:t>
          </a:r>
          <a:endParaRPr lang="zh-TW" altLang="en-US" dirty="0"/>
        </a:p>
      </dgm:t>
    </dgm:pt>
    <dgm:pt modelId="{1638FA00-857C-4427-AEE9-1C3AD99ECE4D}" type="parTrans" cxnId="{051383E2-A621-4110-A06E-138DD13FB80A}">
      <dgm:prSet/>
      <dgm:spPr/>
      <dgm:t>
        <a:bodyPr/>
        <a:lstStyle/>
        <a:p>
          <a:endParaRPr lang="zh-TW" altLang="en-US"/>
        </a:p>
      </dgm:t>
    </dgm:pt>
    <dgm:pt modelId="{BCCAA64E-F838-4F23-854F-34F7E8410F86}" type="sibTrans" cxnId="{051383E2-A621-4110-A06E-138DD13FB80A}">
      <dgm:prSet/>
      <dgm:spPr/>
      <dgm:t>
        <a:bodyPr/>
        <a:lstStyle/>
        <a:p>
          <a:endParaRPr lang="zh-TW" altLang="en-US"/>
        </a:p>
      </dgm:t>
    </dgm:pt>
    <dgm:pt modelId="{4B4AFC59-AEE4-4AF2-88E7-10DCCB80A7E1}">
      <dgm:prSet phldrT="[文字]"/>
      <dgm:spPr/>
      <dgm:t>
        <a:bodyPr/>
        <a:lstStyle/>
        <a:p>
          <a:r>
            <a:rPr lang="zh-TW" altLang="en-US" dirty="0" smtClean="0">
              <a:latin typeface="標楷體" panose="03000509000000000000" pitchFamily="65" charset="-120"/>
              <a:ea typeface="標楷體" panose="03000509000000000000" pitchFamily="65" charset="-120"/>
            </a:rPr>
            <a:t>用肥皂常洗手，若無法洗手，可使用含酒精的消毒液。</a:t>
          </a:r>
          <a:endParaRPr lang="zh-TW" altLang="en-US" dirty="0"/>
        </a:p>
      </dgm:t>
    </dgm:pt>
    <dgm:pt modelId="{A1988A7C-78BB-4900-95AE-FAA2027AB7D6}" type="parTrans" cxnId="{7404777F-4826-4B21-99E3-102F0EB995FD}">
      <dgm:prSet/>
      <dgm:spPr/>
      <dgm:t>
        <a:bodyPr/>
        <a:lstStyle/>
        <a:p>
          <a:endParaRPr lang="zh-TW" altLang="en-US"/>
        </a:p>
      </dgm:t>
    </dgm:pt>
    <dgm:pt modelId="{71088CA1-2AFD-4166-9A71-1538808BC19B}" type="sibTrans" cxnId="{7404777F-4826-4B21-99E3-102F0EB995FD}">
      <dgm:prSet/>
      <dgm:spPr/>
      <dgm:t>
        <a:bodyPr/>
        <a:lstStyle/>
        <a:p>
          <a:endParaRPr lang="zh-TW" altLang="en-US"/>
        </a:p>
      </dgm:t>
    </dgm:pt>
    <dgm:pt modelId="{1A098C0A-5D34-4DF1-8FCC-8DEFDC57C7A3}">
      <dgm:prSet phldrT="[文字]"/>
      <dgm:spPr/>
      <dgm:t>
        <a:bodyPr/>
        <a:lstStyle/>
        <a:p>
          <a:r>
            <a:rPr lang="zh-TW" altLang="en-US" dirty="0" smtClean="0">
              <a:latin typeface="標楷體" panose="03000509000000000000" pitchFamily="65" charset="-120"/>
              <a:ea typeface="標楷體" panose="03000509000000000000" pitchFamily="65" charset="-120"/>
            </a:rPr>
            <a:t>避免用手接觸口、鼻、眼睛，因病毒易以此途徑進入身體。</a:t>
          </a:r>
          <a:endParaRPr lang="zh-TW" altLang="en-US" dirty="0"/>
        </a:p>
      </dgm:t>
    </dgm:pt>
    <dgm:pt modelId="{367714F9-EB71-4C9D-99E7-46CDA6D6D141}" type="parTrans" cxnId="{0952E5D9-9397-4317-A28D-6BB8A0FFDCA3}">
      <dgm:prSet/>
      <dgm:spPr/>
      <dgm:t>
        <a:bodyPr/>
        <a:lstStyle/>
        <a:p>
          <a:endParaRPr lang="zh-TW" altLang="en-US"/>
        </a:p>
      </dgm:t>
    </dgm:pt>
    <dgm:pt modelId="{2C25FA82-71DE-425C-A273-ABF1ACD5EA47}" type="sibTrans" cxnId="{0952E5D9-9397-4317-A28D-6BB8A0FFDCA3}">
      <dgm:prSet/>
      <dgm:spPr/>
      <dgm:t>
        <a:bodyPr/>
        <a:lstStyle/>
        <a:p>
          <a:endParaRPr lang="zh-TW" altLang="en-US"/>
        </a:p>
      </dgm:t>
    </dgm:pt>
    <dgm:pt modelId="{9BE64979-AA49-4AD5-8549-E74165A1F505}" type="pres">
      <dgm:prSet presAssocID="{40D762E6-22DC-4F38-95B1-8DC8C826E16D}" presName="Name0" presStyleCnt="0">
        <dgm:presLayoutVars>
          <dgm:dir/>
          <dgm:resizeHandles val="exact"/>
        </dgm:presLayoutVars>
      </dgm:prSet>
      <dgm:spPr/>
      <dgm:t>
        <a:bodyPr/>
        <a:lstStyle/>
        <a:p>
          <a:endParaRPr lang="zh-TW" altLang="en-US"/>
        </a:p>
      </dgm:t>
    </dgm:pt>
    <dgm:pt modelId="{C8B6B4BE-24CE-4A67-BC54-65AB00273B5D}" type="pres">
      <dgm:prSet presAssocID="{2991257D-ED7E-42FE-94DD-3A36CDE2D0A1}" presName="composite" presStyleCnt="0"/>
      <dgm:spPr/>
    </dgm:pt>
    <dgm:pt modelId="{476FF008-D919-41DB-9F93-6D8B4C9D73E8}" type="pres">
      <dgm:prSet presAssocID="{2991257D-ED7E-42FE-94DD-3A36CDE2D0A1}" presName="rect1" presStyleLbl="trAlignAcc1" presStyleIdx="0" presStyleCnt="4" custScaleY="136509">
        <dgm:presLayoutVars>
          <dgm:bulletEnabled val="1"/>
        </dgm:presLayoutVars>
      </dgm:prSet>
      <dgm:spPr/>
      <dgm:t>
        <a:bodyPr/>
        <a:lstStyle/>
        <a:p>
          <a:endParaRPr lang="zh-TW" altLang="en-US"/>
        </a:p>
      </dgm:t>
    </dgm:pt>
    <dgm:pt modelId="{89D5469B-2153-4C8B-8285-A9DF94E4AEEC}" type="pres">
      <dgm:prSet presAssocID="{2991257D-ED7E-42FE-94DD-3A36CDE2D0A1}" presName="rect2"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zh-TW" altLang="en-US"/>
        </a:p>
      </dgm:t>
    </dgm:pt>
    <dgm:pt modelId="{99BC8707-02EA-465E-A2F7-A2F6D777364F}" type="pres">
      <dgm:prSet presAssocID="{25C403CF-B7AE-43DA-8A83-2A45EBA87F43}" presName="sibTrans" presStyleCnt="0"/>
      <dgm:spPr/>
    </dgm:pt>
    <dgm:pt modelId="{9215FB95-2EE2-498D-8BEF-04D86C1731D0}" type="pres">
      <dgm:prSet presAssocID="{3B468EB9-7FD8-4559-B1D2-660965CE005B}" presName="composite" presStyleCnt="0"/>
      <dgm:spPr/>
    </dgm:pt>
    <dgm:pt modelId="{8CAC9377-047F-465E-AFA7-1EC52196DA5C}" type="pres">
      <dgm:prSet presAssocID="{3B468EB9-7FD8-4559-B1D2-660965CE005B}" presName="rect1" presStyleLbl="trAlignAcc1" presStyleIdx="1" presStyleCnt="4" custScaleY="139614">
        <dgm:presLayoutVars>
          <dgm:bulletEnabled val="1"/>
        </dgm:presLayoutVars>
      </dgm:prSet>
      <dgm:spPr/>
      <dgm:t>
        <a:bodyPr/>
        <a:lstStyle/>
        <a:p>
          <a:endParaRPr lang="zh-TW" altLang="en-US"/>
        </a:p>
      </dgm:t>
    </dgm:pt>
    <dgm:pt modelId="{FE708595-55CC-44F4-BE63-2F126DC4E26D}" type="pres">
      <dgm:prSet presAssocID="{3B468EB9-7FD8-4559-B1D2-660965CE005B}" presName="rect2"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zh-TW" altLang="en-US"/>
        </a:p>
      </dgm:t>
    </dgm:pt>
    <dgm:pt modelId="{88DF7BCB-5F0B-4D6B-8A40-0DB0A6F97E29}" type="pres">
      <dgm:prSet presAssocID="{BCCAA64E-F838-4F23-854F-34F7E8410F86}" presName="sibTrans" presStyleCnt="0"/>
      <dgm:spPr/>
    </dgm:pt>
    <dgm:pt modelId="{6CE7E336-00FC-41FE-AD4B-685F123953AA}" type="pres">
      <dgm:prSet presAssocID="{1A098C0A-5D34-4DF1-8FCC-8DEFDC57C7A3}" presName="composite" presStyleCnt="0"/>
      <dgm:spPr/>
    </dgm:pt>
    <dgm:pt modelId="{9BA1F144-FE9B-476A-B7FF-DB1BC622A3F8}" type="pres">
      <dgm:prSet presAssocID="{1A098C0A-5D34-4DF1-8FCC-8DEFDC57C7A3}" presName="rect1" presStyleLbl="trAlignAcc1" presStyleIdx="2" presStyleCnt="4" custScaleY="139156" custLinFactNeighborX="-656" custLinFactNeighborY="15983">
        <dgm:presLayoutVars>
          <dgm:bulletEnabled val="1"/>
        </dgm:presLayoutVars>
      </dgm:prSet>
      <dgm:spPr/>
      <dgm:t>
        <a:bodyPr/>
        <a:lstStyle/>
        <a:p>
          <a:endParaRPr lang="zh-TW" altLang="en-US"/>
        </a:p>
      </dgm:t>
    </dgm:pt>
    <dgm:pt modelId="{EDC4FF9D-68CE-4993-89D7-32DBFE7703AA}" type="pres">
      <dgm:prSet presAssocID="{1A098C0A-5D34-4DF1-8FCC-8DEFDC57C7A3}" presName="rect2"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zh-TW" altLang="en-US"/>
        </a:p>
      </dgm:t>
    </dgm:pt>
    <dgm:pt modelId="{B6B099F1-9A51-4C22-9F8C-529C1721A4B6}" type="pres">
      <dgm:prSet presAssocID="{2C25FA82-71DE-425C-A273-ABF1ACD5EA47}" presName="sibTrans" presStyleCnt="0"/>
      <dgm:spPr/>
    </dgm:pt>
    <dgm:pt modelId="{F4C13D46-553D-4062-8465-8FA2D44873B4}" type="pres">
      <dgm:prSet presAssocID="{4B4AFC59-AEE4-4AF2-88E7-10DCCB80A7E1}" presName="composite" presStyleCnt="0"/>
      <dgm:spPr/>
    </dgm:pt>
    <dgm:pt modelId="{83F2D0C6-704D-4D06-9A77-A104EFF143CD}" type="pres">
      <dgm:prSet presAssocID="{4B4AFC59-AEE4-4AF2-88E7-10DCCB80A7E1}" presName="rect1" presStyleLbl="trAlignAcc1" presStyleIdx="3" presStyleCnt="4" custScaleY="139491" custLinFactNeighborX="4449" custLinFactNeighborY="14886">
        <dgm:presLayoutVars>
          <dgm:bulletEnabled val="1"/>
        </dgm:presLayoutVars>
      </dgm:prSet>
      <dgm:spPr/>
      <dgm:t>
        <a:bodyPr/>
        <a:lstStyle/>
        <a:p>
          <a:endParaRPr lang="zh-TW" altLang="en-US"/>
        </a:p>
      </dgm:t>
    </dgm:pt>
    <dgm:pt modelId="{E9A6492D-A7CE-4FC2-90E2-2CD22AC99EAD}" type="pres">
      <dgm:prSet presAssocID="{4B4AFC59-AEE4-4AF2-88E7-10DCCB80A7E1}" presName="rect2" presStyleLbl="fgImgPlace1" presStyleIdx="3" presStyleCnt="4" custLinFactNeighborX="6596" custLinFactNeighborY="15733"/>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zh-TW" altLang="en-US"/>
        </a:p>
      </dgm:t>
    </dgm:pt>
  </dgm:ptLst>
  <dgm:cxnLst>
    <dgm:cxn modelId="{051383E2-A621-4110-A06E-138DD13FB80A}" srcId="{40D762E6-22DC-4F38-95B1-8DC8C826E16D}" destId="{3B468EB9-7FD8-4559-B1D2-660965CE005B}" srcOrd="1" destOrd="0" parTransId="{1638FA00-857C-4427-AEE9-1C3AD99ECE4D}" sibTransId="{BCCAA64E-F838-4F23-854F-34F7E8410F86}"/>
    <dgm:cxn modelId="{DD092731-428E-4F0E-B827-456B118BDB99}" type="presOf" srcId="{3B468EB9-7FD8-4559-B1D2-660965CE005B}" destId="{8CAC9377-047F-465E-AFA7-1EC52196DA5C}" srcOrd="0" destOrd="0" presId="urn:microsoft.com/office/officeart/2008/layout/PictureStrips"/>
    <dgm:cxn modelId="{7404777F-4826-4B21-99E3-102F0EB995FD}" srcId="{40D762E6-22DC-4F38-95B1-8DC8C826E16D}" destId="{4B4AFC59-AEE4-4AF2-88E7-10DCCB80A7E1}" srcOrd="3" destOrd="0" parTransId="{A1988A7C-78BB-4900-95AE-FAA2027AB7D6}" sibTransId="{71088CA1-2AFD-4166-9A71-1538808BC19B}"/>
    <dgm:cxn modelId="{0952E5D9-9397-4317-A28D-6BB8A0FFDCA3}" srcId="{40D762E6-22DC-4F38-95B1-8DC8C826E16D}" destId="{1A098C0A-5D34-4DF1-8FCC-8DEFDC57C7A3}" srcOrd="2" destOrd="0" parTransId="{367714F9-EB71-4C9D-99E7-46CDA6D6D141}" sibTransId="{2C25FA82-71DE-425C-A273-ABF1ACD5EA47}"/>
    <dgm:cxn modelId="{DFD9D8A4-8564-4863-8B12-FBCCD7C591AE}" type="presOf" srcId="{1A098C0A-5D34-4DF1-8FCC-8DEFDC57C7A3}" destId="{9BA1F144-FE9B-476A-B7FF-DB1BC622A3F8}" srcOrd="0" destOrd="0" presId="urn:microsoft.com/office/officeart/2008/layout/PictureStrips"/>
    <dgm:cxn modelId="{D3D0B04B-1D3F-407E-A4F5-FE571A43B3B4}" type="presOf" srcId="{4B4AFC59-AEE4-4AF2-88E7-10DCCB80A7E1}" destId="{83F2D0C6-704D-4D06-9A77-A104EFF143CD}" srcOrd="0" destOrd="0" presId="urn:microsoft.com/office/officeart/2008/layout/PictureStrips"/>
    <dgm:cxn modelId="{B676F553-2AEE-4D06-A62E-E07F0E240067}" srcId="{40D762E6-22DC-4F38-95B1-8DC8C826E16D}" destId="{2991257D-ED7E-42FE-94DD-3A36CDE2D0A1}" srcOrd="0" destOrd="0" parTransId="{5A298610-F89D-4580-AC62-F80D2E73BE54}" sibTransId="{25C403CF-B7AE-43DA-8A83-2A45EBA87F43}"/>
    <dgm:cxn modelId="{0F101EBE-0B18-4E80-BFE0-84763039D4D5}" type="presOf" srcId="{40D762E6-22DC-4F38-95B1-8DC8C826E16D}" destId="{9BE64979-AA49-4AD5-8549-E74165A1F505}" srcOrd="0" destOrd="0" presId="urn:microsoft.com/office/officeart/2008/layout/PictureStrips"/>
    <dgm:cxn modelId="{A92311A2-E7AD-46E4-844A-9B73154F4DC8}" type="presOf" srcId="{2991257D-ED7E-42FE-94DD-3A36CDE2D0A1}" destId="{476FF008-D919-41DB-9F93-6D8B4C9D73E8}" srcOrd="0" destOrd="0" presId="urn:microsoft.com/office/officeart/2008/layout/PictureStrips"/>
    <dgm:cxn modelId="{9B8CBC47-F414-47EE-9E51-9665977CEE58}" type="presParOf" srcId="{9BE64979-AA49-4AD5-8549-E74165A1F505}" destId="{C8B6B4BE-24CE-4A67-BC54-65AB00273B5D}" srcOrd="0" destOrd="0" presId="urn:microsoft.com/office/officeart/2008/layout/PictureStrips"/>
    <dgm:cxn modelId="{181BAD09-5610-41D7-BD4D-72D3009ABA15}" type="presParOf" srcId="{C8B6B4BE-24CE-4A67-BC54-65AB00273B5D}" destId="{476FF008-D919-41DB-9F93-6D8B4C9D73E8}" srcOrd="0" destOrd="0" presId="urn:microsoft.com/office/officeart/2008/layout/PictureStrips"/>
    <dgm:cxn modelId="{43040445-7455-4C45-92EF-4BE48A07570B}" type="presParOf" srcId="{C8B6B4BE-24CE-4A67-BC54-65AB00273B5D}" destId="{89D5469B-2153-4C8B-8285-A9DF94E4AEEC}" srcOrd="1" destOrd="0" presId="urn:microsoft.com/office/officeart/2008/layout/PictureStrips"/>
    <dgm:cxn modelId="{3A25359C-9B68-4EB5-BE2A-4FFFF787F689}" type="presParOf" srcId="{9BE64979-AA49-4AD5-8549-E74165A1F505}" destId="{99BC8707-02EA-465E-A2F7-A2F6D777364F}" srcOrd="1" destOrd="0" presId="urn:microsoft.com/office/officeart/2008/layout/PictureStrips"/>
    <dgm:cxn modelId="{0F9646F3-24CD-4765-BFFF-105163C8572A}" type="presParOf" srcId="{9BE64979-AA49-4AD5-8549-E74165A1F505}" destId="{9215FB95-2EE2-498D-8BEF-04D86C1731D0}" srcOrd="2" destOrd="0" presId="urn:microsoft.com/office/officeart/2008/layout/PictureStrips"/>
    <dgm:cxn modelId="{FE0E32E2-81B7-4BFC-B633-65F486D0A184}" type="presParOf" srcId="{9215FB95-2EE2-498D-8BEF-04D86C1731D0}" destId="{8CAC9377-047F-465E-AFA7-1EC52196DA5C}" srcOrd="0" destOrd="0" presId="urn:microsoft.com/office/officeart/2008/layout/PictureStrips"/>
    <dgm:cxn modelId="{F3ADDC9C-1FF7-4DD0-9722-3034596C60B2}" type="presParOf" srcId="{9215FB95-2EE2-498D-8BEF-04D86C1731D0}" destId="{FE708595-55CC-44F4-BE63-2F126DC4E26D}" srcOrd="1" destOrd="0" presId="urn:microsoft.com/office/officeart/2008/layout/PictureStrips"/>
    <dgm:cxn modelId="{8AE254A8-1F28-47BB-BC8F-CB3BA093E4D6}" type="presParOf" srcId="{9BE64979-AA49-4AD5-8549-E74165A1F505}" destId="{88DF7BCB-5F0B-4D6B-8A40-0DB0A6F97E29}" srcOrd="3" destOrd="0" presId="urn:microsoft.com/office/officeart/2008/layout/PictureStrips"/>
    <dgm:cxn modelId="{E363B8D2-D4A6-47D1-97DE-3B3F4908CE1C}" type="presParOf" srcId="{9BE64979-AA49-4AD5-8549-E74165A1F505}" destId="{6CE7E336-00FC-41FE-AD4B-685F123953AA}" srcOrd="4" destOrd="0" presId="urn:microsoft.com/office/officeart/2008/layout/PictureStrips"/>
    <dgm:cxn modelId="{39E490F0-55FF-45E6-B303-BB26E3FC2AA6}" type="presParOf" srcId="{6CE7E336-00FC-41FE-AD4B-685F123953AA}" destId="{9BA1F144-FE9B-476A-B7FF-DB1BC622A3F8}" srcOrd="0" destOrd="0" presId="urn:microsoft.com/office/officeart/2008/layout/PictureStrips"/>
    <dgm:cxn modelId="{8A383473-D0DE-41F5-A435-B417F5B9945F}" type="presParOf" srcId="{6CE7E336-00FC-41FE-AD4B-685F123953AA}" destId="{EDC4FF9D-68CE-4993-89D7-32DBFE7703AA}" srcOrd="1" destOrd="0" presId="urn:microsoft.com/office/officeart/2008/layout/PictureStrips"/>
    <dgm:cxn modelId="{30A8B956-F5C6-41DD-8744-6516B0A17446}" type="presParOf" srcId="{9BE64979-AA49-4AD5-8549-E74165A1F505}" destId="{B6B099F1-9A51-4C22-9F8C-529C1721A4B6}" srcOrd="5" destOrd="0" presId="urn:microsoft.com/office/officeart/2008/layout/PictureStrips"/>
    <dgm:cxn modelId="{DF48EF77-9FCF-479E-B81B-309AE995F47B}" type="presParOf" srcId="{9BE64979-AA49-4AD5-8549-E74165A1F505}" destId="{F4C13D46-553D-4062-8465-8FA2D44873B4}" srcOrd="6" destOrd="0" presId="urn:microsoft.com/office/officeart/2008/layout/PictureStrips"/>
    <dgm:cxn modelId="{8C020841-1BCB-4ABE-B21E-E6D19BB164B3}" type="presParOf" srcId="{F4C13D46-553D-4062-8465-8FA2D44873B4}" destId="{83F2D0C6-704D-4D06-9A77-A104EFF143CD}" srcOrd="0" destOrd="0" presId="urn:microsoft.com/office/officeart/2008/layout/PictureStrips"/>
    <dgm:cxn modelId="{1F61A3E3-90C9-4457-BEE4-E12F33F61704}" type="presParOf" srcId="{F4C13D46-553D-4062-8465-8FA2D44873B4}" destId="{E9A6492D-A7CE-4FC2-90E2-2CD22AC99EA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C09EE-E54F-4397-9041-1C25C7D6C83B}">
      <dsp:nvSpPr>
        <dsp:cNvPr id="0" name=""/>
        <dsp:cNvSpPr/>
      </dsp:nvSpPr>
      <dsp:spPr>
        <a:xfrm>
          <a:off x="1258306" y="3709242"/>
          <a:ext cx="1462770" cy="1255616"/>
        </a:xfrm>
        <a:prstGeom prst="hexagon">
          <a:avLst>
            <a:gd name="adj" fmla="val 25000"/>
            <a:gd name="vf" fmla="val 115470"/>
          </a:avLst>
        </a:prstGeom>
        <a:solidFill>
          <a:schemeClr val="accent5">
            <a:hueOff val="0"/>
            <a:satOff val="0"/>
            <a:lumOff val="0"/>
            <a:alphaOff val="0"/>
          </a:schemeClr>
        </a:solidFill>
        <a:ln w="285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latin typeface="標楷體" panose="03000509000000000000" pitchFamily="65" charset="-120"/>
              <a:ea typeface="標楷體" panose="03000509000000000000" pitchFamily="65" charset="-120"/>
            </a:rPr>
            <a:t>多休息</a:t>
          </a:r>
          <a:endParaRPr lang="zh-TW" altLang="en-US" sz="2400" b="1" kern="1200" dirty="0">
            <a:solidFill>
              <a:schemeClr val="tx1"/>
            </a:solidFill>
            <a:latin typeface="標楷體" panose="03000509000000000000" pitchFamily="65" charset="-120"/>
            <a:ea typeface="標楷體" panose="03000509000000000000" pitchFamily="65" charset="-120"/>
          </a:endParaRPr>
        </a:p>
      </dsp:txBody>
      <dsp:txXfrm>
        <a:off x="1484838" y="3903693"/>
        <a:ext cx="1009706" cy="866714"/>
      </dsp:txXfrm>
    </dsp:sp>
    <dsp:sp modelId="{0FC6422B-D55D-405D-915A-2B4DE4824055}">
      <dsp:nvSpPr>
        <dsp:cNvPr id="0" name=""/>
        <dsp:cNvSpPr/>
      </dsp:nvSpPr>
      <dsp:spPr>
        <a:xfrm>
          <a:off x="1293434" y="4270828"/>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AF83AE-AF1A-41ED-89FD-C25E8ECCC777}">
      <dsp:nvSpPr>
        <dsp:cNvPr id="0" name=""/>
        <dsp:cNvSpPr/>
      </dsp:nvSpPr>
      <dsp:spPr>
        <a:xfrm>
          <a:off x="45726" y="3024340"/>
          <a:ext cx="1462770" cy="1255616"/>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943771-5F5B-49A9-A3C4-7D6661A30E0D}">
      <dsp:nvSpPr>
        <dsp:cNvPr id="0" name=""/>
        <dsp:cNvSpPr/>
      </dsp:nvSpPr>
      <dsp:spPr>
        <a:xfrm>
          <a:off x="1001601" y="4104203"/>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662258"/>
              <a:satOff val="2654"/>
              <a:lumOff val="575"/>
              <a:alphaOff val="0"/>
            </a:schemeClr>
          </a:solidFill>
          <a:prstDash val="solid"/>
        </a:ln>
        <a:effectLst/>
      </dsp:spPr>
      <dsp:style>
        <a:lnRef idx="2">
          <a:scrgbClr r="0" g="0" b="0"/>
        </a:lnRef>
        <a:fillRef idx="1">
          <a:scrgbClr r="0" g="0" b="0"/>
        </a:fillRef>
        <a:effectRef idx="0">
          <a:scrgbClr r="0" g="0" b="0"/>
        </a:effectRef>
        <a:fontRef idx="minor"/>
      </dsp:style>
    </dsp:sp>
    <dsp:sp modelId="{6483E476-45F7-464D-9991-6D64205899CA}">
      <dsp:nvSpPr>
        <dsp:cNvPr id="0" name=""/>
        <dsp:cNvSpPr/>
      </dsp:nvSpPr>
      <dsp:spPr>
        <a:xfrm>
          <a:off x="2516613" y="3011414"/>
          <a:ext cx="1462770" cy="1255616"/>
        </a:xfrm>
        <a:prstGeom prst="hexagon">
          <a:avLst>
            <a:gd name="adj" fmla="val 25000"/>
            <a:gd name="vf" fmla="val 115470"/>
          </a:avLst>
        </a:prstGeom>
        <a:solidFill>
          <a:schemeClr val="accent5">
            <a:hueOff val="-1419125"/>
            <a:satOff val="5687"/>
            <a:lumOff val="1233"/>
            <a:alphaOff val="0"/>
          </a:schemeClr>
        </a:solidFill>
        <a:ln w="28575" cap="flat" cmpd="sng" algn="ctr">
          <a:solidFill>
            <a:schemeClr val="accent5">
              <a:hueOff val="-1419125"/>
              <a:satOff val="5687"/>
              <a:lumOff val="12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000" kern="1200" dirty="0" smtClean="0">
              <a:solidFill>
                <a:schemeClr val="tx1"/>
              </a:solidFill>
              <a:latin typeface="標楷體" panose="03000509000000000000" pitchFamily="65" charset="-120"/>
              <a:ea typeface="標楷體" panose="03000509000000000000" pitchFamily="65" charset="-120"/>
            </a:rPr>
            <a:t>喉嚨發炎時可以鹽水</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2743145" y="3205865"/>
        <a:ext cx="1009706" cy="866714"/>
      </dsp:txXfrm>
    </dsp:sp>
    <dsp:sp modelId="{DF56F24F-3CA5-4CA8-9EF7-E6128DECC19F}">
      <dsp:nvSpPr>
        <dsp:cNvPr id="0" name=""/>
        <dsp:cNvSpPr/>
      </dsp:nvSpPr>
      <dsp:spPr>
        <a:xfrm>
          <a:off x="3523618" y="4097557"/>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1324517"/>
              <a:satOff val="5308"/>
              <a:lumOff val="1150"/>
              <a:alphaOff val="0"/>
            </a:schemeClr>
          </a:solidFill>
          <a:prstDash val="solid"/>
        </a:ln>
        <a:effectLst/>
      </dsp:spPr>
      <dsp:style>
        <a:lnRef idx="2">
          <a:scrgbClr r="0" g="0" b="0"/>
        </a:lnRef>
        <a:fillRef idx="1">
          <a:scrgbClr r="0" g="0" b="0"/>
        </a:fillRef>
        <a:effectRef idx="0">
          <a:scrgbClr r="0" g="0" b="0"/>
        </a:effectRef>
        <a:fontRef idx="minor"/>
      </dsp:style>
    </dsp:sp>
    <dsp:sp modelId="{FDA35D72-3A8A-4FAC-B334-C9A369136DC5}">
      <dsp:nvSpPr>
        <dsp:cNvPr id="0" name=""/>
        <dsp:cNvSpPr/>
      </dsp:nvSpPr>
      <dsp:spPr>
        <a:xfrm>
          <a:off x="3775820" y="3706869"/>
          <a:ext cx="1462770" cy="1255616"/>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cap="flat" cmpd="sng" algn="ctr">
          <a:solidFill>
            <a:schemeClr val="accent5">
              <a:hueOff val="-1419125"/>
              <a:satOff val="5687"/>
              <a:lumOff val="1233"/>
              <a:alphaOff val="0"/>
            </a:schemeClr>
          </a:solidFill>
          <a:prstDash val="solid"/>
        </a:ln>
        <a:effectLst/>
      </dsp:spPr>
      <dsp:style>
        <a:lnRef idx="2">
          <a:scrgbClr r="0" g="0" b="0"/>
        </a:lnRef>
        <a:fillRef idx="1">
          <a:scrgbClr r="0" g="0" b="0"/>
        </a:fillRef>
        <a:effectRef idx="0">
          <a:scrgbClr r="0" g="0" b="0"/>
        </a:effectRef>
        <a:fontRef idx="minor"/>
      </dsp:style>
    </dsp:sp>
    <dsp:sp modelId="{D13DE750-F839-40C4-BE83-D142FDDC0FB7}">
      <dsp:nvSpPr>
        <dsp:cNvPr id="0" name=""/>
        <dsp:cNvSpPr/>
      </dsp:nvSpPr>
      <dsp:spPr>
        <a:xfrm>
          <a:off x="3810948" y="4265606"/>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dsp:style>
    </dsp:sp>
    <dsp:sp modelId="{DC90EDD8-6842-451F-8011-5A7DF2396412}">
      <dsp:nvSpPr>
        <dsp:cNvPr id="0" name=""/>
        <dsp:cNvSpPr/>
      </dsp:nvSpPr>
      <dsp:spPr>
        <a:xfrm>
          <a:off x="1258306" y="2321181"/>
          <a:ext cx="1462770" cy="1255616"/>
        </a:xfrm>
        <a:prstGeom prst="hexagon">
          <a:avLst>
            <a:gd name="adj" fmla="val 25000"/>
            <a:gd name="vf" fmla="val 115470"/>
          </a:avLst>
        </a:prstGeom>
        <a:solidFill>
          <a:schemeClr val="accent5">
            <a:hueOff val="-2838251"/>
            <a:satOff val="11375"/>
            <a:lumOff val="2465"/>
            <a:alphaOff val="0"/>
          </a:schemeClr>
        </a:solidFill>
        <a:ln w="28575" cap="flat" cmpd="sng" algn="ctr">
          <a:solidFill>
            <a:schemeClr val="accent5">
              <a:hueOff val="-2838251"/>
              <a:satOff val="11375"/>
              <a:lumOff val="24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健康</a:t>
          </a:r>
          <a:endParaRPr lang="en-US" altLang="zh-TW" sz="2400" kern="1200" dirty="0" smtClean="0">
            <a:solidFill>
              <a:schemeClr val="tx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飲食</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1484838" y="2515632"/>
        <a:ext cx="1009706" cy="866714"/>
      </dsp:txXfrm>
    </dsp:sp>
    <dsp:sp modelId="{E13A8AE4-EFEF-4B38-90CB-9DA20ED22E39}">
      <dsp:nvSpPr>
        <dsp:cNvPr id="0" name=""/>
        <dsp:cNvSpPr/>
      </dsp:nvSpPr>
      <dsp:spPr>
        <a:xfrm>
          <a:off x="2253602" y="2338271"/>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2649034"/>
              <a:satOff val="10616"/>
              <a:lumOff val="2301"/>
              <a:alphaOff val="0"/>
            </a:schemeClr>
          </a:solidFill>
          <a:prstDash val="solid"/>
        </a:ln>
        <a:effectLst/>
      </dsp:spPr>
      <dsp:style>
        <a:lnRef idx="2">
          <a:scrgbClr r="0" g="0" b="0"/>
        </a:lnRef>
        <a:fillRef idx="1">
          <a:scrgbClr r="0" g="0" b="0"/>
        </a:fillRef>
        <a:effectRef idx="0">
          <a:scrgbClr r="0" g="0" b="0"/>
        </a:effectRef>
        <a:fontRef idx="minor"/>
      </dsp:style>
    </dsp:sp>
    <dsp:sp modelId="{1637B6DB-4B0C-4572-84C9-47159831676B}">
      <dsp:nvSpPr>
        <dsp:cNvPr id="0" name=""/>
        <dsp:cNvSpPr/>
      </dsp:nvSpPr>
      <dsp:spPr>
        <a:xfrm>
          <a:off x="2516613" y="1622878"/>
          <a:ext cx="1462770" cy="1255616"/>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cap="flat" cmpd="sng" algn="ctr">
          <a:solidFill>
            <a:schemeClr val="accent5">
              <a:hueOff val="-2838251"/>
              <a:satOff val="11375"/>
              <a:lumOff val="2465"/>
              <a:alphaOff val="0"/>
            </a:schemeClr>
          </a:solidFill>
          <a:prstDash val="solid"/>
        </a:ln>
        <a:effectLst/>
      </dsp:spPr>
      <dsp:style>
        <a:lnRef idx="2">
          <a:scrgbClr r="0" g="0" b="0"/>
        </a:lnRef>
        <a:fillRef idx="1">
          <a:scrgbClr r="0" g="0" b="0"/>
        </a:fillRef>
        <a:effectRef idx="0">
          <a:scrgbClr r="0" g="0" b="0"/>
        </a:effectRef>
        <a:fontRef idx="minor"/>
      </dsp:style>
    </dsp:sp>
    <dsp:sp modelId="{7BEC04B2-20B2-43B4-A9C3-41B8ADB1834B}">
      <dsp:nvSpPr>
        <dsp:cNvPr id="0" name=""/>
        <dsp:cNvSpPr/>
      </dsp:nvSpPr>
      <dsp:spPr>
        <a:xfrm>
          <a:off x="2558947" y="2179242"/>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B67EBE6C-4568-4865-ACCC-5C912DB0D43A}">
      <dsp:nvSpPr>
        <dsp:cNvPr id="0" name=""/>
        <dsp:cNvSpPr/>
      </dsp:nvSpPr>
      <dsp:spPr>
        <a:xfrm>
          <a:off x="3775820" y="2318333"/>
          <a:ext cx="1462770" cy="1255616"/>
        </a:xfrm>
        <a:prstGeom prst="hexagon">
          <a:avLst>
            <a:gd name="adj" fmla="val 25000"/>
            <a:gd name="vf" fmla="val 115470"/>
          </a:avLst>
        </a:prstGeom>
        <a:solidFill>
          <a:schemeClr val="accent5">
            <a:hueOff val="-4257376"/>
            <a:satOff val="17062"/>
            <a:lumOff val="3698"/>
            <a:alphaOff val="0"/>
          </a:schemeClr>
        </a:solidFill>
        <a:ln w="28575" cap="flat" cmpd="sng" algn="ctr">
          <a:solidFill>
            <a:schemeClr val="accent5">
              <a:hueOff val="-4257376"/>
              <a:satOff val="17062"/>
              <a:lumOff val="36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latin typeface="標楷體" panose="03000509000000000000" pitchFamily="65" charset="-120"/>
              <a:ea typeface="標楷體" panose="03000509000000000000" pitchFamily="65" charset="-120"/>
            </a:rPr>
            <a:t>多喝水</a:t>
          </a:r>
          <a:endParaRPr lang="zh-TW" altLang="en-US" sz="2400" b="1" kern="1200" dirty="0">
            <a:solidFill>
              <a:schemeClr val="tx1"/>
            </a:solidFill>
            <a:latin typeface="標楷體" panose="03000509000000000000" pitchFamily="65" charset="-120"/>
            <a:ea typeface="標楷體" panose="03000509000000000000" pitchFamily="65" charset="-120"/>
          </a:endParaRPr>
        </a:p>
      </dsp:txBody>
      <dsp:txXfrm>
        <a:off x="4002352" y="2512784"/>
        <a:ext cx="1009706" cy="866714"/>
      </dsp:txXfrm>
    </dsp:sp>
    <dsp:sp modelId="{3E69269B-917F-4E11-83F2-F9F5FE14FC35}">
      <dsp:nvSpPr>
        <dsp:cNvPr id="0" name=""/>
        <dsp:cNvSpPr/>
      </dsp:nvSpPr>
      <dsp:spPr>
        <a:xfrm>
          <a:off x="5040432" y="2874696"/>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dsp:style>
    </dsp:sp>
    <dsp:sp modelId="{56A69A4E-BC89-4ADB-8323-46BC612C1EF9}">
      <dsp:nvSpPr>
        <dsp:cNvPr id="0" name=""/>
        <dsp:cNvSpPr/>
      </dsp:nvSpPr>
      <dsp:spPr>
        <a:xfrm>
          <a:off x="5034127" y="3024231"/>
          <a:ext cx="1462770" cy="1255616"/>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cap="flat" cmpd="sng" algn="ctr">
          <a:solidFill>
            <a:schemeClr val="accent5">
              <a:hueOff val="-4257376"/>
              <a:satOff val="17062"/>
              <a:lumOff val="3698"/>
              <a:alphaOff val="0"/>
            </a:schemeClr>
          </a:solidFill>
          <a:prstDash val="solid"/>
        </a:ln>
        <a:effectLst/>
      </dsp:spPr>
      <dsp:style>
        <a:lnRef idx="2">
          <a:scrgbClr r="0" g="0" b="0"/>
        </a:lnRef>
        <a:fillRef idx="1">
          <a:scrgbClr r="0" g="0" b="0"/>
        </a:fillRef>
        <a:effectRef idx="0">
          <a:scrgbClr r="0" g="0" b="0"/>
        </a:effectRef>
        <a:fontRef idx="minor"/>
      </dsp:style>
    </dsp:sp>
    <dsp:sp modelId="{5E9A26A4-CAFD-42E2-B3A2-9A2478562105}">
      <dsp:nvSpPr>
        <dsp:cNvPr id="0" name=""/>
        <dsp:cNvSpPr/>
      </dsp:nvSpPr>
      <dsp:spPr>
        <a:xfrm>
          <a:off x="5318755" y="3047017"/>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4635809"/>
              <a:satOff val="18578"/>
              <a:lumOff val="4026"/>
              <a:alphaOff val="0"/>
            </a:schemeClr>
          </a:solidFill>
          <a:prstDash val="solid"/>
        </a:ln>
        <a:effectLst/>
      </dsp:spPr>
      <dsp:style>
        <a:lnRef idx="2">
          <a:scrgbClr r="0" g="0" b="0"/>
        </a:lnRef>
        <a:fillRef idx="1">
          <a:scrgbClr r="0" g="0" b="0"/>
        </a:fillRef>
        <a:effectRef idx="0">
          <a:scrgbClr r="0" g="0" b="0"/>
        </a:effectRef>
        <a:fontRef idx="minor"/>
      </dsp:style>
    </dsp:sp>
    <dsp:sp modelId="{7D723592-820E-4631-BC70-6196CC59676C}">
      <dsp:nvSpPr>
        <dsp:cNvPr id="0" name=""/>
        <dsp:cNvSpPr/>
      </dsp:nvSpPr>
      <dsp:spPr>
        <a:xfrm>
          <a:off x="5034127" y="1636170"/>
          <a:ext cx="1462770" cy="1255616"/>
        </a:xfrm>
        <a:prstGeom prst="hexagon">
          <a:avLst>
            <a:gd name="adj" fmla="val 25000"/>
            <a:gd name="vf" fmla="val 115470"/>
          </a:avLst>
        </a:prstGeom>
        <a:solidFill>
          <a:schemeClr val="accent5">
            <a:hueOff val="-5676501"/>
            <a:satOff val="22749"/>
            <a:lumOff val="4930"/>
            <a:alphaOff val="0"/>
          </a:schemeClr>
        </a:solidFill>
        <a:ln w="28575" cap="flat" cmpd="sng" algn="ctr">
          <a:solidFill>
            <a:schemeClr val="accent5">
              <a:hueOff val="-5676501"/>
              <a:satOff val="22749"/>
              <a:lumOff val="49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zh-TW" altLang="en-US" sz="2000" kern="1200" dirty="0" smtClean="0">
              <a:solidFill>
                <a:schemeClr val="tx1"/>
              </a:solidFill>
              <a:latin typeface="標楷體" panose="03000509000000000000" pitchFamily="65" charset="-120"/>
              <a:ea typeface="標楷體" panose="03000509000000000000" pitchFamily="65" charset="-120"/>
            </a:rPr>
            <a:t>鼻塞時可用蒸氣幫助緩解</a:t>
          </a:r>
          <a:endParaRPr lang="zh-TW" altLang="en-US" sz="2000" kern="1200" dirty="0">
            <a:solidFill>
              <a:schemeClr val="tx1"/>
            </a:solidFill>
            <a:latin typeface="標楷體" panose="03000509000000000000" pitchFamily="65" charset="-120"/>
            <a:ea typeface="標楷體" panose="03000509000000000000" pitchFamily="65" charset="-120"/>
          </a:endParaRPr>
        </a:p>
      </dsp:txBody>
      <dsp:txXfrm>
        <a:off x="5260659" y="1830621"/>
        <a:ext cx="1009706" cy="866714"/>
      </dsp:txXfrm>
    </dsp:sp>
    <dsp:sp modelId="{20A09BA5-E0AA-4CCE-89CE-9CAE7C713734}">
      <dsp:nvSpPr>
        <dsp:cNvPr id="0" name=""/>
        <dsp:cNvSpPr/>
      </dsp:nvSpPr>
      <dsp:spPr>
        <a:xfrm>
          <a:off x="6298739" y="2199180"/>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5298067"/>
              <a:satOff val="21233"/>
              <a:lumOff val="4602"/>
              <a:alphaOff val="0"/>
            </a:schemeClr>
          </a:solidFill>
          <a:prstDash val="solid"/>
        </a:ln>
        <a:effectLst/>
      </dsp:spPr>
      <dsp:style>
        <a:lnRef idx="2">
          <a:scrgbClr r="0" g="0" b="0"/>
        </a:lnRef>
        <a:fillRef idx="1">
          <a:scrgbClr r="0" g="0" b="0"/>
        </a:fillRef>
        <a:effectRef idx="0">
          <a:scrgbClr r="0" g="0" b="0"/>
        </a:effectRef>
        <a:fontRef idx="minor"/>
      </dsp:style>
    </dsp:sp>
    <dsp:sp modelId="{1A190A96-65B0-4EA8-AD2A-6746E60B7AA6}">
      <dsp:nvSpPr>
        <dsp:cNvPr id="0" name=""/>
        <dsp:cNvSpPr/>
      </dsp:nvSpPr>
      <dsp:spPr>
        <a:xfrm>
          <a:off x="6292434" y="2336847"/>
          <a:ext cx="1462770" cy="1255616"/>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cap="flat" cmpd="sng" algn="ctr">
          <a:solidFill>
            <a:schemeClr val="accent5">
              <a:hueOff val="-5676501"/>
              <a:satOff val="22749"/>
              <a:lumOff val="4930"/>
              <a:alphaOff val="0"/>
            </a:schemeClr>
          </a:solidFill>
          <a:prstDash val="solid"/>
        </a:ln>
        <a:effectLst/>
      </dsp:spPr>
      <dsp:style>
        <a:lnRef idx="2">
          <a:scrgbClr r="0" g="0" b="0"/>
        </a:lnRef>
        <a:fillRef idx="1">
          <a:scrgbClr r="0" g="0" b="0"/>
        </a:fillRef>
        <a:effectRef idx="0">
          <a:scrgbClr r="0" g="0" b="0"/>
        </a:effectRef>
        <a:fontRef idx="minor"/>
      </dsp:style>
    </dsp:sp>
    <dsp:sp modelId="{6324D72B-38D0-4497-855E-046F8F2CB96E}">
      <dsp:nvSpPr>
        <dsp:cNvPr id="0" name=""/>
        <dsp:cNvSpPr/>
      </dsp:nvSpPr>
      <dsp:spPr>
        <a:xfrm>
          <a:off x="6584267" y="2364855"/>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dsp:style>
    </dsp:sp>
    <dsp:sp modelId="{8D711584-FB64-4664-8399-2CD220FC1590}">
      <dsp:nvSpPr>
        <dsp:cNvPr id="0" name=""/>
        <dsp:cNvSpPr/>
      </dsp:nvSpPr>
      <dsp:spPr>
        <a:xfrm>
          <a:off x="6292434" y="3723009"/>
          <a:ext cx="1462770" cy="1255616"/>
        </a:xfrm>
        <a:prstGeom prst="hexagon">
          <a:avLst>
            <a:gd name="adj" fmla="val 25000"/>
            <a:gd name="vf" fmla="val 115470"/>
          </a:avLst>
        </a:prstGeom>
        <a:solidFill>
          <a:schemeClr val="accent5">
            <a:hueOff val="-7095626"/>
            <a:satOff val="28436"/>
            <a:lumOff val="6163"/>
            <a:alphaOff val="0"/>
          </a:schemeClr>
        </a:solidFill>
        <a:ln w="28575" cap="flat" cmpd="sng" algn="ctr">
          <a:solidFill>
            <a:schemeClr val="accent5">
              <a:hueOff val="-7095626"/>
              <a:satOff val="28436"/>
              <a:lumOff val="61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不抽菸</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6518966" y="3917460"/>
        <a:ext cx="1009706" cy="866714"/>
      </dsp:txXfrm>
    </dsp:sp>
    <dsp:sp modelId="{DF9C630F-5F4A-44E3-AF11-F989B490FCC0}">
      <dsp:nvSpPr>
        <dsp:cNvPr id="0" name=""/>
        <dsp:cNvSpPr/>
      </dsp:nvSpPr>
      <dsp:spPr>
        <a:xfrm>
          <a:off x="6582466" y="4822919"/>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DE9363CB-E9F5-492B-B8D9-F0996F48ABA2}">
      <dsp:nvSpPr>
        <dsp:cNvPr id="0" name=""/>
        <dsp:cNvSpPr/>
      </dsp:nvSpPr>
      <dsp:spPr>
        <a:xfrm>
          <a:off x="5034127" y="4410393"/>
          <a:ext cx="1462770" cy="1255616"/>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t="-5000" b="-5000"/>
          </a:stretch>
        </a:blipFill>
        <a:ln w="28575" cap="flat" cmpd="sng" algn="ctr">
          <a:solidFill>
            <a:schemeClr val="accent5">
              <a:hueOff val="-7095626"/>
              <a:satOff val="28436"/>
              <a:lumOff val="6163"/>
              <a:alphaOff val="0"/>
            </a:schemeClr>
          </a:solidFill>
          <a:prstDash val="solid"/>
        </a:ln>
        <a:effectLst/>
      </dsp:spPr>
      <dsp:style>
        <a:lnRef idx="2">
          <a:scrgbClr r="0" g="0" b="0"/>
        </a:lnRef>
        <a:fillRef idx="1">
          <a:scrgbClr r="0" g="0" b="0"/>
        </a:fillRef>
        <a:effectRef idx="0">
          <a:scrgbClr r="0" g="0" b="0"/>
        </a:effectRef>
        <a:fontRef idx="minor"/>
      </dsp:style>
    </dsp:sp>
    <dsp:sp modelId="{57B94FC9-433D-43B2-AA3C-BCEE351CD6F2}">
      <dsp:nvSpPr>
        <dsp:cNvPr id="0" name=""/>
        <dsp:cNvSpPr/>
      </dsp:nvSpPr>
      <dsp:spPr>
        <a:xfrm>
          <a:off x="6311349" y="4961535"/>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7284843"/>
              <a:satOff val="29195"/>
              <a:lumOff val="6327"/>
              <a:alphaOff val="0"/>
            </a:schemeClr>
          </a:solidFill>
          <a:prstDash val="solid"/>
        </a:ln>
        <a:effectLst/>
      </dsp:spPr>
      <dsp:style>
        <a:lnRef idx="2">
          <a:scrgbClr r="0" g="0" b="0"/>
        </a:lnRef>
        <a:fillRef idx="1">
          <a:scrgbClr r="0" g="0" b="0"/>
        </a:fillRef>
        <a:effectRef idx="0">
          <a:scrgbClr r="0" g="0" b="0"/>
        </a:effectRef>
        <a:fontRef idx="minor"/>
      </dsp:style>
    </dsp:sp>
    <dsp:sp modelId="{0B7EAE6F-3147-4C26-8C10-8AFB21616E9D}">
      <dsp:nvSpPr>
        <dsp:cNvPr id="0" name=""/>
        <dsp:cNvSpPr/>
      </dsp:nvSpPr>
      <dsp:spPr>
        <a:xfrm>
          <a:off x="2515712" y="4402798"/>
          <a:ext cx="1462770" cy="1255616"/>
        </a:xfrm>
        <a:prstGeom prst="hexagon">
          <a:avLst>
            <a:gd name="adj" fmla="val 25000"/>
            <a:gd name="vf" fmla="val 115470"/>
          </a:avLst>
        </a:prstGeom>
        <a:solidFill>
          <a:schemeClr val="accent5">
            <a:hueOff val="-8514751"/>
            <a:satOff val="34124"/>
            <a:lumOff val="7395"/>
            <a:alphaOff val="0"/>
          </a:schemeClr>
        </a:solidFill>
        <a:ln w="28575" cap="flat" cmpd="sng" algn="ctr">
          <a:solidFill>
            <a:schemeClr val="accent5">
              <a:hueOff val="-8514751"/>
              <a:satOff val="34124"/>
              <a:lumOff val="73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zh-TW" altLang="en-US" sz="2000" kern="1200" dirty="0" smtClean="0">
              <a:solidFill>
                <a:schemeClr val="tx1"/>
              </a:solidFill>
              <a:latin typeface="標楷體" panose="03000509000000000000" pitchFamily="65" charset="-120"/>
              <a:ea typeface="標楷體" panose="03000509000000000000" pitchFamily="65" charset="-120"/>
            </a:rPr>
            <a:t>咳嗽時要掩住鼻口</a:t>
          </a:r>
          <a:endParaRPr lang="zh-TW" altLang="en-US" sz="2000" kern="1200" dirty="0">
            <a:solidFill>
              <a:schemeClr val="tx1"/>
            </a:solidFill>
            <a:latin typeface="標楷體" panose="03000509000000000000" pitchFamily="65" charset="-120"/>
            <a:ea typeface="標楷體" panose="03000509000000000000" pitchFamily="65" charset="-120"/>
          </a:endParaRPr>
        </a:p>
      </dsp:txBody>
      <dsp:txXfrm>
        <a:off x="2742244" y="4597249"/>
        <a:ext cx="1009706" cy="866714"/>
      </dsp:txXfrm>
    </dsp:sp>
    <dsp:sp modelId="{A460CDE0-5B99-47C2-B8D4-02259EFD6D78}">
      <dsp:nvSpPr>
        <dsp:cNvPr id="0" name=""/>
        <dsp:cNvSpPr/>
      </dsp:nvSpPr>
      <dsp:spPr>
        <a:xfrm>
          <a:off x="2558046" y="4959162"/>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dsp:style>
    </dsp:sp>
    <dsp:sp modelId="{4B90B636-458D-44DD-9255-ADB154324E8F}">
      <dsp:nvSpPr>
        <dsp:cNvPr id="0" name=""/>
        <dsp:cNvSpPr/>
      </dsp:nvSpPr>
      <dsp:spPr>
        <a:xfrm>
          <a:off x="1257405" y="5100626"/>
          <a:ext cx="1462770" cy="1255616"/>
        </a:xfrm>
        <a:prstGeom prst="hexagon">
          <a:avLst>
            <a:gd name="adj" fmla="val 25000"/>
            <a:gd name="vf" fmla="val 115470"/>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28575" cap="flat" cmpd="sng" algn="ctr">
          <a:solidFill>
            <a:schemeClr val="accent5">
              <a:hueOff val="-8514751"/>
              <a:satOff val="34124"/>
              <a:lumOff val="7395"/>
              <a:alphaOff val="0"/>
            </a:schemeClr>
          </a:solidFill>
          <a:prstDash val="solid"/>
        </a:ln>
        <a:effectLst/>
      </dsp:spPr>
      <dsp:style>
        <a:lnRef idx="2">
          <a:scrgbClr r="0" g="0" b="0"/>
        </a:lnRef>
        <a:fillRef idx="1">
          <a:scrgbClr r="0" g="0" b="0"/>
        </a:fillRef>
        <a:effectRef idx="0">
          <a:scrgbClr r="0" g="0" b="0"/>
        </a:effectRef>
        <a:fontRef idx="minor"/>
      </dsp:style>
    </dsp:sp>
    <dsp:sp modelId="{D80023DC-D4D0-443E-8981-7EE8C03B0D4C}">
      <dsp:nvSpPr>
        <dsp:cNvPr id="0" name=""/>
        <dsp:cNvSpPr/>
      </dsp:nvSpPr>
      <dsp:spPr>
        <a:xfrm>
          <a:off x="2252702" y="5118191"/>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8609359"/>
              <a:satOff val="34503"/>
              <a:lumOff val="7478"/>
              <a:alphaOff val="0"/>
            </a:schemeClr>
          </a:solidFill>
          <a:prstDash val="solid"/>
        </a:ln>
        <a:effectLst/>
      </dsp:spPr>
      <dsp:style>
        <a:lnRef idx="2">
          <a:scrgbClr r="0" g="0" b="0"/>
        </a:lnRef>
        <a:fillRef idx="1">
          <a:scrgbClr r="0" g="0" b="0"/>
        </a:fillRef>
        <a:effectRef idx="0">
          <a:scrgbClr r="0" g="0" b="0"/>
        </a:effectRef>
        <a:fontRef idx="minor"/>
      </dsp:style>
    </dsp:sp>
    <dsp:sp modelId="{0A5555C4-A41E-4D38-BF52-BCCA0014EFB5}">
      <dsp:nvSpPr>
        <dsp:cNvPr id="0" name=""/>
        <dsp:cNvSpPr/>
      </dsp:nvSpPr>
      <dsp:spPr>
        <a:xfrm>
          <a:off x="7544435" y="4426534"/>
          <a:ext cx="1462770" cy="1255616"/>
        </a:xfrm>
        <a:prstGeom prst="hexagon">
          <a:avLst>
            <a:gd name="adj" fmla="val 25000"/>
            <a:gd name="vf" fmla="val 115470"/>
          </a:avLst>
        </a:prstGeom>
        <a:solidFill>
          <a:schemeClr val="accent5">
            <a:hueOff val="-9933876"/>
            <a:satOff val="39811"/>
            <a:lumOff val="8628"/>
            <a:alphaOff val="0"/>
          </a:schemeClr>
        </a:solidFill>
        <a:ln w="28575"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latin typeface="標楷體" panose="03000509000000000000" pitchFamily="65" charset="-120"/>
              <a:ea typeface="標楷體" panose="03000509000000000000" pitchFamily="65" charset="-120"/>
            </a:rPr>
            <a:t>用肥皂勤洗手</a:t>
          </a:r>
          <a:endParaRPr lang="zh-TW" altLang="en-US" sz="2400" b="1" kern="1200" dirty="0">
            <a:solidFill>
              <a:schemeClr val="tx1"/>
            </a:solidFill>
            <a:latin typeface="標楷體" panose="03000509000000000000" pitchFamily="65" charset="-120"/>
            <a:ea typeface="標楷體" panose="03000509000000000000" pitchFamily="65" charset="-120"/>
          </a:endParaRPr>
        </a:p>
      </dsp:txBody>
      <dsp:txXfrm>
        <a:off x="7770967" y="4620985"/>
        <a:ext cx="1009706" cy="866714"/>
      </dsp:txXfrm>
    </dsp:sp>
    <dsp:sp modelId="{6B1733AB-35E6-423F-AC10-E0393C7DC504}">
      <dsp:nvSpPr>
        <dsp:cNvPr id="0" name=""/>
        <dsp:cNvSpPr/>
      </dsp:nvSpPr>
      <dsp:spPr>
        <a:xfrm>
          <a:off x="7834467" y="5526444"/>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9271618"/>
              <a:satOff val="37157"/>
              <a:lumOff val="8053"/>
              <a:alphaOff val="0"/>
            </a:schemeClr>
          </a:solidFill>
          <a:prstDash val="solid"/>
        </a:ln>
        <a:effectLst/>
      </dsp:spPr>
      <dsp:style>
        <a:lnRef idx="2">
          <a:scrgbClr r="0" g="0" b="0"/>
        </a:lnRef>
        <a:fillRef idx="1">
          <a:scrgbClr r="0" g="0" b="0"/>
        </a:fillRef>
        <a:effectRef idx="0">
          <a:scrgbClr r="0" g="0" b="0"/>
        </a:effectRef>
        <a:fontRef idx="minor"/>
      </dsp:style>
    </dsp:sp>
    <dsp:sp modelId="{2BCF2BA9-C7D7-4F12-B5A7-EEAB10AF81E2}">
      <dsp:nvSpPr>
        <dsp:cNvPr id="0" name=""/>
        <dsp:cNvSpPr/>
      </dsp:nvSpPr>
      <dsp:spPr>
        <a:xfrm>
          <a:off x="6286129" y="5114393"/>
          <a:ext cx="1462770" cy="1255616"/>
        </a:xfrm>
        <a:prstGeom prst="hexagon">
          <a:avLst>
            <a:gd name="adj" fmla="val 25000"/>
            <a:gd name="vf" fmla="val 115470"/>
          </a:avLst>
        </a:prstGeom>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28575"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F4D61D61-251A-4DBE-AAC6-0AA3F1D1D6BA}">
      <dsp:nvSpPr>
        <dsp:cNvPr id="0" name=""/>
        <dsp:cNvSpPr/>
      </dsp:nvSpPr>
      <dsp:spPr>
        <a:xfrm>
          <a:off x="7563350" y="5665535"/>
          <a:ext cx="170236" cy="147161"/>
        </a:xfrm>
        <a:prstGeom prst="hexagon">
          <a:avLst>
            <a:gd name="adj" fmla="val 25000"/>
            <a:gd name="vf" fmla="val 115470"/>
          </a:avLst>
        </a:prstGeom>
        <a:solidFill>
          <a:schemeClr val="lt1">
            <a:hueOff val="0"/>
            <a:satOff val="0"/>
            <a:lumOff val="0"/>
            <a:alphaOff val="0"/>
          </a:schemeClr>
        </a:solidFill>
        <a:ln w="28575"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FF008-D919-41DB-9F93-6D8B4C9D73E8}">
      <dsp:nvSpPr>
        <dsp:cNvPr id="0" name=""/>
        <dsp:cNvSpPr/>
      </dsp:nvSpPr>
      <dsp:spPr>
        <a:xfrm>
          <a:off x="170682" y="1440158"/>
          <a:ext cx="4064424" cy="1733845"/>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0303" tIns="102870" rIns="102870" bIns="102870" numCol="1" spcCol="1270" anchor="ctr" anchorCtr="0">
          <a:noAutofit/>
        </a:bodyPr>
        <a:lstStyle/>
        <a:p>
          <a:pPr lvl="0" algn="l" defTabSz="1200150">
            <a:lnSpc>
              <a:spcPct val="90000"/>
            </a:lnSpc>
            <a:spcBef>
              <a:spcPct val="0"/>
            </a:spcBef>
            <a:spcAft>
              <a:spcPct val="35000"/>
            </a:spcAft>
          </a:pPr>
          <a:r>
            <a:rPr lang="zh-TW" altLang="en-US" sz="2700" kern="1200" dirty="0" smtClean="0">
              <a:latin typeface="標楷體" panose="03000509000000000000" pitchFamily="65" charset="-120"/>
              <a:ea typeface="標楷體" panose="03000509000000000000" pitchFamily="65" charset="-120"/>
            </a:rPr>
            <a:t>健康的飲食，並有充足的睡眠和運動，能夠增強抵抗力。</a:t>
          </a:r>
          <a:endParaRPr lang="zh-TW" altLang="en-US" sz="2700" kern="1200" dirty="0"/>
        </a:p>
      </dsp:txBody>
      <dsp:txXfrm>
        <a:off x="170682" y="1440158"/>
        <a:ext cx="4064424" cy="1733845"/>
      </dsp:txXfrm>
    </dsp:sp>
    <dsp:sp modelId="{89D5469B-2153-4C8B-8285-A9DF94E4AEEC}">
      <dsp:nvSpPr>
        <dsp:cNvPr id="0" name=""/>
        <dsp:cNvSpPr/>
      </dsp:nvSpPr>
      <dsp:spPr>
        <a:xfrm>
          <a:off x="1331" y="1488551"/>
          <a:ext cx="889092" cy="1333639"/>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AC9377-047F-465E-AFA7-1EC52196DA5C}">
      <dsp:nvSpPr>
        <dsp:cNvPr id="0" name=""/>
        <dsp:cNvSpPr/>
      </dsp:nvSpPr>
      <dsp:spPr>
        <a:xfrm>
          <a:off x="4719220" y="1420439"/>
          <a:ext cx="4064424" cy="1773282"/>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0303" tIns="102870" rIns="102870" bIns="102870" numCol="1" spcCol="1270" anchor="ctr" anchorCtr="0">
          <a:noAutofit/>
        </a:bodyPr>
        <a:lstStyle/>
        <a:p>
          <a:pPr lvl="0" algn="l" defTabSz="1200150">
            <a:lnSpc>
              <a:spcPct val="90000"/>
            </a:lnSpc>
            <a:spcBef>
              <a:spcPct val="0"/>
            </a:spcBef>
            <a:spcAft>
              <a:spcPct val="35000"/>
            </a:spcAft>
          </a:pPr>
          <a:r>
            <a:rPr lang="zh-TW" altLang="en-US" sz="2700" kern="1200" dirty="0" smtClean="0">
              <a:latin typeface="標楷體" panose="03000509000000000000" pitchFamily="65" charset="-120"/>
              <a:ea typeface="標楷體" panose="03000509000000000000" pitchFamily="65" charset="-120"/>
            </a:rPr>
            <a:t>遠離感冒的人，感冒者易透過近距離接觸散播病毒。</a:t>
          </a:r>
          <a:endParaRPr lang="zh-TW" altLang="en-US" sz="2700" kern="1200" dirty="0"/>
        </a:p>
      </dsp:txBody>
      <dsp:txXfrm>
        <a:off x="4719220" y="1420439"/>
        <a:ext cx="4064424" cy="1773282"/>
      </dsp:txXfrm>
    </dsp:sp>
    <dsp:sp modelId="{FE708595-55CC-44F4-BE63-2F126DC4E26D}">
      <dsp:nvSpPr>
        <dsp:cNvPr id="0" name=""/>
        <dsp:cNvSpPr/>
      </dsp:nvSpPr>
      <dsp:spPr>
        <a:xfrm>
          <a:off x="4549869" y="1488551"/>
          <a:ext cx="889092" cy="1333639"/>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1F144-FE9B-476A-B7FF-DB1BC622A3F8}">
      <dsp:nvSpPr>
        <dsp:cNvPr id="0" name=""/>
        <dsp:cNvSpPr/>
      </dsp:nvSpPr>
      <dsp:spPr>
        <a:xfrm>
          <a:off x="144020" y="3544214"/>
          <a:ext cx="4064424" cy="1767465"/>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0303" tIns="102870" rIns="102870" bIns="102870" numCol="1" spcCol="1270" anchor="ctr" anchorCtr="0">
          <a:noAutofit/>
        </a:bodyPr>
        <a:lstStyle/>
        <a:p>
          <a:pPr lvl="0" algn="l" defTabSz="1200150">
            <a:lnSpc>
              <a:spcPct val="90000"/>
            </a:lnSpc>
            <a:spcBef>
              <a:spcPct val="0"/>
            </a:spcBef>
            <a:spcAft>
              <a:spcPct val="35000"/>
            </a:spcAft>
          </a:pPr>
          <a:r>
            <a:rPr lang="zh-TW" altLang="en-US" sz="2700" kern="1200" dirty="0" smtClean="0">
              <a:latin typeface="標楷體" panose="03000509000000000000" pitchFamily="65" charset="-120"/>
              <a:ea typeface="標楷體" panose="03000509000000000000" pitchFamily="65" charset="-120"/>
            </a:rPr>
            <a:t>避免用手接觸口、鼻、眼睛，因病毒易以此途徑進入身體。</a:t>
          </a:r>
          <a:endParaRPr lang="zh-TW" altLang="en-US" sz="2700" kern="1200" dirty="0"/>
        </a:p>
      </dsp:txBody>
      <dsp:txXfrm>
        <a:off x="144020" y="3544214"/>
        <a:ext cx="4064424" cy="1767465"/>
      </dsp:txXfrm>
    </dsp:sp>
    <dsp:sp modelId="{EDC4FF9D-68CE-4993-89D7-32DBFE7703AA}">
      <dsp:nvSpPr>
        <dsp:cNvPr id="0" name=""/>
        <dsp:cNvSpPr/>
      </dsp:nvSpPr>
      <dsp:spPr>
        <a:xfrm>
          <a:off x="1331" y="3406412"/>
          <a:ext cx="889092" cy="1333639"/>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F2D0C6-704D-4D06-9A77-A104EFF143CD}">
      <dsp:nvSpPr>
        <dsp:cNvPr id="0" name=""/>
        <dsp:cNvSpPr/>
      </dsp:nvSpPr>
      <dsp:spPr>
        <a:xfrm>
          <a:off x="4720551" y="3528153"/>
          <a:ext cx="4064424" cy="1771720"/>
        </a:xfrm>
        <a:prstGeom prst="rect">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0303" tIns="102870" rIns="102870" bIns="102870" numCol="1" spcCol="1270" anchor="ctr" anchorCtr="0">
          <a:noAutofit/>
        </a:bodyPr>
        <a:lstStyle/>
        <a:p>
          <a:pPr lvl="0" algn="l" defTabSz="1200150">
            <a:lnSpc>
              <a:spcPct val="90000"/>
            </a:lnSpc>
            <a:spcBef>
              <a:spcPct val="0"/>
            </a:spcBef>
            <a:spcAft>
              <a:spcPct val="35000"/>
            </a:spcAft>
          </a:pPr>
          <a:r>
            <a:rPr lang="zh-TW" altLang="en-US" sz="2700" kern="1200" dirty="0" smtClean="0">
              <a:latin typeface="標楷體" panose="03000509000000000000" pitchFamily="65" charset="-120"/>
              <a:ea typeface="標楷體" panose="03000509000000000000" pitchFamily="65" charset="-120"/>
            </a:rPr>
            <a:t>用肥皂常洗手，若無法洗手，可使用含酒精的消毒液。</a:t>
          </a:r>
          <a:endParaRPr lang="zh-TW" altLang="en-US" sz="2700" kern="1200" dirty="0"/>
        </a:p>
      </dsp:txBody>
      <dsp:txXfrm>
        <a:off x="4720551" y="3528153"/>
        <a:ext cx="4064424" cy="1771720"/>
      </dsp:txXfrm>
    </dsp:sp>
    <dsp:sp modelId="{E9A6492D-A7CE-4FC2-90E2-2CD22AC99EAD}">
      <dsp:nvSpPr>
        <dsp:cNvPr id="0" name=""/>
        <dsp:cNvSpPr/>
      </dsp:nvSpPr>
      <dsp:spPr>
        <a:xfrm>
          <a:off x="4608513" y="3616233"/>
          <a:ext cx="889092" cy="1333639"/>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0D99C44D-0775-4CC1-B060-1BD6458A9F6C}" type="datetimeFigureOut">
              <a:rPr lang="zh-TW" altLang="en-US"/>
              <a:pPr>
                <a:defRPr/>
              </a:pPr>
              <a:t>2015/4/7</a:t>
            </a:fld>
            <a:endParaRPr lang="zh-TW" altLang="en-US"/>
          </a:p>
        </p:txBody>
      </p:sp>
      <p:sp>
        <p:nvSpPr>
          <p:cNvPr id="4" name="頁尾版面配置區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新細明體" pitchFamily="18" charset="-120"/>
              </a:defRPr>
            </a:lvl1pPr>
          </a:lstStyle>
          <a:p>
            <a:fld id="{74EEAE97-4CB5-401A-88D1-5C306F0B5B14}" type="slidenum">
              <a:rPr lang="zh-TW" altLang="en-US"/>
              <a:pPr/>
              <a:t>‹#›</a:t>
            </a:fld>
            <a:endParaRPr lang="zh-TW" altLang="en-US"/>
          </a:p>
        </p:txBody>
      </p:sp>
    </p:spTree>
    <p:extLst>
      <p:ext uri="{BB962C8B-B14F-4D97-AF65-F5344CB8AC3E}">
        <p14:creationId xmlns:p14="http://schemas.microsoft.com/office/powerpoint/2010/main" val="2070806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688" y="0"/>
            <a:ext cx="2946400" cy="493713"/>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DA1BBF44-E7EF-43A1-8ABE-3849BFEBE2F2}" type="datetimeFigureOut">
              <a:rPr lang="zh-TW" altLang="en-US"/>
              <a:pPr>
                <a:defRPr/>
              </a:pPr>
              <a:t>2015/4/7</a:t>
            </a:fld>
            <a:endParaRPr lang="zh-TW" altLang="en-US"/>
          </a:p>
        </p:txBody>
      </p:sp>
      <p:sp>
        <p:nvSpPr>
          <p:cNvPr id="4" name="投影片圖像版面配置區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79450" y="4691063"/>
            <a:ext cx="5438775" cy="4441825"/>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新細明體" pitchFamily="18" charset="-120"/>
              </a:defRPr>
            </a:lvl1pPr>
          </a:lstStyle>
          <a:p>
            <a:fld id="{98FFA0CF-0D28-4C1D-A2D0-37AD735D2474}" type="slidenum">
              <a:rPr lang="zh-TW" altLang="en-US"/>
              <a:pPr/>
              <a:t>‹#›</a:t>
            </a:fld>
            <a:endParaRPr lang="zh-TW" altLang="en-US"/>
          </a:p>
        </p:txBody>
      </p:sp>
    </p:spTree>
    <p:extLst>
      <p:ext uri="{BB962C8B-B14F-4D97-AF65-F5344CB8AC3E}">
        <p14:creationId xmlns:p14="http://schemas.microsoft.com/office/powerpoint/2010/main" val="17587393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w.news.yahoo.com/%E6%84%9F%E5%86%92%E7%B3%96%E6%BC%BF1%E5%A4%A9%E5%96%9D6%E7%93%B6-%E7%95%B6%E5%BF%83%E8%85%8E%E8%A1%B0%E7%AB%AD-220322966.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財團法人國家衛生研究院（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2009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2009</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年「國民健康訪問暨藥物濫用調查」取自</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http://nhis.nhri.org.tw/files/2009NHIS_report_2.pdf </a:t>
            </a:r>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25</a:t>
            </a:fld>
            <a:endParaRPr lang="zh-TW" altLang="en-US"/>
          </a:p>
        </p:txBody>
      </p:sp>
    </p:spTree>
    <p:extLst>
      <p:ext uri="{BB962C8B-B14F-4D97-AF65-F5344CB8AC3E}">
        <p14:creationId xmlns:p14="http://schemas.microsoft.com/office/powerpoint/2010/main" val="946447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http://udn.com/NEWS/HEALTH/HEA2/9067789.shtml</a:t>
            </a:r>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57</a:t>
            </a:fld>
            <a:endParaRPr lang="zh-TW" altLang="en-US"/>
          </a:p>
        </p:txBody>
      </p:sp>
    </p:spTree>
    <p:extLst>
      <p:ext uri="{BB962C8B-B14F-4D97-AF65-F5344CB8AC3E}">
        <p14:creationId xmlns:p14="http://schemas.microsoft.com/office/powerpoint/2010/main" val="1355349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http://news.ltn.com.tw/news/life/paper/848742</a:t>
            </a:r>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63</a:t>
            </a:fld>
            <a:endParaRPr lang="zh-TW" altLang="en-US"/>
          </a:p>
        </p:txBody>
      </p:sp>
    </p:spTree>
    <p:extLst>
      <p:ext uri="{BB962C8B-B14F-4D97-AF65-F5344CB8AC3E}">
        <p14:creationId xmlns:p14="http://schemas.microsoft.com/office/powerpoint/2010/main" val="147666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hlinkClick r:id="rId3"/>
              </a:rPr>
              <a:t>新聞來源：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hlinkClick r:id="rId3"/>
              </a:rPr>
              <a:t>https://tw.news.yahoo.com/%E6%84%9F%E5%86%92%E7%B3%96%E6%BC%BF1%E5%A4%A9%E5%96%9D6%E7%93%B6-%E7%95%B6%E5%BF%83%E8%85%8E%E8%A1%B0%E7%AB%AD-220322966.html</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65</a:t>
            </a:fld>
            <a:endParaRPr lang="zh-TW" altLang="en-US"/>
          </a:p>
        </p:txBody>
      </p:sp>
    </p:spTree>
    <p:extLst>
      <p:ext uri="{BB962C8B-B14F-4D97-AF65-F5344CB8AC3E}">
        <p14:creationId xmlns:p14="http://schemas.microsoft.com/office/powerpoint/2010/main" val="358880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smtClean="0"/>
              <a:t>0-1</a:t>
            </a:r>
            <a:endParaRPr lang="zh-TW" altLang="en-US" smtClean="0"/>
          </a:p>
        </p:txBody>
      </p:sp>
      <p:sp>
        <p:nvSpPr>
          <p:cNvPr id="48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8263223A-C1C0-4094-B393-767D9C93F2C4}" type="slidenum">
              <a:rPr lang="zh-TW" altLang="en-US">
                <a:latin typeface="Calibri" pitchFamily="34" charset="0"/>
                <a:ea typeface="新細明體" pitchFamily="18" charset="-120"/>
              </a:rPr>
              <a:pPr/>
              <a:t>84</a:t>
            </a:fld>
            <a:endParaRPr lang="zh-TW" altLang="en-US">
              <a:latin typeface="Calibri" pitchFamily="34" charset="0"/>
              <a:ea typeface="新細明體" pitchFamily="18" charset="-120"/>
            </a:endParaRPr>
          </a:p>
        </p:txBody>
      </p:sp>
    </p:spTree>
    <p:extLst>
      <p:ext uri="{BB962C8B-B14F-4D97-AF65-F5344CB8AC3E}">
        <p14:creationId xmlns:p14="http://schemas.microsoft.com/office/powerpoint/2010/main" val="168008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smtClean="0"/>
              <a:t>1-4</a:t>
            </a:r>
            <a:endParaRPr lang="zh-TW" altLang="en-US" smtClean="0"/>
          </a:p>
        </p:txBody>
      </p:sp>
      <p:sp>
        <p:nvSpPr>
          <p:cNvPr id="50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F233E150-2378-45F2-9230-2E91CF20B759}" type="slidenum">
              <a:rPr lang="zh-TW" altLang="en-US">
                <a:latin typeface="Calibri" pitchFamily="34" charset="0"/>
                <a:ea typeface="新細明體" pitchFamily="18" charset="-120"/>
              </a:rPr>
              <a:pPr/>
              <a:t>85</a:t>
            </a:fld>
            <a:endParaRPr lang="zh-TW" altLang="en-US">
              <a:latin typeface="Calibri" pitchFamily="34" charset="0"/>
              <a:ea typeface="新細明體" pitchFamily="18" charset="-120"/>
            </a:endParaRPr>
          </a:p>
        </p:txBody>
      </p:sp>
    </p:spTree>
    <p:extLst>
      <p:ext uri="{BB962C8B-B14F-4D97-AF65-F5344CB8AC3E}">
        <p14:creationId xmlns:p14="http://schemas.microsoft.com/office/powerpoint/2010/main" val="342616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smtClean="0">
                <a:solidFill>
                  <a:schemeClr val="tx1"/>
                </a:solidFill>
                <a:latin typeface="+mn-lt"/>
                <a:ea typeface="+mn-ea"/>
                <a:cs typeface="+mn-cs"/>
              </a:rPr>
              <a:t>Roughly 7,000 children ages 11 and younger are treated in hospital emergency rooms each year because of overdoses of OTC cough and cold medication, according to a recent study by the Centers for Disease Control and Prevention. </a:t>
            </a:r>
            <a:endParaRPr lang="zh-TW" altLang="en-US" dirty="0" smtClean="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t>26</a:t>
            </a:fld>
            <a:endParaRPr lang="zh-TW" altLang="en-US"/>
          </a:p>
        </p:txBody>
      </p:sp>
    </p:spTree>
    <p:extLst>
      <p:ext uri="{BB962C8B-B14F-4D97-AF65-F5344CB8AC3E}">
        <p14:creationId xmlns:p14="http://schemas.microsoft.com/office/powerpoint/2010/main" val="218901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http://news.tvbs.com.tw/entry/549014</a:t>
            </a:r>
            <a:endParaRPr lang="zh-TW" altLang="en-US" dirty="0" smtClean="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33</a:t>
            </a:fld>
            <a:endParaRPr lang="zh-TW" altLang="en-US"/>
          </a:p>
        </p:txBody>
      </p:sp>
    </p:spTree>
    <p:extLst>
      <p:ext uri="{BB962C8B-B14F-4D97-AF65-F5344CB8AC3E}">
        <p14:creationId xmlns:p14="http://schemas.microsoft.com/office/powerpoint/2010/main" val="163280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http://www.cna.com.tw/news/asoc/201407110173-1.aspx</a:t>
            </a:r>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t>34</a:t>
            </a:fld>
            <a:endParaRPr lang="zh-TW" altLang="en-US"/>
          </a:p>
        </p:txBody>
      </p:sp>
    </p:spTree>
    <p:extLst>
      <p:ext uri="{BB962C8B-B14F-4D97-AF65-F5344CB8AC3E}">
        <p14:creationId xmlns:p14="http://schemas.microsoft.com/office/powerpoint/2010/main" val="109437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37</a:t>
            </a:fld>
            <a:endParaRPr lang="zh-TW" altLang="en-US"/>
          </a:p>
        </p:txBody>
      </p:sp>
    </p:spTree>
    <p:extLst>
      <p:ext uri="{BB962C8B-B14F-4D97-AF65-F5344CB8AC3E}">
        <p14:creationId xmlns:p14="http://schemas.microsoft.com/office/powerpoint/2010/main" val="49377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41</a:t>
            </a:fld>
            <a:endParaRPr lang="zh-TW" altLang="en-US"/>
          </a:p>
        </p:txBody>
      </p:sp>
    </p:spTree>
    <p:extLst>
      <p:ext uri="{BB962C8B-B14F-4D97-AF65-F5344CB8AC3E}">
        <p14:creationId xmlns:p14="http://schemas.microsoft.com/office/powerpoint/2010/main" val="247902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43</a:t>
            </a:fld>
            <a:endParaRPr lang="zh-TW" altLang="en-US"/>
          </a:p>
        </p:txBody>
      </p:sp>
    </p:spTree>
    <p:extLst>
      <p:ext uri="{BB962C8B-B14F-4D97-AF65-F5344CB8AC3E}">
        <p14:creationId xmlns:p14="http://schemas.microsoft.com/office/powerpoint/2010/main" val="1745996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514350" indent="-514350">
              <a:buFont typeface="+mj-lt"/>
              <a:buAutoNum type="arabicPeriod"/>
            </a:pPr>
            <a:r>
              <a:rPr lang="zh-TW" altLang="en-US" dirty="0" smtClean="0">
                <a:solidFill>
                  <a:srgbClr val="004ADE"/>
                </a:solidFill>
                <a:latin typeface="標楷體" pitchFamily="65" charset="-120"/>
                <a:ea typeface="標楷體" pitchFamily="65" charset="-120"/>
              </a:rPr>
              <a:t>將剩餘藥水倒入夾鏈袋中。</a:t>
            </a:r>
            <a:endParaRPr lang="en-US" altLang="zh-TW" dirty="0" smtClean="0">
              <a:solidFill>
                <a:srgbClr val="004ADE"/>
              </a:solidFill>
              <a:latin typeface="標楷體" pitchFamily="65" charset="-120"/>
              <a:ea typeface="標楷體" pitchFamily="65" charset="-120"/>
            </a:endParaRPr>
          </a:p>
          <a:p>
            <a:pPr marL="514350" indent="-514350">
              <a:buFont typeface="+mj-lt"/>
              <a:buAutoNum type="arabicPeriod"/>
            </a:pPr>
            <a:r>
              <a:rPr lang="zh-TW" altLang="en-US" dirty="0" smtClean="0">
                <a:solidFill>
                  <a:srgbClr val="004ADE"/>
                </a:solidFill>
                <a:latin typeface="標楷體" pitchFamily="65" charset="-120"/>
                <a:ea typeface="標楷體" pitchFamily="65" charset="-120"/>
              </a:rPr>
              <a:t>將藥水罐用水沖一下，沖過藥水罐的水也要倒入夾鏈袋中。</a:t>
            </a:r>
            <a:endParaRPr lang="en-US" altLang="zh-TW" dirty="0" smtClean="0">
              <a:solidFill>
                <a:srgbClr val="004ADE"/>
              </a:solidFill>
              <a:latin typeface="標楷體" pitchFamily="65" charset="-120"/>
              <a:ea typeface="標楷體" pitchFamily="65" charset="-120"/>
            </a:endParaRPr>
          </a:p>
          <a:p>
            <a:pPr marL="514350" indent="-514350">
              <a:buFont typeface="+mj-lt"/>
              <a:buAutoNum type="arabicPeriod"/>
            </a:pPr>
            <a:r>
              <a:rPr lang="zh-TW" altLang="en-US" dirty="0" smtClean="0">
                <a:solidFill>
                  <a:srgbClr val="004ADE"/>
                </a:solidFill>
                <a:latin typeface="標楷體" pitchFamily="65" charset="-120"/>
                <a:ea typeface="標楷體" pitchFamily="65" charset="-120"/>
              </a:rPr>
              <a:t>將剩餘的藥丸從包裝</a:t>
            </a:r>
            <a:r>
              <a:rPr lang="en-US" altLang="zh-TW" dirty="0" smtClean="0">
                <a:solidFill>
                  <a:srgbClr val="004ADE"/>
                </a:solidFill>
                <a:latin typeface="標楷體" pitchFamily="65" charset="-120"/>
                <a:ea typeface="標楷體" pitchFamily="65" charset="-120"/>
              </a:rPr>
              <a:t>(</a:t>
            </a:r>
            <a:r>
              <a:rPr lang="zh-TW" altLang="en-US" dirty="0" smtClean="0">
                <a:solidFill>
                  <a:srgbClr val="004ADE"/>
                </a:solidFill>
                <a:latin typeface="標楷體" pitchFamily="65" charset="-120"/>
                <a:ea typeface="標楷體" pitchFamily="65" charset="-120"/>
              </a:rPr>
              <a:t>如鋁箔包、藥袋等</a:t>
            </a:r>
            <a:r>
              <a:rPr lang="en-US" altLang="zh-TW" dirty="0" smtClean="0">
                <a:solidFill>
                  <a:srgbClr val="004ADE"/>
                </a:solidFill>
                <a:latin typeface="標楷體" pitchFamily="65" charset="-120"/>
                <a:ea typeface="標楷體" pitchFamily="65" charset="-120"/>
              </a:rPr>
              <a:t>)</a:t>
            </a:r>
            <a:r>
              <a:rPr lang="zh-TW" altLang="en-US" dirty="0" smtClean="0">
                <a:solidFill>
                  <a:srgbClr val="004ADE"/>
                </a:solidFill>
                <a:latin typeface="標楷體" pitchFamily="65" charset="-120"/>
                <a:ea typeface="標楷體" pitchFamily="65" charset="-120"/>
              </a:rPr>
              <a:t>中取出，全部藥丸集中在夾鏈袋裡。</a:t>
            </a:r>
            <a:endParaRPr lang="en-US" altLang="zh-TW" dirty="0" smtClean="0">
              <a:solidFill>
                <a:srgbClr val="004ADE"/>
              </a:solidFill>
              <a:latin typeface="標楷體" pitchFamily="65" charset="-120"/>
              <a:ea typeface="標楷體" pitchFamily="65" charset="-120"/>
            </a:endParaRPr>
          </a:p>
          <a:p>
            <a:pPr marL="514350" indent="-514350">
              <a:buFont typeface="+mj-lt"/>
              <a:buAutoNum type="arabicPeriod"/>
            </a:pPr>
            <a:r>
              <a:rPr lang="zh-TW" altLang="en-US" dirty="0" smtClean="0">
                <a:solidFill>
                  <a:srgbClr val="004ADE"/>
                </a:solidFill>
                <a:latin typeface="標楷體" pitchFamily="65" charset="-120"/>
                <a:ea typeface="標楷體" pitchFamily="65" charset="-120"/>
              </a:rPr>
              <a:t>把泡過的茶葉、咖啡渣或用過的擦手紙，把他們和藥水藥丸混在一起。</a:t>
            </a:r>
            <a:endParaRPr lang="en-US" altLang="zh-TW" dirty="0" smtClean="0">
              <a:solidFill>
                <a:srgbClr val="004ADE"/>
              </a:solidFill>
              <a:latin typeface="標楷體" pitchFamily="65" charset="-120"/>
              <a:ea typeface="標楷體" pitchFamily="65" charset="-120"/>
            </a:endParaRPr>
          </a:p>
          <a:p>
            <a:pPr marL="514350" indent="-514350">
              <a:buFont typeface="+mj-lt"/>
              <a:buAutoNum type="arabicPeriod"/>
            </a:pPr>
            <a:r>
              <a:rPr lang="zh-TW" altLang="en-US" dirty="0" smtClean="0">
                <a:solidFill>
                  <a:srgbClr val="004ADE"/>
                </a:solidFill>
                <a:latin typeface="標楷體" pitchFamily="65" charset="-120"/>
                <a:ea typeface="標楷體" pitchFamily="65" charset="-120"/>
              </a:rPr>
              <a:t>將夾鏈袋密封起來，就可以隨一般垃圾清除。</a:t>
            </a:r>
          </a:p>
          <a:p>
            <a:pPr marL="514350" indent="-514350">
              <a:buFont typeface="+mj-lt"/>
              <a:buAutoNum type="arabicPeriod"/>
            </a:pPr>
            <a:r>
              <a:rPr lang="zh-TW" altLang="en-US" dirty="0" smtClean="0">
                <a:solidFill>
                  <a:srgbClr val="004ADE"/>
                </a:solidFill>
                <a:latin typeface="標楷體" pitchFamily="65" charset="-120"/>
                <a:ea typeface="標楷體" pitchFamily="65" charset="-120"/>
              </a:rPr>
              <a:t>乾淨的藥袋和藥水罐，依垃圾分類回收。</a:t>
            </a:r>
          </a:p>
          <a:p>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53</a:t>
            </a:fld>
            <a:endParaRPr lang="zh-TW" altLang="en-US"/>
          </a:p>
        </p:txBody>
      </p:sp>
    </p:spTree>
    <p:extLst>
      <p:ext uri="{BB962C8B-B14F-4D97-AF65-F5344CB8AC3E}">
        <p14:creationId xmlns:p14="http://schemas.microsoft.com/office/powerpoint/2010/main" val="2955652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191F3BE8-0A01-4517-954D-7AA0DA8EB786}" type="slidenum">
              <a:rPr lang="zh-TW" altLang="en-US" smtClean="0"/>
              <a:pPr/>
              <a:t>54</a:t>
            </a:fld>
            <a:endParaRPr lang="zh-TW" altLang="en-US"/>
          </a:p>
        </p:txBody>
      </p:sp>
    </p:spTree>
    <p:extLst>
      <p:ext uri="{BB962C8B-B14F-4D97-AF65-F5344CB8AC3E}">
        <p14:creationId xmlns:p14="http://schemas.microsoft.com/office/powerpoint/2010/main" val="4136645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latin typeface="標楷體" panose="03000509000000000000" pitchFamily="65" charset="-120"/>
                <a:ea typeface="標楷體" panose="03000509000000000000" pitchFamily="65" charset="-120"/>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標楷體" panose="03000509000000000000" pitchFamily="65" charset="-120"/>
                <a:ea typeface="標楷體" panose="03000509000000000000"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smtClean="0">
                <a:latin typeface="標楷體" panose="03000509000000000000" pitchFamily="65" charset="-120"/>
                <a:ea typeface="標楷體" panose="03000509000000000000" pitchFamily="65" charset="-120"/>
              </a:defRPr>
            </a:lvl1pPr>
          </a:lstStyle>
          <a:p>
            <a:pPr>
              <a:defRPr/>
            </a:pPr>
            <a:fld id="{36EA9A7D-A6A6-4DE0-9FDA-C9A585FAA1D5}" type="datetime1">
              <a:rPr lang="zh-TW" altLang="en-US"/>
              <a:pPr>
                <a:defRPr/>
              </a:pPr>
              <a:t>2015/4/7</a:t>
            </a:fld>
            <a:endParaRPr lang="zh-TW" altLang="en-US"/>
          </a:p>
        </p:txBody>
      </p:sp>
      <p:sp>
        <p:nvSpPr>
          <p:cNvPr id="5" name="Footer Placeholder 4"/>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標楷體" panose="03000509000000000000" pitchFamily="65" charset="-120"/>
                <a:ea typeface="標楷體" panose="03000509000000000000" pitchFamily="65" charset="-120"/>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sz="1400">
                <a:solidFill>
                  <a:schemeClr val="tx1"/>
                </a:solidFill>
                <a:latin typeface="標楷體" pitchFamily="65" charset="-120"/>
              </a:defRPr>
            </a:lvl1pPr>
          </a:lstStyle>
          <a:p>
            <a:fld id="{250DFA8C-F6C4-4E0F-A789-EF04AB9A2D8A}" type="slidenum">
              <a:rPr lang="zh-TW" altLang="en-US"/>
              <a:pPr/>
              <a:t>‹#›</a:t>
            </a:fld>
            <a:endParaRPr lang="zh-TW" altLang="en-US"/>
          </a:p>
        </p:txBody>
      </p:sp>
    </p:spTree>
    <p:extLst>
      <p:ext uri="{BB962C8B-B14F-4D97-AF65-F5344CB8AC3E}">
        <p14:creationId xmlns:p14="http://schemas.microsoft.com/office/powerpoint/2010/main" val="15907326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zh-TW" altLang="en-US" smtClean="0"/>
              <a:t>按一下以編輯母片標題樣式</a:t>
            </a:r>
            <a:endParaRPr lang="en-US" dirty="0"/>
          </a:p>
        </p:txBody>
      </p:sp>
      <p:sp>
        <p:nvSpPr>
          <p:cNvPr id="7" name="Date Placeholder 4"/>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1D927B08-4BC6-460C-9EC2-F81940A1642E}" type="datetime1">
              <a:rPr lang="zh-TW" altLang="en-US"/>
              <a:pPr>
                <a:defRPr/>
              </a:pPr>
              <a:t>2015/4/7</a:t>
            </a:fld>
            <a:endParaRPr lang="zh-TW" altLang="en-US"/>
          </a:p>
        </p:txBody>
      </p:sp>
      <p:sp>
        <p:nvSpPr>
          <p:cNvPr id="9" name="Footer Placeholder 5"/>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10" name="Slide Number Placeholder 6"/>
          <p:cNvSpPr>
            <a:spLocks noGrp="1"/>
          </p:cNvSpPr>
          <p:nvPr>
            <p:ph type="sldNum" sz="quarter" idx="12"/>
          </p:nvPr>
        </p:nvSpPr>
        <p:spPr/>
        <p:txBody>
          <a:bodyPr/>
          <a:lstStyle>
            <a:lvl1pPr>
              <a:defRPr>
                <a:solidFill>
                  <a:schemeClr val="tx1"/>
                </a:solidFill>
              </a:defRPr>
            </a:lvl1pPr>
          </a:lstStyle>
          <a:p>
            <a:fld id="{F50171BB-CC00-4BAA-B2F7-83430873018E}" type="slidenum">
              <a:rPr lang="zh-TW" altLang="en-US"/>
              <a:pPr/>
              <a:t>‹#›</a:t>
            </a:fld>
            <a:endParaRPr lang="zh-TW" altLang="en-US"/>
          </a:p>
        </p:txBody>
      </p:sp>
    </p:spTree>
    <p:extLst>
      <p:ext uri="{BB962C8B-B14F-4D97-AF65-F5344CB8AC3E}">
        <p14:creationId xmlns:p14="http://schemas.microsoft.com/office/powerpoint/2010/main" val="39730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5D646844-B757-4D59-9802-F679E9D608A0}" type="datetime1">
              <a:rPr lang="zh-TW" altLang="en-US"/>
              <a:pPr>
                <a:defRPr/>
              </a:pPr>
              <a:t>2015/4/7</a:t>
            </a:fld>
            <a:endParaRPr lang="zh-TW" altLang="en-US"/>
          </a:p>
        </p:txBody>
      </p:sp>
      <p:sp>
        <p:nvSpPr>
          <p:cNvPr id="5" name="Footer Placeholder 4"/>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fld id="{505034FF-BA59-468E-8020-078192834C86}" type="slidenum">
              <a:rPr lang="zh-TW" altLang="en-US"/>
              <a:pPr/>
              <a:t>‹#›</a:t>
            </a:fld>
            <a:endParaRPr lang="zh-TW" altLang="en-US"/>
          </a:p>
        </p:txBody>
      </p:sp>
    </p:spTree>
    <p:extLst>
      <p:ext uri="{BB962C8B-B14F-4D97-AF65-F5344CB8AC3E}">
        <p14:creationId xmlns:p14="http://schemas.microsoft.com/office/powerpoint/2010/main" val="3126257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46C30CBC-6BEE-4768-9DB4-D4CFC51385CD}" type="datetime1">
              <a:rPr lang="zh-TW" altLang="en-US"/>
              <a:pPr>
                <a:defRPr/>
              </a:pPr>
              <a:t>2015/4/7</a:t>
            </a:fld>
            <a:endParaRPr lang="zh-TW" altLang="en-US"/>
          </a:p>
        </p:txBody>
      </p:sp>
      <p:sp>
        <p:nvSpPr>
          <p:cNvPr id="5" name="Footer Placeholder 4"/>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fld id="{D7E0C3D4-1DD9-478D-BFD1-6F6DD24FFF8D}" type="slidenum">
              <a:rPr lang="zh-TW" altLang="en-US"/>
              <a:pPr/>
              <a:t>‹#›</a:t>
            </a:fld>
            <a:endParaRPr lang="zh-TW" altLang="en-US"/>
          </a:p>
        </p:txBody>
      </p:sp>
    </p:spTree>
    <p:extLst>
      <p:ext uri="{BB962C8B-B14F-4D97-AF65-F5344CB8AC3E}">
        <p14:creationId xmlns:p14="http://schemas.microsoft.com/office/powerpoint/2010/main" val="2993314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endParaRPr lang="zh-TW" altLang="en-US"/>
          </a:p>
        </p:txBody>
      </p:sp>
      <p:sp>
        <p:nvSpPr>
          <p:cNvPr id="4" name="日期版面配置區 3"/>
          <p:cNvSpPr>
            <a:spLocks noGrp="1"/>
          </p:cNvSpPr>
          <p:nvPr>
            <p:ph type="dt" sz="half" idx="10"/>
          </p:nvPr>
        </p:nvSpPr>
        <p:spPr>
          <a:xfrm>
            <a:off x="457200" y="6245225"/>
            <a:ext cx="2133600" cy="476250"/>
          </a:xfrm>
          <a:prstGeom prst="rect">
            <a:avLst/>
          </a:prstGeom>
        </p:spPr>
        <p:txBody>
          <a:bodyPr/>
          <a:lstStyle>
            <a:lvl1pPr>
              <a:defRPr/>
            </a:lvl1pPr>
          </a:lstStyle>
          <a:p>
            <a:endParaRPr lang="en-US" altLang="zh-TW"/>
          </a:p>
        </p:txBody>
      </p:sp>
      <p:sp>
        <p:nvSpPr>
          <p:cNvPr id="5" name="頁尾版面配置區 4"/>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zh-TW"/>
          </a:p>
        </p:txBody>
      </p:sp>
      <p:sp>
        <p:nvSpPr>
          <p:cNvPr id="6" name="投影片編號版面配置區 5"/>
          <p:cNvSpPr>
            <a:spLocks noGrp="1"/>
          </p:cNvSpPr>
          <p:nvPr>
            <p:ph type="sldNum" sz="quarter" idx="12"/>
          </p:nvPr>
        </p:nvSpPr>
        <p:spPr>
          <a:xfrm>
            <a:off x="6553200" y="6245225"/>
            <a:ext cx="2133600" cy="476250"/>
          </a:xfrm>
        </p:spPr>
        <p:txBody>
          <a:bodyPr/>
          <a:lstStyle>
            <a:lvl1pPr>
              <a:defRPr/>
            </a:lvl1pPr>
          </a:lstStyle>
          <a:p>
            <a:fld id="{83037E3F-BE44-400B-9285-0D3811424AB5}" type="slidenum">
              <a:rPr lang="en-US" altLang="zh-TW"/>
              <a:pPr/>
              <a:t>‹#›</a:t>
            </a:fld>
            <a:endParaRPr lang="en-US" altLang="zh-TW"/>
          </a:p>
        </p:txBody>
      </p:sp>
    </p:spTree>
    <p:extLst>
      <p:ext uri="{BB962C8B-B14F-4D97-AF65-F5344CB8AC3E}">
        <p14:creationId xmlns:p14="http://schemas.microsoft.com/office/powerpoint/2010/main" val="775334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zh-TW" altLang="en-US"/>
          </a:p>
        </p:txBody>
      </p:sp>
      <p:sp>
        <p:nvSpPr>
          <p:cNvPr id="3" name="頁尾版面配置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fld id="{98E249CF-20DF-4DA8-AF73-3FE9EC6764BB}" type="slidenum">
              <a:rPr lang="zh-TW" altLang="en-US"/>
              <a:pPr/>
              <a:t>‹#›</a:t>
            </a:fld>
            <a:endParaRPr lang="zh-TW" altLang="en-US"/>
          </a:p>
        </p:txBody>
      </p:sp>
    </p:spTree>
    <p:extLst>
      <p:ext uri="{BB962C8B-B14F-4D97-AF65-F5344CB8AC3E}">
        <p14:creationId xmlns:p14="http://schemas.microsoft.com/office/powerpoint/2010/main" val="1811350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lgn="ctr" defTabSz="984601" rtl="0" eaLnBrk="1" latinLnBrk="0" hangingPunct="1">
              <a:spcBef>
                <a:spcPct val="0"/>
              </a:spcBef>
              <a:buNone/>
              <a:defRPr kumimoji="1" lang="zh-TW" altLang="en-US" sz="4300" b="1" kern="1200" dirty="0">
                <a:solidFill>
                  <a:srgbClr val="00339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a:xfrm>
            <a:off x="457200" y="6356350"/>
            <a:ext cx="2133600" cy="365125"/>
          </a:xfrm>
          <a:prstGeom prst="rect">
            <a:avLst/>
          </a:prstGeom>
        </p:spPr>
        <p:txBody>
          <a:bodyPr/>
          <a:lstStyle/>
          <a:p>
            <a:fld id="{F3B6EF27-1EAA-40ED-88BE-D051A62A0A84}" type="datetime1">
              <a:rPr lang="zh-TW" altLang="en-US" smtClean="0"/>
              <a:pPr/>
              <a:t>2015/4/7</a:t>
            </a:fld>
            <a:endParaRPr lang="zh-TW" altLang="en-US"/>
          </a:p>
        </p:txBody>
      </p:sp>
      <p:sp>
        <p:nvSpPr>
          <p:cNvPr id="4" name="頁尾版面配置區 3"/>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4"/>
          </p:nvPr>
        </p:nvSpPr>
        <p:spPr>
          <a:xfrm>
            <a:off x="8532441" y="6381332"/>
            <a:ext cx="611560" cy="475673"/>
          </a:xfrm>
          <a:prstGeom prst="rect">
            <a:avLst/>
          </a:prstGeom>
        </p:spPr>
        <p:txBody>
          <a:bodyPr vert="horz" lIns="98459" tIns="49231" rIns="98459" bIns="49231" rtlCol="0" anchor="ctr"/>
          <a:lstStyle>
            <a:lvl1pPr algn="r">
              <a:defRPr sz="1700">
                <a:solidFill>
                  <a:srgbClr val="0070C0"/>
                </a:solidFill>
                <a:latin typeface="Times New Roman" panose="02020603050405020304" pitchFamily="18" charset="0"/>
                <a:ea typeface="標楷體" panose="03000509000000000000" pitchFamily="65" charset="-120"/>
                <a:cs typeface="Times New Roman" panose="02020603050405020304" pitchFamily="18" charset="0"/>
              </a:defRPr>
            </a:lvl1pPr>
          </a:lstStyle>
          <a:p>
            <a:fld id="{CB6F6873-1A8A-4083-8620-1605FCA3FED0}" type="slidenum">
              <a:rPr lang="zh-TW" altLang="en-US" smtClean="0"/>
              <a:pPr/>
              <a:t>‹#›</a:t>
            </a:fld>
            <a:endParaRPr lang="zh-TW" altLang="en-US" dirty="0"/>
          </a:p>
        </p:txBody>
      </p:sp>
    </p:spTree>
    <p:extLst>
      <p:ext uri="{BB962C8B-B14F-4D97-AF65-F5344CB8AC3E}">
        <p14:creationId xmlns:p14="http://schemas.microsoft.com/office/powerpoint/2010/main" val="39125749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sz="4000">
                <a:solidFill>
                  <a:srgbClr val="002060"/>
                </a:solidFill>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p:txBody>
          <a:bodyPr/>
          <a:lstStyle>
            <a:lvl1pPr>
              <a:defRPr sz="3200"/>
            </a:lvl1pPr>
            <a:lvl2pPr>
              <a:defRPr sz="3200"/>
            </a:lvl2pPr>
            <a:lvl3pPr>
              <a:defRPr sz="2800"/>
            </a:lvl3pPr>
            <a:lvl4pPr>
              <a:defRPr sz="2800"/>
            </a:lvl4pPr>
            <a:lvl5pPr>
              <a:defRPr sz="2800"/>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4" name="Date Placeholder 3"/>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C03F94EB-AB0E-44C5-9A8C-A1ABBB626677}" type="datetime1">
              <a:rPr lang="zh-TW" altLang="en-US"/>
              <a:pPr>
                <a:defRPr/>
              </a:pPr>
              <a:t>2015/4/7</a:t>
            </a:fld>
            <a:endParaRPr lang="zh-TW" altLang="en-US"/>
          </a:p>
        </p:txBody>
      </p:sp>
      <p:sp>
        <p:nvSpPr>
          <p:cNvPr id="5" name="Footer Placeholder 4"/>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fld id="{0A59D1FE-90FA-4571-883B-7B950D341A29}" type="slidenum">
              <a:rPr lang="zh-TW" altLang="en-US"/>
              <a:pPr/>
              <a:t>‹#›</a:t>
            </a:fld>
            <a:endParaRPr lang="zh-TW" altLang="en-US"/>
          </a:p>
        </p:txBody>
      </p:sp>
    </p:spTree>
    <p:extLst>
      <p:ext uri="{BB962C8B-B14F-4D97-AF65-F5344CB8AC3E}">
        <p14:creationId xmlns:p14="http://schemas.microsoft.com/office/powerpoint/2010/main" val="2981613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對">
    <p:spTree>
      <p:nvGrpSpPr>
        <p:cNvPr id="1" name=""/>
        <p:cNvGrpSpPr/>
        <p:nvPr/>
      </p:nvGrpSpPr>
      <p:grpSpPr>
        <a:xfrm>
          <a:off x="0" y="0"/>
          <a:ext cx="0" cy="0"/>
          <a:chOff x="0" y="0"/>
          <a:chExt cx="0" cy="0"/>
        </a:xfrm>
      </p:grpSpPr>
      <p:sp>
        <p:nvSpPr>
          <p:cNvPr id="2" name="Title 1"/>
          <p:cNvSpPr>
            <a:spLocks noGrp="1"/>
          </p:cNvSpPr>
          <p:nvPr>
            <p:ph type="title"/>
          </p:nvPr>
        </p:nvSpPr>
        <p:spPr>
          <a:xfrm>
            <a:off x="251520" y="152053"/>
            <a:ext cx="8640960" cy="756667"/>
          </a:xfrm>
        </p:spPr>
        <p:txBody>
          <a:bodyPr/>
          <a:lstStyle>
            <a:lvl1pPr>
              <a:defRPr/>
            </a:lvl1pPr>
          </a:lstStyle>
          <a:p>
            <a:r>
              <a:rPr lang="zh-TW" altLang="en-US" dirty="0" smtClean="0"/>
              <a:t>按一下以編輯母片標題樣式</a:t>
            </a:r>
            <a:endParaRPr lang="en-US" dirty="0"/>
          </a:p>
        </p:txBody>
      </p:sp>
      <p:sp>
        <p:nvSpPr>
          <p:cNvPr id="9" name="Slide Number Placeholder 8"/>
          <p:cNvSpPr>
            <a:spLocks noGrp="1"/>
          </p:cNvSpPr>
          <p:nvPr>
            <p:ph type="sldNum" sz="quarter" idx="12"/>
          </p:nvPr>
        </p:nvSpPr>
        <p:spPr/>
        <p:txBody>
          <a:bodyPr/>
          <a:lstStyle>
            <a:lvl1pPr>
              <a:defRPr/>
            </a:lvl1pPr>
          </a:lstStyle>
          <a:p>
            <a:fld id="{2C7375B8-231C-47F8-A9FD-747D1281DEBC}" type="slidenum">
              <a:rPr lang="zh-TW" altLang="en-US"/>
              <a:pPr/>
              <a:t>‹#›</a:t>
            </a:fld>
            <a:endParaRPr lang="zh-TW" altLang="en-US" dirty="0"/>
          </a:p>
        </p:txBody>
      </p:sp>
      <p:sp>
        <p:nvSpPr>
          <p:cNvPr id="14" name="Text Placeholder 2"/>
          <p:cNvSpPr>
            <a:spLocks noGrp="1"/>
          </p:cNvSpPr>
          <p:nvPr>
            <p:ph type="body" idx="16"/>
          </p:nvPr>
        </p:nvSpPr>
        <p:spPr>
          <a:xfrm>
            <a:off x="-6474" y="6061447"/>
            <a:ext cx="4572000" cy="463897"/>
          </a:xfrm>
        </p:spPr>
        <p:txBody>
          <a:bodyPr anchor="b">
            <a:noAutofit/>
          </a:bodyPr>
          <a:lstStyle>
            <a:lvl1pPr marL="0" indent="0" algn="ctr">
              <a:buNone/>
              <a:defRPr sz="2000" b="1" cap="all" spc="100" baseline="0">
                <a:solidFill>
                  <a:srgbClr val="0033CC"/>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15" name="圖片版面配置區 10"/>
          <p:cNvSpPr>
            <a:spLocks noGrp="1"/>
          </p:cNvSpPr>
          <p:nvPr>
            <p:ph type="pic" sz="quarter" idx="17"/>
          </p:nvPr>
        </p:nvSpPr>
        <p:spPr>
          <a:xfrm>
            <a:off x="683568" y="3789040"/>
            <a:ext cx="3384376" cy="2272407"/>
          </a:xfrm>
        </p:spPr>
        <p:txBody>
          <a:bodyPr/>
          <a:lstStyle/>
          <a:p>
            <a:endParaRPr lang="zh-TW" altLang="en-US" dirty="0"/>
          </a:p>
        </p:txBody>
      </p:sp>
      <p:sp>
        <p:nvSpPr>
          <p:cNvPr id="19" name="Text Placeholder 2"/>
          <p:cNvSpPr>
            <a:spLocks noGrp="1"/>
          </p:cNvSpPr>
          <p:nvPr>
            <p:ph type="body" idx="18"/>
          </p:nvPr>
        </p:nvSpPr>
        <p:spPr>
          <a:xfrm>
            <a:off x="0" y="3253135"/>
            <a:ext cx="4572000" cy="463897"/>
          </a:xfrm>
        </p:spPr>
        <p:txBody>
          <a:bodyPr anchor="b">
            <a:noAutofit/>
          </a:bodyPr>
          <a:lstStyle>
            <a:lvl1pPr marL="0" indent="0" algn="ctr">
              <a:buNone/>
              <a:defRPr sz="2000" b="1" cap="all" spc="100" baseline="0">
                <a:solidFill>
                  <a:srgbClr val="0033CC"/>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0" name="圖片版面配置區 10"/>
          <p:cNvSpPr>
            <a:spLocks noGrp="1"/>
          </p:cNvSpPr>
          <p:nvPr>
            <p:ph type="pic" sz="quarter" idx="19"/>
          </p:nvPr>
        </p:nvSpPr>
        <p:spPr>
          <a:xfrm>
            <a:off x="690042" y="980728"/>
            <a:ext cx="3384376" cy="2272407"/>
          </a:xfrm>
        </p:spPr>
        <p:txBody>
          <a:bodyPr/>
          <a:lstStyle/>
          <a:p>
            <a:endParaRPr lang="zh-TW" altLang="en-US" dirty="0"/>
          </a:p>
        </p:txBody>
      </p:sp>
      <p:sp>
        <p:nvSpPr>
          <p:cNvPr id="21" name="Text Placeholder 2"/>
          <p:cNvSpPr>
            <a:spLocks noGrp="1"/>
          </p:cNvSpPr>
          <p:nvPr>
            <p:ph type="body" idx="20"/>
          </p:nvPr>
        </p:nvSpPr>
        <p:spPr>
          <a:xfrm>
            <a:off x="4592960" y="3253135"/>
            <a:ext cx="4572000" cy="463897"/>
          </a:xfrm>
        </p:spPr>
        <p:txBody>
          <a:bodyPr anchor="b">
            <a:noAutofit/>
          </a:bodyPr>
          <a:lstStyle>
            <a:lvl1pPr marL="0" indent="0" algn="ctr">
              <a:buNone/>
              <a:defRPr sz="2000" b="1" cap="all" spc="100" baseline="0">
                <a:solidFill>
                  <a:srgbClr val="0033CC"/>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2" name="圖片版面配置區 10"/>
          <p:cNvSpPr>
            <a:spLocks noGrp="1"/>
          </p:cNvSpPr>
          <p:nvPr>
            <p:ph type="pic" sz="quarter" idx="21"/>
          </p:nvPr>
        </p:nvSpPr>
        <p:spPr>
          <a:xfrm>
            <a:off x="5283002" y="980728"/>
            <a:ext cx="3384376" cy="2272407"/>
          </a:xfrm>
        </p:spPr>
        <p:txBody>
          <a:bodyPr/>
          <a:lstStyle/>
          <a:p>
            <a:endParaRPr lang="zh-TW" altLang="en-US" dirty="0"/>
          </a:p>
        </p:txBody>
      </p:sp>
      <p:sp>
        <p:nvSpPr>
          <p:cNvPr id="23" name="Text Placeholder 2"/>
          <p:cNvSpPr>
            <a:spLocks noGrp="1"/>
          </p:cNvSpPr>
          <p:nvPr>
            <p:ph type="body" idx="22"/>
          </p:nvPr>
        </p:nvSpPr>
        <p:spPr>
          <a:xfrm>
            <a:off x="4572000" y="6061447"/>
            <a:ext cx="4572000" cy="463897"/>
          </a:xfrm>
        </p:spPr>
        <p:txBody>
          <a:bodyPr anchor="b">
            <a:noAutofit/>
          </a:bodyPr>
          <a:lstStyle>
            <a:lvl1pPr marL="0" indent="0" algn="ctr">
              <a:buNone/>
              <a:defRPr sz="2000" b="1" cap="all" spc="100" baseline="0">
                <a:solidFill>
                  <a:srgbClr val="0033CC"/>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4" name="圖片版面配置區 10"/>
          <p:cNvSpPr>
            <a:spLocks noGrp="1"/>
          </p:cNvSpPr>
          <p:nvPr>
            <p:ph type="pic" sz="quarter" idx="23"/>
          </p:nvPr>
        </p:nvSpPr>
        <p:spPr>
          <a:xfrm>
            <a:off x="5262042" y="3789040"/>
            <a:ext cx="3384376" cy="2272407"/>
          </a:xfrm>
        </p:spPr>
        <p:txBody>
          <a:bodyPr/>
          <a:lstStyle/>
          <a:p>
            <a:endParaRPr lang="zh-TW" altLang="en-US" dirty="0"/>
          </a:p>
        </p:txBody>
      </p:sp>
    </p:spTree>
    <p:extLst>
      <p:ext uri="{BB962C8B-B14F-4D97-AF65-F5344CB8AC3E}">
        <p14:creationId xmlns:p14="http://schemas.microsoft.com/office/powerpoint/2010/main" val="131055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6"/>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4C67DDE4-1908-454A-80A7-F3A12200E23D}" type="datetime1">
              <a:rPr lang="zh-TW" altLang="en-US"/>
              <a:pPr>
                <a:defRPr/>
              </a:pPr>
              <a:t>2015/4/7</a:t>
            </a:fld>
            <a:endParaRPr lang="zh-TW" altLang="en-US"/>
          </a:p>
        </p:txBody>
      </p:sp>
      <p:sp>
        <p:nvSpPr>
          <p:cNvPr id="5" name="Slide Number Placeholder 7"/>
          <p:cNvSpPr>
            <a:spLocks noGrp="1"/>
          </p:cNvSpPr>
          <p:nvPr>
            <p:ph type="sldNum" sz="quarter" idx="11"/>
          </p:nvPr>
        </p:nvSpPr>
        <p:spPr/>
        <p:txBody>
          <a:bodyPr/>
          <a:lstStyle>
            <a:lvl1pPr>
              <a:defRPr/>
            </a:lvl1pPr>
          </a:lstStyle>
          <a:p>
            <a:fld id="{EC6B95B3-B15F-41C1-9FE0-F666868ADEE2}" type="slidenum">
              <a:rPr lang="zh-TW" altLang="en-US"/>
              <a:pPr/>
              <a:t>‹#›</a:t>
            </a:fld>
            <a:endParaRPr lang="zh-TW" altLang="en-US"/>
          </a:p>
        </p:txBody>
      </p:sp>
      <p:sp>
        <p:nvSpPr>
          <p:cNvPr id="6" name="Footer Placeholder 8"/>
          <p:cNvSpPr>
            <a:spLocks noGrp="1"/>
          </p:cNvSpPr>
          <p:nvPr>
            <p:ph type="ftr" sz="quarter" idx="12"/>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Tree>
    <p:extLst>
      <p:ext uri="{BB962C8B-B14F-4D97-AF65-F5344CB8AC3E}">
        <p14:creationId xmlns:p14="http://schemas.microsoft.com/office/powerpoint/2010/main" val="299042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AFC592B5-177D-4C52-A78E-5327E469EBD1}" type="datetime1">
              <a:rPr lang="zh-TW" altLang="en-US"/>
              <a:pPr>
                <a:defRPr/>
              </a:pPr>
              <a:t>2015/4/7</a:t>
            </a:fld>
            <a:endParaRPr lang="zh-TW" altLang="en-US"/>
          </a:p>
        </p:txBody>
      </p:sp>
      <p:sp>
        <p:nvSpPr>
          <p:cNvPr id="6" name="Footer Placeholder 5"/>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7" name="Slide Number Placeholder 6"/>
          <p:cNvSpPr>
            <a:spLocks noGrp="1"/>
          </p:cNvSpPr>
          <p:nvPr>
            <p:ph type="sldNum" sz="quarter" idx="12"/>
          </p:nvPr>
        </p:nvSpPr>
        <p:spPr/>
        <p:txBody>
          <a:bodyPr/>
          <a:lstStyle>
            <a:lvl1pPr>
              <a:defRPr/>
            </a:lvl1pPr>
          </a:lstStyle>
          <a:p>
            <a:fld id="{CFB04CCF-C792-432A-A8B4-241B90D9A9EF}" type="slidenum">
              <a:rPr lang="zh-TW" altLang="en-US"/>
              <a:pPr/>
              <a:t>‹#›</a:t>
            </a:fld>
            <a:endParaRPr lang="zh-TW" altLang="en-US"/>
          </a:p>
        </p:txBody>
      </p:sp>
    </p:spTree>
    <p:extLst>
      <p:ext uri="{BB962C8B-B14F-4D97-AF65-F5344CB8AC3E}">
        <p14:creationId xmlns:p14="http://schemas.microsoft.com/office/powerpoint/2010/main" val="306638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B80437DB-5217-45EE-9DEC-6A10EA918498}" type="datetime1">
              <a:rPr lang="zh-TW" altLang="en-US"/>
              <a:pPr>
                <a:defRPr/>
              </a:pPr>
              <a:t>2015/4/7</a:t>
            </a:fld>
            <a:endParaRPr lang="zh-TW" altLang="en-US"/>
          </a:p>
        </p:txBody>
      </p:sp>
      <p:sp>
        <p:nvSpPr>
          <p:cNvPr id="8" name="Footer Placeholder 7"/>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9" name="Slide Number Placeholder 8"/>
          <p:cNvSpPr>
            <a:spLocks noGrp="1"/>
          </p:cNvSpPr>
          <p:nvPr>
            <p:ph type="sldNum" sz="quarter" idx="12"/>
          </p:nvPr>
        </p:nvSpPr>
        <p:spPr/>
        <p:txBody>
          <a:bodyPr/>
          <a:lstStyle>
            <a:lvl1pPr>
              <a:defRPr/>
            </a:lvl1pPr>
          </a:lstStyle>
          <a:p>
            <a:fld id="{2C7375B8-231C-47F8-A9FD-747D1281DEBC}" type="slidenum">
              <a:rPr lang="zh-TW" altLang="en-US"/>
              <a:pPr/>
              <a:t>‹#›</a:t>
            </a:fld>
            <a:endParaRPr lang="zh-TW" altLang="en-US"/>
          </a:p>
        </p:txBody>
      </p:sp>
    </p:spTree>
    <p:extLst>
      <p:ext uri="{BB962C8B-B14F-4D97-AF65-F5344CB8AC3E}">
        <p14:creationId xmlns:p14="http://schemas.microsoft.com/office/powerpoint/2010/main" val="2921183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B1E8A7DA-2837-42AC-B2EB-65F494423935}" type="datetime1">
              <a:rPr lang="zh-TW" altLang="en-US"/>
              <a:pPr>
                <a:defRPr/>
              </a:pPr>
              <a:t>2015/4/7</a:t>
            </a:fld>
            <a:endParaRPr lang="zh-TW" altLang="en-US"/>
          </a:p>
        </p:txBody>
      </p:sp>
      <p:sp>
        <p:nvSpPr>
          <p:cNvPr id="4" name="Footer Placeholder 3"/>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5" name="Slide Number Placeholder 4"/>
          <p:cNvSpPr>
            <a:spLocks noGrp="1"/>
          </p:cNvSpPr>
          <p:nvPr>
            <p:ph type="sldNum" sz="quarter" idx="12"/>
          </p:nvPr>
        </p:nvSpPr>
        <p:spPr/>
        <p:txBody>
          <a:bodyPr/>
          <a:lstStyle>
            <a:lvl1pPr>
              <a:defRPr/>
            </a:lvl1pPr>
          </a:lstStyle>
          <a:p>
            <a:fld id="{DEC7115F-E7C1-4CE7-9A6C-94423D2EFB59}" type="slidenum">
              <a:rPr lang="zh-TW" altLang="en-US"/>
              <a:pPr/>
              <a:t>‹#›</a:t>
            </a:fld>
            <a:endParaRPr lang="zh-TW" altLang="en-US"/>
          </a:p>
        </p:txBody>
      </p:sp>
    </p:spTree>
    <p:extLst>
      <p:ext uri="{BB962C8B-B14F-4D97-AF65-F5344CB8AC3E}">
        <p14:creationId xmlns:p14="http://schemas.microsoft.com/office/powerpoint/2010/main" val="418459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62C2E2F7-7087-4041-89AB-BBA555865D03}" type="datetime1">
              <a:rPr lang="zh-TW" altLang="en-US"/>
              <a:pPr>
                <a:defRPr/>
              </a:pPr>
              <a:t>2015/4/7</a:t>
            </a:fld>
            <a:endParaRPr lang="zh-TW" altLang="en-US"/>
          </a:p>
        </p:txBody>
      </p:sp>
      <p:sp>
        <p:nvSpPr>
          <p:cNvPr id="3" name="Footer Placeholder 2"/>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4" name="Slide Number Placeholder 3"/>
          <p:cNvSpPr>
            <a:spLocks noGrp="1"/>
          </p:cNvSpPr>
          <p:nvPr>
            <p:ph type="sldNum" sz="quarter" idx="12"/>
          </p:nvPr>
        </p:nvSpPr>
        <p:spPr/>
        <p:txBody>
          <a:bodyPr/>
          <a:lstStyle>
            <a:lvl1pPr>
              <a:defRPr/>
            </a:lvl1pPr>
          </a:lstStyle>
          <a:p>
            <a:fld id="{53BE5723-2289-4319-8773-FE8C976228AE}" type="slidenum">
              <a:rPr lang="zh-TW" altLang="en-US"/>
              <a:pPr/>
              <a:t>‹#›</a:t>
            </a:fld>
            <a:endParaRPr lang="zh-TW" altLang="en-US"/>
          </a:p>
        </p:txBody>
      </p:sp>
    </p:spTree>
    <p:extLst>
      <p:ext uri="{BB962C8B-B14F-4D97-AF65-F5344CB8AC3E}">
        <p14:creationId xmlns:p14="http://schemas.microsoft.com/office/powerpoint/2010/main" val="2764685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a:xfrm>
            <a:off x="457200" y="6172200"/>
            <a:ext cx="3429000" cy="304800"/>
          </a:xfrm>
          <a:prstGeom prst="rect">
            <a:avLst/>
          </a:prstGeom>
        </p:spPr>
        <p:txBody>
          <a:bodyPr/>
          <a:lstStyle>
            <a:lvl1pPr eaLnBrk="1" fontAlgn="auto" hangingPunct="1">
              <a:spcBef>
                <a:spcPts val="0"/>
              </a:spcBef>
              <a:spcAft>
                <a:spcPts val="0"/>
              </a:spcAft>
              <a:defRPr>
                <a:latin typeface="+mn-lt"/>
                <a:ea typeface="+mn-ea"/>
              </a:defRPr>
            </a:lvl1pPr>
          </a:lstStyle>
          <a:p>
            <a:pPr>
              <a:defRPr/>
            </a:pPr>
            <a:fld id="{908DC2A3-B301-4489-BBE2-BD4A968C6A1F}" type="datetime1">
              <a:rPr lang="zh-TW" altLang="en-US"/>
              <a:pPr>
                <a:defRPr/>
              </a:pPr>
              <a:t>2015/4/7</a:t>
            </a:fld>
            <a:endParaRPr lang="zh-TW" altLang="en-US"/>
          </a:p>
        </p:txBody>
      </p:sp>
      <p:sp>
        <p:nvSpPr>
          <p:cNvPr id="6" name="Footer Placeholder 5"/>
          <p:cNvSpPr>
            <a:spLocks noGrp="1"/>
          </p:cNvSpPr>
          <p:nvPr>
            <p:ph type="ftr" sz="quarter" idx="11"/>
          </p:nvPr>
        </p:nvSpPr>
        <p:spPr>
          <a:xfrm>
            <a:off x="457200" y="6492875"/>
            <a:ext cx="3429000" cy="28416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TW" altLang="en-US"/>
          </a:p>
        </p:txBody>
      </p:sp>
      <p:sp>
        <p:nvSpPr>
          <p:cNvPr id="7" name="Slide Number Placeholder 6"/>
          <p:cNvSpPr>
            <a:spLocks noGrp="1"/>
          </p:cNvSpPr>
          <p:nvPr>
            <p:ph type="sldNum" sz="quarter" idx="12"/>
          </p:nvPr>
        </p:nvSpPr>
        <p:spPr/>
        <p:txBody>
          <a:bodyPr/>
          <a:lstStyle>
            <a:lvl1pPr>
              <a:defRPr/>
            </a:lvl1pPr>
          </a:lstStyle>
          <a:p>
            <a:fld id="{14E133F6-0139-411F-A9E4-2E5504C1939B}" type="slidenum">
              <a:rPr lang="zh-TW" altLang="en-US"/>
              <a:pPr/>
              <a:t>‹#›</a:t>
            </a:fld>
            <a:endParaRPr lang="zh-TW" altLang="en-US"/>
          </a:p>
        </p:txBody>
      </p:sp>
    </p:spTree>
    <p:extLst>
      <p:ext uri="{BB962C8B-B14F-4D97-AF65-F5344CB8AC3E}">
        <p14:creationId xmlns:p14="http://schemas.microsoft.com/office/powerpoint/2010/main" val="30248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96863"/>
            <a:ext cx="8640960" cy="828675"/>
          </a:xfrm>
          <a:prstGeom prst="rect">
            <a:avLst/>
          </a:prstGeom>
        </p:spPr>
        <p:txBody>
          <a:bodyPr vert="horz" lIns="91440" tIns="45720" rIns="91440" bIns="45720" rtlCol="0" anchor="b">
            <a:normAutofit/>
          </a:bodyPr>
          <a:lstStyle/>
          <a:p>
            <a:r>
              <a:rPr lang="zh-TW" altLang="en-US" dirty="0" smtClean="0"/>
              <a:t>按一下以編輯母片標題樣式</a:t>
            </a:r>
            <a:endParaRPr lang="en-US" dirty="0"/>
          </a:p>
        </p:txBody>
      </p:sp>
      <p:sp>
        <p:nvSpPr>
          <p:cNvPr id="1027" name="Text Placeholder 2"/>
          <p:cNvSpPr>
            <a:spLocks noGrp="1"/>
          </p:cNvSpPr>
          <p:nvPr>
            <p:ph type="body" idx="1"/>
          </p:nvPr>
        </p:nvSpPr>
        <p:spPr bwMode="auto">
          <a:xfrm>
            <a:off x="251520" y="1268413"/>
            <a:ext cx="8640959"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p:txBody>
      </p:sp>
      <p:sp>
        <p:nvSpPr>
          <p:cNvPr id="6" name="Slide Number Placeholder 5"/>
          <p:cNvSpPr>
            <a:spLocks noGrp="1"/>
          </p:cNvSpPr>
          <p:nvPr>
            <p:ph type="sldNum" sz="quarter" idx="4"/>
          </p:nvPr>
        </p:nvSpPr>
        <p:spPr>
          <a:xfrm rot="16200000">
            <a:off x="8605044" y="6422231"/>
            <a:ext cx="560388" cy="365125"/>
          </a:xfrm>
          <a:prstGeom prst="rect">
            <a:avLst/>
          </a:prstGeom>
        </p:spPr>
        <p:txBody>
          <a:bodyPr vert="eaVert" wrap="square" lIns="91440" tIns="45720" rIns="91440" bIns="45720" numCol="1" anchor="ctr" anchorCtr="0" compatLnSpc="1">
            <a:prstTxWarp prst="textNoShape">
              <a:avLst/>
            </a:prstTxWarp>
          </a:bodyPr>
          <a:lstStyle>
            <a:lvl1pPr eaLnBrk="1" hangingPunct="1">
              <a:defRPr sz="1600" b="1">
                <a:solidFill>
                  <a:schemeClr val="tx2"/>
                </a:solidFill>
                <a:latin typeface="Times New Roman" pitchFamily="18" charset="0"/>
                <a:ea typeface="標楷體" pitchFamily="65" charset="-120"/>
                <a:cs typeface="Times New Roman" pitchFamily="18" charset="0"/>
              </a:defRPr>
            </a:lvl1pPr>
          </a:lstStyle>
          <a:p>
            <a:fld id="{AB5E2391-8140-494D-B11F-9FF0CFC17EC3}"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98"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9" r:id="rId15"/>
  </p:sldLayoutIdLst>
  <p:timing>
    <p:tnLst>
      <p:par>
        <p:cTn id="1" dur="indefinite" restart="never" nodeType="tmRoot"/>
      </p:par>
    </p:tnLst>
  </p:timing>
  <p:hf sldNum="0" hdr="0" ftr="0" dt="0"/>
  <p:txStyles>
    <p:titleStyle>
      <a:lvl1pPr algn="ctr" rtl="0" fontAlgn="base">
        <a:spcBef>
          <a:spcPct val="0"/>
        </a:spcBef>
        <a:spcAft>
          <a:spcPct val="0"/>
        </a:spcAft>
        <a:defRPr sz="4400" b="1" kern="1200" cap="all" spc="-60">
          <a:solidFill>
            <a:schemeClr val="tx2"/>
          </a:solidFill>
          <a:latin typeface="Times New Roman" panose="02020603050405020304" pitchFamily="18" charset="0"/>
          <a:ea typeface="標楷體" panose="03000509000000000000" pitchFamily="65" charset="-120"/>
          <a:cs typeface="Times New Roman" panose="02020603050405020304" pitchFamily="18" charset="0"/>
        </a:defRPr>
      </a:lvl1pPr>
      <a:lvl2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2pPr>
      <a:lvl3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3pPr>
      <a:lvl4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4pPr>
      <a:lvl5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9pPr>
    </p:titleStyle>
    <p:bodyStyle>
      <a:lvl1pPr marL="457200" indent="-457200" algn="l" rtl="0" fontAlgn="base">
        <a:lnSpc>
          <a:spcPct val="130000"/>
        </a:lnSpc>
        <a:spcBef>
          <a:spcPts val="0"/>
        </a:spcBef>
        <a:spcAft>
          <a:spcPts val="0"/>
        </a:spcAft>
        <a:buFont typeface="Arial" panose="020B0604020202020204" pitchFamily="34" charset="0"/>
        <a:buChar char="•"/>
        <a:defRPr sz="3200" b="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457200" indent="-182563" algn="l" rtl="0" fontAlgn="base">
        <a:lnSpc>
          <a:spcPct val="130000"/>
        </a:lnSpc>
        <a:spcBef>
          <a:spcPts val="0"/>
        </a:spcBef>
        <a:spcAft>
          <a:spcPts val="0"/>
        </a:spcAft>
        <a:buClr>
          <a:schemeClr val="tx2"/>
        </a:buClr>
        <a:buFont typeface="Arial" charset="0"/>
        <a:buChar char="•"/>
        <a:defRPr sz="3200" b="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rtl="0" fontAlgn="base">
        <a:lnSpc>
          <a:spcPct val="130000"/>
        </a:lnSpc>
        <a:spcBef>
          <a:spcPts val="0"/>
        </a:spcBef>
        <a:spcAft>
          <a:spcPts val="0"/>
        </a:spcAft>
        <a:buClr>
          <a:schemeClr val="tx2"/>
        </a:buClr>
        <a:buFont typeface="Arial" charset="0"/>
        <a:buChar char="•"/>
        <a:defRPr sz="2800" b="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rtl="0" fontAlgn="base">
        <a:lnSpc>
          <a:spcPct val="130000"/>
        </a:lnSpc>
        <a:spcBef>
          <a:spcPts val="0"/>
        </a:spcBef>
        <a:spcAft>
          <a:spcPts val="0"/>
        </a:spcAft>
        <a:buClr>
          <a:schemeClr val="tx2"/>
        </a:buClr>
        <a:buFont typeface="Arial" charset="0"/>
        <a:buChar char="•"/>
        <a:defRPr sz="2800" b="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rtl="0" fontAlgn="base">
        <a:lnSpc>
          <a:spcPct val="130000"/>
        </a:lnSpc>
        <a:spcBef>
          <a:spcPts val="0"/>
        </a:spcBef>
        <a:spcAft>
          <a:spcPts val="0"/>
        </a:spcAft>
        <a:buClr>
          <a:schemeClr val="tx2"/>
        </a:buClr>
        <a:buFont typeface="Arial" charset="0"/>
        <a:buChar char="•"/>
        <a:defRPr sz="2800" b="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doh.gov.whatis.com.tw/05_event_detail_20150401.asp"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hyperlink" Target="http://hhhhh.no-ip.org/index.php?r=survey/index/sid/165414/lang/zh-Hant-TW" TargetMode="External"/><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hyperlink" Target="http://hpshome.giee.ntnu.edu.tw/Default.aspx" TargetMode="External"/><Relationship Id="rId5" Type="http://schemas.openxmlformats.org/officeDocument/2006/relationships/hyperlink" Target="http://doh.gov.whatis.com.tw/" TargetMode="External"/><Relationship Id="rId4" Type="http://schemas.openxmlformats.org/officeDocument/2006/relationships/image" Target="../media/image22.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youtube.com/watch?v=epVcOt6r0XE&amp;feature=player_embedde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3.emf"/><Relationship Id="rId4" Type="http://schemas.openxmlformats.org/officeDocument/2006/relationships/oleObject" Target="../embeddings/Microsoft_Excel_97-2003____1.xls"/></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3.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youtube.com/watch?v=O0ldomPNqwY"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www.youtube.com/watch?v=a_6xFR5Xxyw"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VMWn6hVBB1E"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4.jpeg"/><Relationship Id="rId5" Type="http://schemas.openxmlformats.org/officeDocument/2006/relationships/diagramQuickStyle" Target="../diagrams/quickStyle2.xml"/><Relationship Id="rId10" Type="http://schemas.microsoft.com/office/2007/relationships/hdphoto" Target="../media/hdphoto5.wdp"/><Relationship Id="rId4" Type="http://schemas.openxmlformats.org/officeDocument/2006/relationships/diagramLayout" Target="../diagrams/layout2.xml"/><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youtube.com/watch?v=bAlz5GDle-M"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fda.gov.tw/" TargetMode="External"/><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4.png"/><Relationship Id="rId12" Type="http://schemas.microsoft.com/office/2007/relationships/hdphoto" Target="../media/hdphoto10.wdp"/><Relationship Id="rId2" Type="http://schemas.openxmlformats.org/officeDocument/2006/relationships/notesSlide" Target="../notesSlides/notesSlide8.xml"/><Relationship Id="rId16"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96.png"/><Relationship Id="rId5" Type="http://schemas.openxmlformats.org/officeDocument/2006/relationships/image" Target="../media/image93.png"/><Relationship Id="rId15" Type="http://schemas.openxmlformats.org/officeDocument/2006/relationships/hyperlink" Target="http://www.youtube.com/watch?v=VpRrXEb4P2Y" TargetMode="External"/><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95.png"/><Relationship Id="rId14" Type="http://schemas.microsoft.com/office/2007/relationships/hdphoto" Target="../media/hdphoto11.wdp"/></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34.jpe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0.png"/><Relationship Id="rId4" Type="http://schemas.microsoft.com/office/2007/relationships/hdphoto" Target="../media/hdphoto12.wdp"/></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108.png"/><Relationship Id="rId4" Type="http://schemas.microsoft.com/office/2007/relationships/hdphoto" Target="../media/hdphoto13.wdp"/></Relationships>
</file>

<file path=ppt/slides/_rels/slide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0.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19.gif"/></Relationships>
</file>

<file path=ppt/slides/_rels/slide6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s://www.youtube.com/watch?v=oq21WcOdjc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jpeg"/></Relationships>
</file>

<file path=ppt/slides/_rels/slide75.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6.xml.rels><?xml version="1.0" encoding="UTF-8" standalone="yes"?>
<Relationships xmlns="http://schemas.openxmlformats.org/package/2006/relationships"><Relationship Id="rId8" Type="http://schemas.openxmlformats.org/officeDocument/2006/relationships/image" Target="../media/image156.jpeg"/><Relationship Id="rId3" Type="http://schemas.microsoft.com/office/2007/relationships/hdphoto" Target="../media/hdphoto15.wdp"/><Relationship Id="rId7" Type="http://schemas.openxmlformats.org/officeDocument/2006/relationships/image" Target="../media/image155.pn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39.jpeg"/></Relationships>
</file>

<file path=ppt/slides/_rels/slide7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png"/></Relationships>
</file>

<file path=ppt/slides/_rels/slide78.xml.rels><?xml version="1.0" encoding="UTF-8" standalone="yes"?>
<Relationships xmlns="http://schemas.openxmlformats.org/package/2006/relationships"><Relationship Id="rId8" Type="http://schemas.openxmlformats.org/officeDocument/2006/relationships/hyperlink" Target="http://youtu.be/SaeBg2M-76E" TargetMode="External"/><Relationship Id="rId3" Type="http://schemas.openxmlformats.org/officeDocument/2006/relationships/image" Target="../media/image162.png"/><Relationship Id="rId7" Type="http://schemas.openxmlformats.org/officeDocument/2006/relationships/hyperlink" Target="http://youtu.be/Qj0Exc0dO1s" TargetMode="External"/><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hyperlink" Target="http://youtu.be/CTy7bFtEMSo" TargetMode="External"/><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hyperlink" Target="http://youtu.be/apteJ9PNS2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8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8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oleObject" Target="../embeddings/Microsoft_Excel_97-2003____2.xls"/><Relationship Id="rId7" Type="http://schemas.openxmlformats.org/officeDocument/2006/relationships/image" Target="../media/image182.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jpeg"/><Relationship Id="rId4" Type="http://schemas.openxmlformats.org/officeDocument/2006/relationships/image" Target="../media/image179.png"/><Relationship Id="rId9" Type="http://schemas.openxmlformats.org/officeDocument/2006/relationships/image" Target="../media/image184.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oleObject" Target="../embeddings/Microsoft_Excel_97-2003____3.xls"/></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90.jpeg"/><Relationship Id="rId5" Type="http://schemas.openxmlformats.org/officeDocument/2006/relationships/image" Target="../media/image189.png"/><Relationship Id="rId4" Type="http://schemas.openxmlformats.org/officeDocument/2006/relationships/oleObject" Target="../embeddings/Microsoft_Excel_97-2003____4.xls"/></Relationships>
</file>

<file path=ppt/slides/_rels/slide86.xml.rels><?xml version="1.0" encoding="UTF-8" standalone="yes"?>
<Relationships xmlns="http://schemas.openxmlformats.org/package/2006/relationships"><Relationship Id="rId3" Type="http://schemas.openxmlformats.org/officeDocument/2006/relationships/oleObject" Target="../embeddings/Microsoft_Excel_97-2003____5.xls"/><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92.jpeg"/><Relationship Id="rId4" Type="http://schemas.openxmlformats.org/officeDocument/2006/relationships/image" Target="../media/image191.png"/></Relationships>
</file>

<file path=ppt/slides/_rels/slide87.xml.rels><?xml version="1.0" encoding="UTF-8" standalone="yes"?>
<Relationships xmlns="http://schemas.openxmlformats.org/package/2006/relationships"><Relationship Id="rId3" Type="http://schemas.openxmlformats.org/officeDocument/2006/relationships/oleObject" Target="../embeddings/Microsoft_Excel_97-2003____6.xls"/><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8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487512" y="5366604"/>
            <a:ext cx="1564208" cy="13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p:cNvSpPr>
            <a:spLocks noGrp="1"/>
          </p:cNvSpPr>
          <p:nvPr>
            <p:ph type="subTitle" idx="1"/>
          </p:nvPr>
        </p:nvSpPr>
        <p:spPr>
          <a:xfrm>
            <a:off x="251520" y="3429000"/>
            <a:ext cx="8010525" cy="3097212"/>
          </a:xfrm>
        </p:spPr>
        <p:txBody>
          <a:bodyPr rtlCol="0" anchor="ctr">
            <a:normAutofit/>
          </a:bodyPr>
          <a:lstStyle/>
          <a:p>
            <a:pPr marL="26988">
              <a:lnSpc>
                <a:spcPct val="110000"/>
              </a:lnSpc>
              <a:spcAft>
                <a:spcPct val="0"/>
              </a:spcAft>
              <a:buFont typeface="Arial" pitchFamily="34" charset="0"/>
              <a:buNone/>
              <a:defRPr/>
            </a:pPr>
            <a:r>
              <a:rPr kumimoji="1" lang="zh-TW" altLang="en-US" sz="2700" kern="0" cap="none" spc="0" dirty="0">
                <a:solidFill>
                  <a:srgbClr val="000000"/>
                </a:solidFill>
                <a:cs typeface="+mn-cs"/>
              </a:rPr>
              <a:t>指導單位：衛生福利部食品藥物管理署</a:t>
            </a:r>
          </a:p>
          <a:p>
            <a:pPr marL="26988">
              <a:lnSpc>
                <a:spcPct val="110000"/>
              </a:lnSpc>
              <a:spcAft>
                <a:spcPct val="0"/>
              </a:spcAft>
              <a:buFont typeface="Arial" pitchFamily="34" charset="0"/>
              <a:buNone/>
              <a:defRPr/>
            </a:pPr>
            <a:r>
              <a:rPr kumimoji="1" lang="zh-TW" altLang="en-US" sz="2700" kern="0" cap="none" spc="0" dirty="0">
                <a:solidFill>
                  <a:srgbClr val="000000"/>
                </a:solidFill>
                <a:cs typeface="+mn-cs"/>
              </a:rPr>
              <a:t>          教育部國民及學前教育署</a:t>
            </a:r>
          </a:p>
          <a:p>
            <a:pPr marL="26988">
              <a:lnSpc>
                <a:spcPct val="110000"/>
              </a:lnSpc>
              <a:spcAft>
                <a:spcPct val="0"/>
              </a:spcAft>
              <a:buFont typeface="Arial" pitchFamily="34" charset="0"/>
              <a:buNone/>
              <a:defRPr/>
            </a:pPr>
            <a:r>
              <a:rPr kumimoji="1" lang="zh-TW" altLang="en-US" sz="2700" kern="0" cap="none" spc="0" dirty="0">
                <a:solidFill>
                  <a:srgbClr val="000000"/>
                </a:solidFill>
                <a:cs typeface="+mn-cs"/>
              </a:rPr>
              <a:t>承辦單位：國立臺灣師範大學</a:t>
            </a:r>
          </a:p>
          <a:p>
            <a:pPr marL="1528763" indent="-1501775">
              <a:lnSpc>
                <a:spcPct val="110000"/>
              </a:lnSpc>
              <a:spcAft>
                <a:spcPct val="0"/>
              </a:spcAft>
              <a:buFont typeface="Arial" pitchFamily="34" charset="0"/>
              <a:buNone/>
              <a:defRPr/>
            </a:pPr>
            <a:r>
              <a:rPr kumimoji="1" lang="zh-TW" altLang="en-US" sz="2700" kern="0" cap="none" spc="0" dirty="0">
                <a:solidFill>
                  <a:srgbClr val="000000"/>
                </a:solidFill>
                <a:cs typeface="+mn-cs"/>
              </a:rPr>
              <a:t>協辦單位：中華民國藥師公會全國</a:t>
            </a:r>
            <a:r>
              <a:rPr kumimoji="1" lang="zh-TW" altLang="en-US" sz="2700" kern="0" cap="none" spc="0" dirty="0" smtClean="0">
                <a:solidFill>
                  <a:srgbClr val="000000"/>
                </a:solidFill>
                <a:cs typeface="+mn-cs"/>
              </a:rPr>
              <a:t>聯合會</a:t>
            </a:r>
            <a:endParaRPr kumimoji="1" lang="en-US" altLang="zh-TW" sz="2700" kern="0" cap="none" spc="0" dirty="0">
              <a:solidFill>
                <a:srgbClr val="000000"/>
              </a:solidFill>
              <a:cs typeface="+mn-cs"/>
            </a:endParaRPr>
          </a:p>
          <a:p>
            <a:pPr marL="1528763" indent="261938">
              <a:lnSpc>
                <a:spcPct val="110000"/>
              </a:lnSpc>
              <a:spcAft>
                <a:spcPct val="0"/>
              </a:spcAft>
              <a:buFont typeface="Arial" pitchFamily="34" charset="0"/>
              <a:buNone/>
              <a:defRPr/>
            </a:pPr>
            <a:r>
              <a:rPr kumimoji="1" lang="zh-TW" altLang="en-US" sz="2700" kern="0" cap="none" spc="0" dirty="0" smtClean="0">
                <a:solidFill>
                  <a:srgbClr val="000000"/>
                </a:solidFill>
                <a:cs typeface="+mn-cs"/>
              </a:rPr>
              <a:t>財團法人</a:t>
            </a:r>
            <a:r>
              <a:rPr kumimoji="1" lang="zh-TW" altLang="en-US" sz="2700" kern="0" cap="none" spc="0" dirty="0">
                <a:solidFill>
                  <a:srgbClr val="000000"/>
                </a:solidFill>
                <a:cs typeface="+mn-cs"/>
              </a:rPr>
              <a:t>國範文教</a:t>
            </a:r>
            <a:r>
              <a:rPr kumimoji="1" lang="zh-TW" altLang="en-US" sz="2700" kern="0" cap="none" spc="0" dirty="0" smtClean="0">
                <a:solidFill>
                  <a:srgbClr val="000000"/>
                </a:solidFill>
                <a:cs typeface="+mn-cs"/>
              </a:rPr>
              <a:t>基金會</a:t>
            </a:r>
            <a:endParaRPr kumimoji="1" lang="en-US" altLang="zh-TW" sz="2700" kern="0" cap="none" spc="0" dirty="0">
              <a:solidFill>
                <a:srgbClr val="000000"/>
              </a:solidFill>
              <a:cs typeface="+mn-cs"/>
            </a:endParaRPr>
          </a:p>
          <a:p>
            <a:pPr marL="1528763" indent="261938">
              <a:lnSpc>
                <a:spcPct val="110000"/>
              </a:lnSpc>
              <a:spcAft>
                <a:spcPct val="0"/>
              </a:spcAft>
              <a:buFont typeface="Arial" pitchFamily="34" charset="0"/>
              <a:buNone/>
              <a:defRPr/>
            </a:pPr>
            <a:r>
              <a:rPr kumimoji="1" lang="zh-TW" altLang="en-US" sz="2700" kern="0" cap="none" spc="0" dirty="0" smtClean="0">
                <a:solidFill>
                  <a:srgbClr val="000000"/>
                </a:solidFill>
                <a:cs typeface="+mn-cs"/>
              </a:rPr>
              <a:t>社團法人臺灣臨床藥學會</a:t>
            </a:r>
            <a:endParaRPr kumimoji="1" lang="en-US" altLang="zh-TW" sz="2700" kern="0" cap="none" spc="0" dirty="0" smtClean="0">
              <a:solidFill>
                <a:srgbClr val="000000"/>
              </a:solidFill>
              <a:cs typeface="+mn-cs"/>
            </a:endParaRPr>
          </a:p>
        </p:txBody>
      </p:sp>
      <p:grpSp>
        <p:nvGrpSpPr>
          <p:cNvPr id="16389" name="群組 6"/>
          <p:cNvGrpSpPr>
            <a:grpSpLocks/>
          </p:cNvGrpSpPr>
          <p:nvPr/>
        </p:nvGrpSpPr>
        <p:grpSpPr bwMode="auto">
          <a:xfrm>
            <a:off x="6588224" y="3625965"/>
            <a:ext cx="2459037" cy="2886075"/>
            <a:chOff x="7380312" y="116632"/>
            <a:chExt cx="1639965" cy="1733575"/>
          </a:xfrm>
        </p:grpSpPr>
        <p:pic>
          <p:nvPicPr>
            <p:cNvPr id="1639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8343" y="116632"/>
              <a:ext cx="1351934" cy="171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80312" y="1106332"/>
              <a:ext cx="576064" cy="74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標題 1"/>
          <p:cNvSpPr txBox="1">
            <a:spLocks/>
          </p:cNvSpPr>
          <p:nvPr/>
        </p:nvSpPr>
        <p:spPr>
          <a:xfrm>
            <a:off x="-20638" y="476672"/>
            <a:ext cx="9164638" cy="745332"/>
          </a:xfrm>
          <a:prstGeom prst="rect">
            <a:avLst/>
          </a:prstGeom>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3600" b="1" kern="1200" cap="all" spc="-60" baseline="0">
                <a:solidFill>
                  <a:schemeClr val="tx2"/>
                </a:solidFill>
                <a:latin typeface="Times New Roman" panose="02020603050405020304" pitchFamily="18" charset="0"/>
                <a:ea typeface="標楷體" panose="03000509000000000000" pitchFamily="65" charset="-120"/>
                <a:cs typeface="Times New Roman" panose="02020603050405020304" pitchFamily="18" charset="0"/>
              </a:defRPr>
            </a:lvl1pPr>
          </a:lstStyle>
          <a:p>
            <a:pPr algn="ctr" fontAlgn="auto">
              <a:spcAft>
                <a:spcPts val="0"/>
              </a:spcAft>
              <a:defRPr/>
            </a:pPr>
            <a:r>
              <a:rPr lang="en-US" altLang="zh-TW" cap="none" spc="50" dirty="0" smtClean="0">
                <a:ln w="11430"/>
                <a:gradFill>
                  <a:gsLst>
                    <a:gs pos="25000">
                      <a:schemeClr val="accent2">
                        <a:satMod val="155000"/>
                      </a:schemeClr>
                    </a:gs>
                    <a:gs pos="100000">
                      <a:schemeClr val="accent2">
                        <a:shade val="45000"/>
                        <a:satMod val="165000"/>
                      </a:schemeClr>
                    </a:gs>
                  </a:gsLst>
                  <a:lin ang="5400000"/>
                </a:gradFill>
                <a:latin typeface="標楷體" panose="03000509000000000000" pitchFamily="65" charset="-120"/>
              </a:rPr>
              <a:t>104</a:t>
            </a:r>
            <a:r>
              <a:rPr lang="zh-TW" altLang="en-US" cap="none" spc="50" dirty="0" smtClean="0">
                <a:ln w="11430"/>
                <a:gradFill>
                  <a:gsLst>
                    <a:gs pos="25000">
                      <a:schemeClr val="accent2">
                        <a:satMod val="155000"/>
                      </a:schemeClr>
                    </a:gs>
                    <a:gs pos="100000">
                      <a:schemeClr val="accent2">
                        <a:shade val="45000"/>
                        <a:satMod val="165000"/>
                      </a:schemeClr>
                    </a:gs>
                  </a:gsLst>
                  <a:lin ang="5400000"/>
                </a:gradFill>
                <a:latin typeface="標楷體" panose="03000509000000000000" pitchFamily="65" charset="-120"/>
              </a:rPr>
              <a:t>年度校園正確用藥計畫共識會議</a:t>
            </a:r>
          </a:p>
        </p:txBody>
      </p:sp>
      <p:sp>
        <p:nvSpPr>
          <p:cNvPr id="9" name="標題 1"/>
          <p:cNvSpPr txBox="1">
            <a:spLocks/>
          </p:cNvSpPr>
          <p:nvPr/>
        </p:nvSpPr>
        <p:spPr>
          <a:xfrm>
            <a:off x="0" y="1953491"/>
            <a:ext cx="9144000" cy="97145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fontAlgn="base">
              <a:lnSpc>
                <a:spcPct val="100000"/>
              </a:lnSpc>
              <a:spcBef>
                <a:spcPct val="0"/>
              </a:spcBef>
              <a:spcAft>
                <a:spcPct val="0"/>
              </a:spcAft>
              <a:defRPr sz="8800" b="1" kern="1200" cap="all" spc="-80" baseline="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a:lvl2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2pPr>
            <a:lvl3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3pPr>
            <a:lvl4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4pPr>
            <a:lvl5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9pPr>
          </a:lstStyle>
          <a:p>
            <a:pPr algn="ctr" eaLnBrk="1" fontAlgn="auto" hangingPunct="1">
              <a:lnSpc>
                <a:spcPct val="130000"/>
              </a:lnSpc>
              <a:spcAft>
                <a:spcPts val="0"/>
              </a:spcAft>
              <a:defRPr/>
            </a:pPr>
            <a:r>
              <a:rPr lang="zh-TW" altLang="en-US" sz="4800" cap="none" spc="50" dirty="0" smtClean="0">
                <a:ln w="11430"/>
                <a:solidFill>
                  <a:srgbClr val="0033CC"/>
                </a:solidFill>
              </a:rPr>
              <a:t>推廣校園正確用藥教育模式</a:t>
            </a:r>
            <a:endParaRPr lang="zh-TW" altLang="en-US" sz="4000" spc="-60" dirty="0">
              <a:solidFill>
                <a:srgbClr val="0033CC"/>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88640"/>
            <a:ext cx="8640960" cy="720080"/>
          </a:xfrm>
        </p:spPr>
        <p:txBody>
          <a:bodyPr>
            <a:normAutofit/>
          </a:bodyPr>
          <a:lstStyle/>
          <a:p>
            <a:r>
              <a:rPr lang="zh-TW" altLang="en-US" sz="4000" b="1" dirty="0" smtClean="0">
                <a:latin typeface="標楷體" panose="03000509000000000000" pitchFamily="65" charset="-120"/>
                <a:ea typeface="標楷體" panose="03000509000000000000" pitchFamily="65" charset="-120"/>
              </a:rPr>
              <a:t>中心學校工作事項</a:t>
            </a:r>
            <a:r>
              <a:rPr lang="en-US" altLang="zh-TW" sz="4000" b="1" dirty="0" smtClean="0">
                <a:latin typeface="標楷體" panose="03000509000000000000" pitchFamily="65" charset="-120"/>
                <a:ea typeface="標楷體" panose="03000509000000000000" pitchFamily="65" charset="-120"/>
              </a:rPr>
              <a:t>(I)</a:t>
            </a:r>
            <a:endParaRPr lang="zh-TW" altLang="en-US" sz="40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79512" y="836712"/>
            <a:ext cx="8964488" cy="5832648"/>
          </a:xfrm>
        </p:spPr>
        <p:txBody>
          <a:bodyPr anchor="ctr">
            <a:noAutofit/>
          </a:bodyPr>
          <a:lstStyle/>
          <a:p>
            <a:pPr lvl="0">
              <a:lnSpc>
                <a:spcPct val="100000"/>
              </a:lnSpc>
            </a:pPr>
            <a:r>
              <a:rPr lang="zh-TW" altLang="zh-TW" sz="2400" dirty="0">
                <a:solidFill>
                  <a:srgbClr val="FF0000"/>
                </a:solidFill>
              </a:rPr>
              <a:t>組織工作團隊</a:t>
            </a:r>
            <a:r>
              <a:rPr lang="zh-TW" altLang="zh-TW" sz="2400" dirty="0"/>
              <a:t>，辦理</a:t>
            </a:r>
            <a:r>
              <a:rPr lang="zh-TW" altLang="zh-TW" sz="2400" dirty="0">
                <a:solidFill>
                  <a:srgbClr val="FF0000"/>
                </a:solidFill>
              </a:rPr>
              <a:t>共識會議</a:t>
            </a:r>
            <a:r>
              <a:rPr lang="zh-TW" altLang="zh-TW" sz="2400" dirty="0"/>
              <a:t>、</a:t>
            </a:r>
            <a:r>
              <a:rPr lang="zh-TW" altLang="zh-TW" sz="2400" dirty="0">
                <a:solidFill>
                  <a:srgbClr val="FF0000"/>
                </a:solidFill>
              </a:rPr>
              <a:t>增能工作坊</a:t>
            </a:r>
            <a:r>
              <a:rPr lang="zh-TW" altLang="zh-TW" sz="2400" dirty="0"/>
              <a:t>及</a:t>
            </a:r>
            <a:r>
              <a:rPr lang="zh-TW" altLang="zh-TW" sz="2400" dirty="0">
                <a:solidFill>
                  <a:srgbClr val="FF0000"/>
                </a:solidFill>
              </a:rPr>
              <a:t>成果觀摩</a:t>
            </a:r>
            <a:r>
              <a:rPr lang="zh-TW" altLang="zh-TW" sz="2400" dirty="0"/>
              <a:t>。</a:t>
            </a:r>
          </a:p>
          <a:p>
            <a:pPr lvl="0">
              <a:lnSpc>
                <a:spcPct val="100000"/>
              </a:lnSpc>
            </a:pPr>
            <a:r>
              <a:rPr lang="zh-TW" altLang="zh-TW" sz="2400" dirty="0"/>
              <a:t>教學觀摩、增能工作坊和成果觀摩需</a:t>
            </a:r>
            <a:r>
              <a:rPr lang="zh-TW" altLang="zh-TW" sz="2400" dirty="0">
                <a:solidFill>
                  <a:srgbClr val="FF0000"/>
                </a:solidFill>
              </a:rPr>
              <a:t>擴散</a:t>
            </a:r>
            <a:r>
              <a:rPr lang="zh-TW" altLang="zh-TW" sz="2400" dirty="0"/>
              <a:t>至種子學校之外之其他學校。</a:t>
            </a:r>
          </a:p>
          <a:p>
            <a:pPr lvl="0">
              <a:lnSpc>
                <a:spcPct val="100000"/>
              </a:lnSpc>
            </a:pPr>
            <a:r>
              <a:rPr lang="zh-TW" altLang="zh-TW" sz="2400" dirty="0">
                <a:solidFill>
                  <a:srgbClr val="FF0000"/>
                </a:solidFill>
              </a:rPr>
              <a:t>邀請專家、學者</a:t>
            </a:r>
            <a:r>
              <a:rPr lang="zh-TW" altLang="zh-TW" sz="2400" dirty="0"/>
              <a:t>至中心學校</a:t>
            </a:r>
            <a:r>
              <a:rPr lang="zh-TW" altLang="zh-TW" sz="2400" dirty="0">
                <a:solidFill>
                  <a:srgbClr val="FF0000"/>
                </a:solidFill>
              </a:rPr>
              <a:t>輔導</a:t>
            </a:r>
            <a:r>
              <a:rPr lang="zh-TW" altLang="zh-TW" sz="2400" dirty="0"/>
              <a:t>至少</a:t>
            </a:r>
            <a:r>
              <a:rPr lang="en-US" altLang="zh-TW" sz="2400" dirty="0"/>
              <a:t>1</a:t>
            </a:r>
            <a:r>
              <a:rPr lang="zh-TW" altLang="zh-TW" sz="2400" dirty="0"/>
              <a:t>次。</a:t>
            </a:r>
          </a:p>
          <a:p>
            <a:pPr lvl="0">
              <a:lnSpc>
                <a:spcPct val="100000"/>
              </a:lnSpc>
            </a:pPr>
            <a:r>
              <a:rPr lang="zh-TW" altLang="zh-TW" sz="2400" dirty="0"/>
              <a:t>與藥師合作發展正確用藥年度宣導主題，以</a:t>
            </a:r>
            <a:r>
              <a:rPr lang="zh-TW" altLang="zh-TW" sz="2400" dirty="0">
                <a:solidFill>
                  <a:srgbClr val="FF0000"/>
                </a:solidFill>
              </a:rPr>
              <a:t>健康促進學校六大面向</a:t>
            </a:r>
            <a:r>
              <a:rPr lang="zh-TW" altLang="zh-TW" sz="2400" dirty="0"/>
              <a:t>推廣正確用藥教育。</a:t>
            </a:r>
          </a:p>
          <a:p>
            <a:pPr lvl="0">
              <a:lnSpc>
                <a:spcPct val="100000"/>
              </a:lnSpc>
            </a:pPr>
            <a:r>
              <a:rPr lang="zh-TW" altLang="zh-TW" sz="2400" dirty="0"/>
              <a:t>以年度推廣主題為主軸，與藥師相關團體合作辦理</a:t>
            </a:r>
            <a:r>
              <a:rPr lang="zh-TW" altLang="zh-TW" sz="2400" dirty="0">
                <a:solidFill>
                  <a:srgbClr val="FF0000"/>
                </a:solidFill>
              </a:rPr>
              <a:t>教師用藥安全教育工作坊</a:t>
            </a:r>
            <a:r>
              <a:rPr lang="en-US" altLang="zh-TW" sz="2400" dirty="0">
                <a:solidFill>
                  <a:srgbClr val="FF0000"/>
                </a:solidFill>
              </a:rPr>
              <a:t>/</a:t>
            </a:r>
            <a:r>
              <a:rPr lang="zh-TW" altLang="zh-TW" sz="2400" dirty="0">
                <a:solidFill>
                  <a:srgbClr val="FF0000"/>
                </a:solidFill>
              </a:rPr>
              <a:t>座談會</a:t>
            </a:r>
            <a:r>
              <a:rPr lang="zh-TW" altLang="zh-TW" sz="2400" dirty="0"/>
              <a:t>。</a:t>
            </a:r>
          </a:p>
          <a:p>
            <a:pPr lvl="0">
              <a:lnSpc>
                <a:spcPct val="100000"/>
              </a:lnSpc>
            </a:pPr>
            <a:r>
              <a:rPr lang="zh-TW" altLang="zh-TW" sz="2400" dirty="0"/>
              <a:t>以年度推廣主題為主軸，結合藥師至校辦理</a:t>
            </a:r>
            <a:r>
              <a:rPr lang="zh-TW" altLang="zh-TW" sz="2400" dirty="0">
                <a:solidFill>
                  <a:srgbClr val="FF0000"/>
                </a:solidFill>
              </a:rPr>
              <a:t>正確用藥宣導講座</a:t>
            </a:r>
            <a:r>
              <a:rPr lang="zh-TW" altLang="zh-TW" sz="2400" dirty="0"/>
              <a:t>至少</a:t>
            </a:r>
            <a:r>
              <a:rPr lang="en-US" altLang="zh-TW" sz="2400" dirty="0"/>
              <a:t>1</a:t>
            </a:r>
            <a:r>
              <a:rPr lang="zh-TW" altLang="zh-TW" sz="2400" dirty="0"/>
              <a:t>次。</a:t>
            </a:r>
          </a:p>
          <a:p>
            <a:pPr lvl="0">
              <a:lnSpc>
                <a:spcPct val="100000"/>
              </a:lnSpc>
            </a:pPr>
            <a:r>
              <a:rPr lang="zh-TW" altLang="zh-TW" sz="2400" dirty="0"/>
              <a:t>藉由藥師到校宣導講座、工作坊或正確用藥等相關活動，</a:t>
            </a:r>
            <a:r>
              <a:rPr lang="zh-TW" altLang="zh-TW" sz="2400" dirty="0">
                <a:solidFill>
                  <a:srgbClr val="FF0000"/>
                </a:solidFill>
              </a:rPr>
              <a:t>蒐集與彙整</a:t>
            </a:r>
            <a:r>
              <a:rPr lang="zh-TW" altLang="zh-TW" sz="2400" dirty="0"/>
              <a:t>師生、家長或社區民眾之</a:t>
            </a:r>
            <a:r>
              <a:rPr lang="zh-TW" altLang="zh-TW" sz="2400" dirty="0">
                <a:solidFill>
                  <a:srgbClr val="FF0000"/>
                </a:solidFill>
              </a:rPr>
              <a:t>常見用藥疑問</a:t>
            </a:r>
            <a:r>
              <a:rPr lang="zh-TW" altLang="zh-TW" sz="2400" dirty="0"/>
              <a:t>並請</a:t>
            </a:r>
            <a:r>
              <a:rPr lang="zh-TW" altLang="zh-TW" sz="2400" dirty="0">
                <a:solidFill>
                  <a:srgbClr val="FF0000"/>
                </a:solidFill>
              </a:rPr>
              <a:t>合作藥師協助解答</a:t>
            </a:r>
            <a:r>
              <a:rPr lang="zh-TW" altLang="zh-TW" sz="2400" dirty="0"/>
              <a:t>，</a:t>
            </a:r>
            <a:r>
              <a:rPr lang="zh-TW" altLang="zh-TW" sz="2400" dirty="0">
                <a:solidFill>
                  <a:srgbClr val="FF0000"/>
                </a:solidFill>
              </a:rPr>
              <a:t>期中計畫進度調查時提供</a:t>
            </a:r>
            <a:r>
              <a:rPr lang="en-US" altLang="zh-TW" sz="2400" dirty="0">
                <a:solidFill>
                  <a:srgbClr val="FF0000"/>
                </a:solidFill>
              </a:rPr>
              <a:t>Q&amp;A</a:t>
            </a:r>
            <a:r>
              <a:rPr lang="zh-TW" altLang="zh-TW" sz="2400" dirty="0">
                <a:solidFill>
                  <a:srgbClr val="FF0000"/>
                </a:solidFill>
              </a:rPr>
              <a:t>至少</a:t>
            </a:r>
            <a:r>
              <a:rPr lang="en-US" altLang="zh-TW" sz="2400" dirty="0">
                <a:solidFill>
                  <a:srgbClr val="FF0000"/>
                </a:solidFill>
              </a:rPr>
              <a:t>5</a:t>
            </a:r>
            <a:r>
              <a:rPr lang="zh-TW" altLang="zh-TW" sz="2400" dirty="0">
                <a:solidFill>
                  <a:srgbClr val="FF0000"/>
                </a:solidFill>
              </a:rPr>
              <a:t>題</a:t>
            </a:r>
            <a:r>
              <a:rPr lang="zh-TW" altLang="zh-TW" sz="2400" dirty="0"/>
              <a:t>。</a:t>
            </a:r>
          </a:p>
          <a:p>
            <a:pPr lvl="0">
              <a:lnSpc>
                <a:spcPct val="100000"/>
              </a:lnSpc>
            </a:pPr>
            <a:r>
              <a:rPr lang="zh-TW" altLang="zh-TW" sz="2400" dirty="0"/>
              <a:t>辦理</a:t>
            </a:r>
            <a:r>
              <a:rPr lang="zh-TW" altLang="zh-TW" sz="2400" dirty="0">
                <a:solidFill>
                  <a:srgbClr val="FF0000"/>
                </a:solidFill>
              </a:rPr>
              <a:t>藥局觀摩</a:t>
            </a:r>
            <a:r>
              <a:rPr lang="zh-TW" altLang="zh-TW" sz="2400" dirty="0"/>
              <a:t>活動至少</a:t>
            </a:r>
            <a:r>
              <a:rPr lang="en-US" altLang="zh-TW" sz="2400" dirty="0"/>
              <a:t>1</a:t>
            </a:r>
            <a:r>
              <a:rPr lang="zh-TW" altLang="zh-TW" sz="2400" dirty="0"/>
              <a:t>場（可配合社區藥局、社區關懷點辦理）</a:t>
            </a:r>
            <a:r>
              <a:rPr lang="zh-TW" altLang="zh-TW" sz="2400" dirty="0" smtClean="0"/>
              <a:t>。</a:t>
            </a:r>
            <a:endParaRPr lang="zh-TW" altLang="zh-TW" sz="2400" dirty="0"/>
          </a:p>
        </p:txBody>
      </p:sp>
    </p:spTree>
    <p:extLst>
      <p:ext uri="{BB962C8B-B14F-4D97-AF65-F5344CB8AC3E}">
        <p14:creationId xmlns:p14="http://schemas.microsoft.com/office/powerpoint/2010/main" val="2364174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88640"/>
            <a:ext cx="8640960" cy="720080"/>
          </a:xfrm>
        </p:spPr>
        <p:txBody>
          <a:bodyPr>
            <a:normAutofit/>
          </a:bodyPr>
          <a:lstStyle/>
          <a:p>
            <a:r>
              <a:rPr lang="zh-TW" altLang="en-US" sz="4000" b="1" dirty="0" smtClean="0">
                <a:latin typeface="標楷體" panose="03000509000000000000" pitchFamily="65" charset="-120"/>
                <a:ea typeface="標楷體" panose="03000509000000000000" pitchFamily="65" charset="-120"/>
              </a:rPr>
              <a:t>中心學校工作事項</a:t>
            </a:r>
            <a:r>
              <a:rPr lang="en-US" altLang="zh-TW" dirty="0" smtClean="0">
                <a:latin typeface="標楷體" panose="03000509000000000000" pitchFamily="65" charset="-120"/>
              </a:rPr>
              <a:t>(II)</a:t>
            </a:r>
            <a:endParaRPr lang="zh-TW" altLang="en-US" sz="40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79512" y="980728"/>
            <a:ext cx="8784976" cy="5688632"/>
          </a:xfrm>
        </p:spPr>
        <p:txBody>
          <a:bodyPr anchor="ctr">
            <a:noAutofit/>
          </a:bodyPr>
          <a:lstStyle/>
          <a:p>
            <a:pPr lvl="0">
              <a:lnSpc>
                <a:spcPct val="100000"/>
              </a:lnSpc>
            </a:pPr>
            <a:r>
              <a:rPr lang="en-US" altLang="zh-TW" sz="2400" dirty="0" smtClean="0">
                <a:solidFill>
                  <a:srgbClr val="FF0000"/>
                </a:solidFill>
              </a:rPr>
              <a:t>925</a:t>
            </a:r>
            <a:r>
              <a:rPr lang="zh-TW" altLang="zh-TW" sz="2400" dirty="0">
                <a:solidFill>
                  <a:srgbClr val="FF0000"/>
                </a:solidFill>
              </a:rPr>
              <a:t>全國正確用藥日</a:t>
            </a:r>
            <a:r>
              <a:rPr lang="zh-TW" altLang="zh-TW" sz="2400" dirty="0"/>
              <a:t>，中心學校應辦理全縣</a:t>
            </a:r>
            <a:r>
              <a:rPr lang="en-US" altLang="zh-TW" sz="2400" dirty="0"/>
              <a:t>(</a:t>
            </a:r>
            <a:r>
              <a:rPr lang="zh-TW" altLang="zh-TW" sz="2400" dirty="0"/>
              <a:t>市</a:t>
            </a:r>
            <a:r>
              <a:rPr lang="en-US" altLang="zh-TW" sz="2400" dirty="0"/>
              <a:t>)</a:t>
            </a:r>
            <a:r>
              <a:rPr lang="zh-TW" altLang="zh-TW" sz="2400" dirty="0"/>
              <a:t>正確用藥相關活動或競賽，並配合辦理</a:t>
            </a:r>
            <a:r>
              <a:rPr lang="zh-TW" altLang="zh-TW" sz="2400" dirty="0">
                <a:solidFill>
                  <a:srgbClr val="FF0000"/>
                </a:solidFill>
              </a:rPr>
              <a:t>「我家藥健康」小故事</a:t>
            </a:r>
            <a:r>
              <a:rPr lang="en-US" altLang="zh-TW" sz="2400" dirty="0">
                <a:solidFill>
                  <a:srgbClr val="FF0000"/>
                </a:solidFill>
              </a:rPr>
              <a:t>/</a:t>
            </a:r>
            <a:r>
              <a:rPr lang="zh-TW" altLang="zh-TW" sz="2400" dirty="0">
                <a:solidFill>
                  <a:srgbClr val="FF0000"/>
                </a:solidFill>
              </a:rPr>
              <a:t>行動劇全國徵選活動</a:t>
            </a:r>
            <a:r>
              <a:rPr lang="zh-TW" altLang="zh-TW" sz="2400" dirty="0"/>
              <a:t>。</a:t>
            </a:r>
          </a:p>
          <a:p>
            <a:pPr lvl="0">
              <a:lnSpc>
                <a:spcPct val="100000"/>
              </a:lnSpc>
            </a:pPr>
            <a:r>
              <a:rPr lang="zh-TW" altLang="zh-TW" sz="2400" dirty="0"/>
              <a:t>辦理</a:t>
            </a:r>
            <a:r>
              <a:rPr lang="zh-TW" altLang="zh-TW" sz="2400" dirty="0">
                <a:solidFill>
                  <a:srgbClr val="FF0000"/>
                </a:solidFill>
              </a:rPr>
              <a:t>社區行銷與推廣活動</a:t>
            </a:r>
            <a:r>
              <a:rPr lang="zh-TW" altLang="zh-TW" sz="2400" dirty="0"/>
              <a:t>，如：於</a:t>
            </a:r>
            <a:r>
              <a:rPr lang="en-US" altLang="zh-TW" sz="2400" dirty="0"/>
              <a:t>925</a:t>
            </a:r>
            <a:r>
              <a:rPr lang="zh-TW" altLang="zh-TW" sz="2400" dirty="0"/>
              <a:t>用藥安全日、親子日、祖孫日等節慶或校慶園遊會等大型活動時，安排行動劇的演出以宣導正確用藥之概念。</a:t>
            </a:r>
          </a:p>
          <a:p>
            <a:pPr lvl="0">
              <a:lnSpc>
                <a:spcPct val="100000"/>
              </a:lnSpc>
            </a:pPr>
            <a:r>
              <a:rPr lang="zh-TW" altLang="zh-TW" sz="2400" dirty="0"/>
              <a:t>辦理</a:t>
            </a:r>
            <a:r>
              <a:rPr lang="zh-TW" altLang="zh-TW" sz="2400" dirty="0">
                <a:solidFill>
                  <a:srgbClr val="FF0000"/>
                </a:solidFill>
              </a:rPr>
              <a:t>媒體行銷與推廣活動</a:t>
            </a:r>
            <a:r>
              <a:rPr lang="zh-TW" altLang="zh-TW" sz="2400" dirty="0"/>
              <a:t>，包括小眾媒體行銷（如校刊、社區宣導品行銷）及網路媒體行銷（如師生常用網站行銷）。</a:t>
            </a:r>
          </a:p>
          <a:p>
            <a:pPr lvl="0">
              <a:lnSpc>
                <a:spcPct val="100000"/>
              </a:lnSpc>
            </a:pPr>
            <a:r>
              <a:rPr lang="zh-TW" altLang="zh-TW" sz="2400" dirty="0"/>
              <a:t>配合辦理</a:t>
            </a:r>
            <a:r>
              <a:rPr lang="zh-TW" altLang="zh-TW" sz="2400" dirty="0">
                <a:solidFill>
                  <a:srgbClr val="FF0000"/>
                </a:solidFill>
              </a:rPr>
              <a:t>全國性用藥安全成效及用藥素養之研究</a:t>
            </a:r>
            <a:r>
              <a:rPr lang="zh-TW" altLang="zh-TW" sz="2400" dirty="0"/>
              <a:t>，至少需有</a:t>
            </a:r>
            <a:r>
              <a:rPr lang="en-US" altLang="zh-TW" sz="2400" dirty="0">
                <a:solidFill>
                  <a:srgbClr val="FF0000"/>
                </a:solidFill>
              </a:rPr>
              <a:t>4</a:t>
            </a:r>
            <a:r>
              <a:rPr lang="zh-TW" altLang="zh-TW" sz="2400" dirty="0">
                <a:solidFill>
                  <a:srgbClr val="FF0000"/>
                </a:solidFill>
              </a:rPr>
              <a:t>個班級</a:t>
            </a:r>
            <a:r>
              <a:rPr lang="zh-TW" altLang="zh-TW" sz="2400" dirty="0"/>
              <a:t>進行正確用藥教育</a:t>
            </a:r>
            <a:r>
              <a:rPr lang="zh-TW" altLang="zh-TW" sz="2400" dirty="0">
                <a:solidFill>
                  <a:srgbClr val="FF0000"/>
                </a:solidFill>
              </a:rPr>
              <a:t>前、後測線上問卷調查</a:t>
            </a:r>
            <a:r>
              <a:rPr lang="zh-TW" altLang="zh-TW" sz="2400" dirty="0"/>
              <a:t>，並請建議對照組學校進行調查。</a:t>
            </a:r>
          </a:p>
          <a:p>
            <a:pPr>
              <a:lnSpc>
                <a:spcPct val="100000"/>
              </a:lnSpc>
            </a:pPr>
            <a:r>
              <a:rPr lang="zh-TW" altLang="zh-TW" sz="2400" dirty="0"/>
              <a:t>參與</a:t>
            </a:r>
            <a:r>
              <a:rPr lang="en-US" altLang="zh-TW" sz="2400" dirty="0"/>
              <a:t>104</a:t>
            </a:r>
            <a:r>
              <a:rPr lang="zh-TW" altLang="zh-TW" sz="2400" dirty="0"/>
              <a:t>年度全國正確用藥教育</a:t>
            </a:r>
            <a:r>
              <a:rPr lang="zh-TW" altLang="zh-TW" sz="2400" dirty="0">
                <a:solidFill>
                  <a:srgbClr val="FF0000"/>
                </a:solidFill>
              </a:rPr>
              <a:t>共識會議及成果發表會</a:t>
            </a:r>
            <a:r>
              <a:rPr lang="zh-TW" altLang="zh-TW" sz="2400" dirty="0"/>
              <a:t>，並請中心學校派員於成果發表會當日設攤展出校群特色作品與相關資料。</a:t>
            </a:r>
          </a:p>
        </p:txBody>
      </p:sp>
    </p:spTree>
    <p:extLst>
      <p:ext uri="{BB962C8B-B14F-4D97-AF65-F5344CB8AC3E}">
        <p14:creationId xmlns:p14="http://schemas.microsoft.com/office/powerpoint/2010/main" val="2364174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60648"/>
            <a:ext cx="8640960" cy="720080"/>
          </a:xfrm>
        </p:spPr>
        <p:txBody>
          <a:bodyPr>
            <a:normAutofit/>
          </a:bodyPr>
          <a:lstStyle/>
          <a:p>
            <a:r>
              <a:rPr lang="zh-TW" altLang="en-US" sz="4000" b="1" dirty="0" smtClean="0">
                <a:latin typeface="標楷體" panose="03000509000000000000" pitchFamily="65" charset="-120"/>
                <a:ea typeface="標楷體" panose="03000509000000000000" pitchFamily="65" charset="-120"/>
              </a:rPr>
              <a:t>種子學校工作事項</a:t>
            </a:r>
            <a:r>
              <a:rPr lang="en-US" altLang="zh-TW" sz="4000" b="1" dirty="0" smtClean="0">
                <a:latin typeface="標楷體" panose="03000509000000000000" pitchFamily="65" charset="-120"/>
                <a:ea typeface="標楷體" panose="03000509000000000000" pitchFamily="65" charset="-120"/>
              </a:rPr>
              <a:t>(I)</a:t>
            </a:r>
            <a:endParaRPr lang="zh-TW" altLang="en-US" sz="40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79512" y="1052736"/>
            <a:ext cx="8784976" cy="5472608"/>
          </a:xfrm>
        </p:spPr>
        <p:txBody>
          <a:bodyPr anchor="ctr">
            <a:noAutofit/>
          </a:bodyPr>
          <a:lstStyle/>
          <a:p>
            <a:pPr lvl="0">
              <a:lnSpc>
                <a:spcPct val="100000"/>
              </a:lnSpc>
            </a:pPr>
            <a:r>
              <a:rPr lang="en-US" altLang="zh-TW" sz="2400" dirty="0" smtClean="0">
                <a:solidFill>
                  <a:srgbClr val="FF0000"/>
                </a:solidFill>
              </a:rPr>
              <a:t>925</a:t>
            </a:r>
            <a:r>
              <a:rPr lang="zh-TW" altLang="zh-TW" sz="2400" dirty="0">
                <a:solidFill>
                  <a:srgbClr val="FF0000"/>
                </a:solidFill>
              </a:rPr>
              <a:t>全國正確用藥日</a:t>
            </a:r>
            <a:r>
              <a:rPr lang="zh-TW" altLang="zh-TW" sz="2400" dirty="0"/>
              <a:t>，配合中心學校辦理全縣</a:t>
            </a:r>
            <a:r>
              <a:rPr lang="en-US" altLang="zh-TW" sz="2400" dirty="0"/>
              <a:t>(</a:t>
            </a:r>
            <a:r>
              <a:rPr lang="zh-TW" altLang="zh-TW" sz="2400" dirty="0"/>
              <a:t>市</a:t>
            </a:r>
            <a:r>
              <a:rPr lang="en-US" altLang="zh-TW" sz="2400" dirty="0"/>
              <a:t>)</a:t>
            </a:r>
            <a:r>
              <a:rPr lang="zh-TW" altLang="zh-TW" sz="2400" dirty="0"/>
              <a:t>正確用藥相關活動或競賽，並配合辦理</a:t>
            </a:r>
            <a:r>
              <a:rPr lang="zh-TW" altLang="zh-TW" sz="2400" dirty="0">
                <a:solidFill>
                  <a:srgbClr val="FF0000"/>
                </a:solidFill>
              </a:rPr>
              <a:t>「我家藥健康」小故事</a:t>
            </a:r>
            <a:r>
              <a:rPr lang="en-US" altLang="zh-TW" sz="2400" dirty="0">
                <a:solidFill>
                  <a:srgbClr val="FF0000"/>
                </a:solidFill>
              </a:rPr>
              <a:t>/</a:t>
            </a:r>
            <a:r>
              <a:rPr lang="zh-TW" altLang="zh-TW" sz="2400" dirty="0">
                <a:solidFill>
                  <a:srgbClr val="FF0000"/>
                </a:solidFill>
              </a:rPr>
              <a:t>行動劇全國徵選活動</a:t>
            </a:r>
            <a:r>
              <a:rPr lang="zh-TW" altLang="zh-TW" sz="2400" dirty="0"/>
              <a:t>。</a:t>
            </a:r>
          </a:p>
          <a:p>
            <a:pPr lvl="0">
              <a:lnSpc>
                <a:spcPct val="100000"/>
              </a:lnSpc>
            </a:pPr>
            <a:r>
              <a:rPr lang="zh-TW" altLang="zh-TW" sz="2400" dirty="0"/>
              <a:t>辦理</a:t>
            </a:r>
            <a:r>
              <a:rPr lang="zh-TW" altLang="zh-TW" sz="2400" dirty="0">
                <a:solidFill>
                  <a:srgbClr val="FF0000"/>
                </a:solidFill>
              </a:rPr>
              <a:t>社區行銷與推廣活動</a:t>
            </a:r>
            <a:r>
              <a:rPr lang="zh-TW" altLang="zh-TW" sz="2400" dirty="0"/>
              <a:t>，如：於</a:t>
            </a:r>
            <a:r>
              <a:rPr lang="en-US" altLang="zh-TW" sz="2400" dirty="0"/>
              <a:t>925</a:t>
            </a:r>
            <a:r>
              <a:rPr lang="zh-TW" altLang="zh-TW" sz="2400" dirty="0"/>
              <a:t>用藥安全日、親子日、祖孫日等節慶或校慶園遊會等大型活動時，安排行動劇的演出以宣導正確用藥之概念。</a:t>
            </a:r>
          </a:p>
          <a:p>
            <a:pPr lvl="0">
              <a:lnSpc>
                <a:spcPct val="100000"/>
              </a:lnSpc>
            </a:pPr>
            <a:r>
              <a:rPr lang="zh-TW" altLang="zh-TW" sz="2400" dirty="0"/>
              <a:t>辦理</a:t>
            </a:r>
            <a:r>
              <a:rPr lang="zh-TW" altLang="zh-TW" sz="2400" dirty="0">
                <a:solidFill>
                  <a:srgbClr val="FF0000"/>
                </a:solidFill>
              </a:rPr>
              <a:t>媒體行銷與推廣活動</a:t>
            </a:r>
            <a:r>
              <a:rPr lang="zh-TW" altLang="zh-TW" sz="2400" dirty="0"/>
              <a:t>，包括小眾媒體行銷（如校刊、社區宣導品行銷）及網路媒體行銷（如師生常用網站行銷），</a:t>
            </a:r>
            <a:r>
              <a:rPr lang="en-US" altLang="zh-TW" sz="2400" dirty="0"/>
              <a:t>104</a:t>
            </a:r>
            <a:r>
              <a:rPr lang="zh-TW" altLang="zh-TW" sz="2400" dirty="0"/>
              <a:t>年度所產出之相關宣導品可提供中心學校於全國正確用藥成果發表會當日設攤展出。</a:t>
            </a:r>
          </a:p>
          <a:p>
            <a:pPr>
              <a:lnSpc>
                <a:spcPct val="100000"/>
              </a:lnSpc>
            </a:pPr>
            <a:r>
              <a:rPr lang="zh-TW" altLang="zh-TW" sz="2400" dirty="0"/>
              <a:t>配合辦理</a:t>
            </a:r>
            <a:r>
              <a:rPr lang="zh-TW" altLang="zh-TW" sz="2400" dirty="0">
                <a:solidFill>
                  <a:srgbClr val="FF0000"/>
                </a:solidFill>
              </a:rPr>
              <a:t>全國性用藥安全成效及用藥素養之研究</a:t>
            </a:r>
            <a:r>
              <a:rPr lang="zh-TW" altLang="zh-TW" sz="2400" dirty="0"/>
              <a:t>，至少需有</a:t>
            </a:r>
            <a:r>
              <a:rPr lang="en-US" altLang="zh-TW" sz="2400" dirty="0">
                <a:solidFill>
                  <a:srgbClr val="FF0000"/>
                </a:solidFill>
              </a:rPr>
              <a:t>4</a:t>
            </a:r>
            <a:r>
              <a:rPr lang="zh-TW" altLang="zh-TW" sz="2400" dirty="0">
                <a:solidFill>
                  <a:srgbClr val="FF0000"/>
                </a:solidFill>
              </a:rPr>
              <a:t>個班級</a:t>
            </a:r>
            <a:r>
              <a:rPr lang="zh-TW" altLang="zh-TW" sz="2400" dirty="0"/>
              <a:t>進行正確用藥教育</a:t>
            </a:r>
            <a:r>
              <a:rPr lang="zh-TW" altLang="zh-TW" sz="2400" dirty="0">
                <a:solidFill>
                  <a:srgbClr val="FF0000"/>
                </a:solidFill>
              </a:rPr>
              <a:t>前、後測線上問卷調查</a:t>
            </a:r>
            <a:r>
              <a:rPr lang="zh-TW" altLang="zh-TW" sz="2400" dirty="0"/>
              <a:t>。</a:t>
            </a:r>
            <a:endParaRPr lang="zh-TW" altLang="zh-TW" sz="2400" dirty="0" smtClean="0"/>
          </a:p>
        </p:txBody>
      </p:sp>
    </p:spTree>
    <p:extLst>
      <p:ext uri="{BB962C8B-B14F-4D97-AF65-F5344CB8AC3E}">
        <p14:creationId xmlns:p14="http://schemas.microsoft.com/office/powerpoint/2010/main" val="2159307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60648"/>
            <a:ext cx="8640960" cy="864096"/>
          </a:xfrm>
        </p:spPr>
        <p:txBody>
          <a:bodyPr>
            <a:normAutofit/>
          </a:bodyPr>
          <a:lstStyle/>
          <a:p>
            <a:r>
              <a:rPr lang="zh-TW" altLang="en-US" sz="4000" b="1" dirty="0" smtClean="0">
                <a:latin typeface="標楷體" panose="03000509000000000000" pitchFamily="65" charset="-120"/>
                <a:ea typeface="標楷體" panose="03000509000000000000" pitchFamily="65" charset="-120"/>
              </a:rPr>
              <a:t>種子學校工作事項</a:t>
            </a:r>
            <a:r>
              <a:rPr lang="en-US" altLang="zh-TW" sz="4000" b="1" dirty="0" smtClean="0">
                <a:latin typeface="標楷體" panose="03000509000000000000" pitchFamily="65" charset="-120"/>
                <a:ea typeface="標楷體" panose="03000509000000000000" pitchFamily="65" charset="-120"/>
              </a:rPr>
              <a:t>(II)</a:t>
            </a:r>
            <a:endParaRPr lang="zh-TW" altLang="en-US" sz="40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79512" y="1196752"/>
            <a:ext cx="8784976" cy="5328592"/>
          </a:xfrm>
        </p:spPr>
        <p:txBody>
          <a:bodyPr anchor="ctr">
            <a:noAutofit/>
          </a:bodyPr>
          <a:lstStyle/>
          <a:p>
            <a:pPr lvl="0">
              <a:lnSpc>
                <a:spcPct val="100000"/>
              </a:lnSpc>
            </a:pPr>
            <a:r>
              <a:rPr lang="en-US" altLang="zh-TW" sz="2400" dirty="0" smtClean="0">
                <a:solidFill>
                  <a:srgbClr val="FF0000"/>
                </a:solidFill>
              </a:rPr>
              <a:t>925</a:t>
            </a:r>
            <a:r>
              <a:rPr lang="zh-TW" altLang="zh-TW" sz="2400" dirty="0">
                <a:solidFill>
                  <a:srgbClr val="FF0000"/>
                </a:solidFill>
              </a:rPr>
              <a:t>全國正確用藥日</a:t>
            </a:r>
            <a:r>
              <a:rPr lang="zh-TW" altLang="zh-TW" sz="2400" dirty="0"/>
              <a:t>，配合中心學校辦理全縣</a:t>
            </a:r>
            <a:r>
              <a:rPr lang="en-US" altLang="zh-TW" sz="2400" dirty="0"/>
              <a:t>(</a:t>
            </a:r>
            <a:r>
              <a:rPr lang="zh-TW" altLang="zh-TW" sz="2400" dirty="0"/>
              <a:t>市</a:t>
            </a:r>
            <a:r>
              <a:rPr lang="en-US" altLang="zh-TW" sz="2400" dirty="0"/>
              <a:t>)</a:t>
            </a:r>
            <a:r>
              <a:rPr lang="zh-TW" altLang="zh-TW" sz="2400" dirty="0"/>
              <a:t>正確用藥相關活動或競賽，並配合辦理</a:t>
            </a:r>
            <a:r>
              <a:rPr lang="zh-TW" altLang="zh-TW" sz="2400" dirty="0">
                <a:solidFill>
                  <a:srgbClr val="FF0000"/>
                </a:solidFill>
              </a:rPr>
              <a:t>「我家藥健康」小故事</a:t>
            </a:r>
            <a:r>
              <a:rPr lang="en-US" altLang="zh-TW" sz="2400" dirty="0">
                <a:solidFill>
                  <a:srgbClr val="FF0000"/>
                </a:solidFill>
              </a:rPr>
              <a:t>/</a:t>
            </a:r>
            <a:r>
              <a:rPr lang="zh-TW" altLang="zh-TW" sz="2400" dirty="0">
                <a:solidFill>
                  <a:srgbClr val="FF0000"/>
                </a:solidFill>
              </a:rPr>
              <a:t>行動劇全國徵選活動</a:t>
            </a:r>
            <a:r>
              <a:rPr lang="zh-TW" altLang="zh-TW" sz="2400" dirty="0"/>
              <a:t>。</a:t>
            </a:r>
          </a:p>
          <a:p>
            <a:pPr lvl="0">
              <a:lnSpc>
                <a:spcPct val="100000"/>
              </a:lnSpc>
            </a:pPr>
            <a:r>
              <a:rPr lang="zh-TW" altLang="zh-TW" sz="2400" dirty="0"/>
              <a:t>辦理</a:t>
            </a:r>
            <a:r>
              <a:rPr lang="zh-TW" altLang="zh-TW" sz="2400" dirty="0">
                <a:solidFill>
                  <a:srgbClr val="FF0000"/>
                </a:solidFill>
              </a:rPr>
              <a:t>社區行銷與推廣活動</a:t>
            </a:r>
            <a:r>
              <a:rPr lang="zh-TW" altLang="zh-TW" sz="2400" dirty="0"/>
              <a:t>，如：於</a:t>
            </a:r>
            <a:r>
              <a:rPr lang="en-US" altLang="zh-TW" sz="2400" dirty="0"/>
              <a:t>925</a:t>
            </a:r>
            <a:r>
              <a:rPr lang="zh-TW" altLang="zh-TW" sz="2400" dirty="0"/>
              <a:t>用藥安全日、親子日、祖孫日等節慶或校慶園遊會等大型活動時，安排行動劇的演出以宣導正確用藥之概念。</a:t>
            </a:r>
          </a:p>
          <a:p>
            <a:pPr lvl="0">
              <a:lnSpc>
                <a:spcPct val="100000"/>
              </a:lnSpc>
            </a:pPr>
            <a:r>
              <a:rPr lang="zh-TW" altLang="zh-TW" sz="2400" dirty="0"/>
              <a:t>辦理</a:t>
            </a:r>
            <a:r>
              <a:rPr lang="zh-TW" altLang="zh-TW" sz="2400" dirty="0">
                <a:solidFill>
                  <a:srgbClr val="FF0000"/>
                </a:solidFill>
              </a:rPr>
              <a:t>媒體行銷與推廣活動</a:t>
            </a:r>
            <a:r>
              <a:rPr lang="zh-TW" altLang="zh-TW" sz="2400" dirty="0"/>
              <a:t>，包括小眾媒體行銷（如校刊、社區宣導品行銷）及網路媒體行銷（如師生常用網站行銷），</a:t>
            </a:r>
            <a:r>
              <a:rPr lang="en-US" altLang="zh-TW" sz="2400" dirty="0"/>
              <a:t>104</a:t>
            </a:r>
            <a:r>
              <a:rPr lang="zh-TW" altLang="zh-TW" sz="2400" dirty="0"/>
              <a:t>年度所產出之相關宣導品可提供中心學校於全國正確用藥成果發表會當日設攤展出。</a:t>
            </a:r>
          </a:p>
          <a:p>
            <a:pPr>
              <a:lnSpc>
                <a:spcPct val="100000"/>
              </a:lnSpc>
            </a:pPr>
            <a:r>
              <a:rPr lang="zh-TW" altLang="zh-TW" sz="2400" dirty="0"/>
              <a:t>配合辦理</a:t>
            </a:r>
            <a:r>
              <a:rPr lang="zh-TW" altLang="zh-TW" sz="2400" dirty="0">
                <a:solidFill>
                  <a:srgbClr val="FF0000"/>
                </a:solidFill>
              </a:rPr>
              <a:t>全國性用藥安全成效及用藥素養之研究</a:t>
            </a:r>
            <a:r>
              <a:rPr lang="zh-TW" altLang="zh-TW" sz="2400" dirty="0"/>
              <a:t>，至少需有</a:t>
            </a:r>
            <a:r>
              <a:rPr lang="en-US" altLang="zh-TW" sz="2400" dirty="0">
                <a:solidFill>
                  <a:srgbClr val="FF0000"/>
                </a:solidFill>
              </a:rPr>
              <a:t>4</a:t>
            </a:r>
            <a:r>
              <a:rPr lang="zh-TW" altLang="zh-TW" sz="2400" dirty="0">
                <a:solidFill>
                  <a:srgbClr val="FF0000"/>
                </a:solidFill>
              </a:rPr>
              <a:t>個班級</a:t>
            </a:r>
            <a:r>
              <a:rPr lang="zh-TW" altLang="zh-TW" sz="2400" dirty="0"/>
              <a:t>進行正確用藥教育</a:t>
            </a:r>
            <a:r>
              <a:rPr lang="zh-TW" altLang="zh-TW" sz="2400" dirty="0">
                <a:solidFill>
                  <a:srgbClr val="FF0000"/>
                </a:solidFill>
              </a:rPr>
              <a:t>前、後測線上問卷調查</a:t>
            </a:r>
            <a:r>
              <a:rPr lang="zh-TW" altLang="zh-TW" sz="2400" dirty="0"/>
              <a:t>。</a:t>
            </a:r>
            <a:endParaRPr lang="zh-TW" altLang="zh-TW" sz="2400" dirty="0" smtClean="0"/>
          </a:p>
        </p:txBody>
      </p:sp>
    </p:spTree>
    <p:extLst>
      <p:ext uri="{BB962C8B-B14F-4D97-AF65-F5344CB8AC3E}">
        <p14:creationId xmlns:p14="http://schemas.microsoft.com/office/powerpoint/2010/main" val="2159307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96069"/>
            <a:ext cx="8640960" cy="684659"/>
          </a:xfrm>
        </p:spPr>
        <p:txBody>
          <a:bodyPr>
            <a:normAutofit/>
          </a:bodyPr>
          <a:lstStyle/>
          <a:p>
            <a:r>
              <a:rPr lang="zh-TW" altLang="en-US" sz="3600" dirty="0" smtClean="0"/>
              <a:t>「藥健康小故事」短文徵選活動</a:t>
            </a:r>
            <a:endParaRPr lang="zh-TW" altLang="en-US" sz="3600" dirty="0"/>
          </a:p>
        </p:txBody>
      </p:sp>
      <p:sp>
        <p:nvSpPr>
          <p:cNvPr id="3" name="內容版面配置區 2"/>
          <p:cNvSpPr>
            <a:spLocks noGrp="1"/>
          </p:cNvSpPr>
          <p:nvPr>
            <p:ph idx="1"/>
          </p:nvPr>
        </p:nvSpPr>
        <p:spPr>
          <a:xfrm>
            <a:off x="251520" y="1124744"/>
            <a:ext cx="8640959" cy="5544616"/>
          </a:xfrm>
        </p:spPr>
        <p:txBody>
          <a:bodyPr/>
          <a:lstStyle/>
          <a:p>
            <a:pPr>
              <a:lnSpc>
                <a:spcPct val="120000"/>
              </a:lnSpc>
            </a:pPr>
            <a:r>
              <a:rPr lang="zh-TW" altLang="en-US" sz="2200" dirty="0" smtClean="0">
                <a:solidFill>
                  <a:srgbClr val="0033CC"/>
                </a:solidFill>
              </a:rPr>
              <a:t>活動目的</a:t>
            </a:r>
            <a:r>
              <a:rPr lang="zh-TW" altLang="en-US" sz="2200" dirty="0" smtClean="0"/>
              <a:t>：</a:t>
            </a:r>
            <a:r>
              <a:rPr lang="zh-TW" altLang="zh-TW" sz="2200" dirty="0"/>
              <a:t>藥可救人，不當使用會害人，本活動乃徵集生活中因正確用藥而藥到病除，或錯誤使用而造成傷害的案例，以為發展衛生教育教材之生活資料</a:t>
            </a:r>
            <a:r>
              <a:rPr lang="zh-TW" altLang="zh-TW" sz="2200" dirty="0" smtClean="0"/>
              <a:t>。</a:t>
            </a:r>
            <a:endParaRPr lang="en-US" altLang="zh-TW" sz="2200" dirty="0" smtClean="0"/>
          </a:p>
          <a:p>
            <a:pPr>
              <a:lnSpc>
                <a:spcPct val="120000"/>
              </a:lnSpc>
            </a:pPr>
            <a:r>
              <a:rPr lang="zh-TW" altLang="en-US" sz="2200" dirty="0" smtClean="0">
                <a:solidFill>
                  <a:srgbClr val="0033CC"/>
                </a:solidFill>
              </a:rPr>
              <a:t>徵求種類</a:t>
            </a:r>
            <a:r>
              <a:rPr lang="zh-TW" altLang="en-US" sz="2200" dirty="0" smtClean="0"/>
              <a:t>：</a:t>
            </a:r>
            <a:r>
              <a:rPr lang="en-US" altLang="zh-TW" sz="2200" dirty="0" smtClean="0"/>
              <a:t>(1)</a:t>
            </a:r>
            <a:r>
              <a:rPr lang="zh-TW" altLang="zh-TW" sz="2200" dirty="0"/>
              <a:t>阿公阿媽吃錯藥</a:t>
            </a:r>
            <a:r>
              <a:rPr lang="zh-TW" altLang="en-US" sz="2200" dirty="0" smtClean="0"/>
              <a:t>；</a:t>
            </a:r>
            <a:r>
              <a:rPr lang="en-US" altLang="zh-TW" sz="2200" dirty="0" smtClean="0"/>
              <a:t>(2)</a:t>
            </a:r>
            <a:r>
              <a:rPr lang="zh-TW" altLang="zh-TW" sz="2200" dirty="0"/>
              <a:t>藥到病除</a:t>
            </a:r>
            <a:r>
              <a:rPr lang="zh-TW" altLang="en-US" sz="2200" dirty="0" smtClean="0"/>
              <a:t>；</a:t>
            </a:r>
            <a:r>
              <a:rPr lang="en-US" altLang="zh-TW" sz="2200" dirty="0" smtClean="0"/>
              <a:t>(3)</a:t>
            </a:r>
            <a:r>
              <a:rPr lang="zh-TW" altLang="zh-TW" sz="2200" dirty="0"/>
              <a:t>我家的好鄰居－社區藥局</a:t>
            </a:r>
            <a:r>
              <a:rPr lang="zh-TW" altLang="en-US" sz="2200" dirty="0" smtClean="0"/>
              <a:t>；</a:t>
            </a:r>
            <a:r>
              <a:rPr lang="en-US" altLang="zh-TW" sz="2200" dirty="0" smtClean="0"/>
              <a:t>(4)</a:t>
            </a:r>
            <a:r>
              <a:rPr lang="zh-TW" altLang="zh-TW" sz="2200" dirty="0"/>
              <a:t>我家的藥師朋友</a:t>
            </a:r>
            <a:r>
              <a:rPr lang="zh-TW" altLang="en-US" sz="2200" dirty="0" smtClean="0"/>
              <a:t>；</a:t>
            </a:r>
            <a:r>
              <a:rPr lang="en-US" altLang="zh-TW" sz="2200" dirty="0" smtClean="0"/>
              <a:t>(5)</a:t>
            </a:r>
            <a:r>
              <a:rPr lang="zh-TW" altLang="zh-TW" sz="2200" dirty="0"/>
              <a:t>陪同阿公阿媽逛藥局的心得</a:t>
            </a:r>
            <a:r>
              <a:rPr lang="zh-TW" altLang="en-US" sz="2200" dirty="0" smtClean="0"/>
              <a:t>。</a:t>
            </a:r>
            <a:endParaRPr lang="zh-TW" altLang="zh-TW" sz="2200" dirty="0"/>
          </a:p>
          <a:p>
            <a:pPr>
              <a:lnSpc>
                <a:spcPct val="120000"/>
              </a:lnSpc>
            </a:pPr>
            <a:r>
              <a:rPr lang="zh-TW" altLang="zh-TW" sz="2200" dirty="0">
                <a:solidFill>
                  <a:srgbClr val="0033CC"/>
                </a:solidFill>
              </a:rPr>
              <a:t>作品規範</a:t>
            </a:r>
            <a:r>
              <a:rPr lang="zh-TW" altLang="zh-TW" sz="2200" dirty="0" smtClean="0"/>
              <a:t>：</a:t>
            </a:r>
            <a:r>
              <a:rPr lang="en-US" altLang="zh-TW" sz="2200" dirty="0" smtClean="0">
                <a:solidFill>
                  <a:srgbClr val="FF0000"/>
                </a:solidFill>
              </a:rPr>
              <a:t>600</a:t>
            </a:r>
            <a:r>
              <a:rPr lang="zh-TW" altLang="zh-TW" sz="2200" dirty="0">
                <a:solidFill>
                  <a:srgbClr val="FF0000"/>
                </a:solidFill>
              </a:rPr>
              <a:t>字內</a:t>
            </a:r>
            <a:r>
              <a:rPr lang="zh-TW" altLang="zh-TW" sz="2200" dirty="0"/>
              <a:t>，</a:t>
            </a:r>
            <a:r>
              <a:rPr lang="zh-TW" altLang="zh-TW" sz="2200" dirty="0" smtClean="0"/>
              <a:t>可以</a:t>
            </a:r>
            <a:r>
              <a:rPr lang="zh-TW" altLang="zh-TW" sz="2200" dirty="0" smtClean="0">
                <a:solidFill>
                  <a:srgbClr val="FF0000"/>
                </a:solidFill>
              </a:rPr>
              <a:t>圖片</a:t>
            </a:r>
            <a:r>
              <a:rPr lang="zh-TW" altLang="zh-TW" sz="2200" dirty="0">
                <a:solidFill>
                  <a:srgbClr val="FF0000"/>
                </a:solidFill>
              </a:rPr>
              <a:t>＋文字</a:t>
            </a:r>
            <a:r>
              <a:rPr lang="zh-TW" altLang="zh-TW" sz="2200" dirty="0"/>
              <a:t>完整呈現作品內容</a:t>
            </a:r>
            <a:r>
              <a:rPr lang="zh-TW" altLang="zh-TW" sz="2200" dirty="0" smtClean="0"/>
              <a:t>。</a:t>
            </a:r>
            <a:endParaRPr lang="en-US" altLang="zh-TW" sz="2200" dirty="0" smtClean="0"/>
          </a:p>
          <a:p>
            <a:pPr>
              <a:lnSpc>
                <a:spcPct val="120000"/>
              </a:lnSpc>
            </a:pPr>
            <a:r>
              <a:rPr lang="zh-TW" altLang="en-US" sz="2200" dirty="0">
                <a:solidFill>
                  <a:srgbClr val="0033CC"/>
                </a:solidFill>
              </a:rPr>
              <a:t>參賽方式</a:t>
            </a:r>
            <a:r>
              <a:rPr lang="zh-TW" altLang="en-US" sz="2200" dirty="0"/>
              <a:t>：參賽作品一律經由</a:t>
            </a:r>
            <a:r>
              <a:rPr lang="zh-TW" altLang="en-US" sz="2200" dirty="0">
                <a:solidFill>
                  <a:srgbClr val="FF0000"/>
                </a:solidFill>
              </a:rPr>
              <a:t>網路投稿</a:t>
            </a:r>
            <a:r>
              <a:rPr lang="zh-TW" altLang="en-US" sz="2200" dirty="0"/>
              <a:t>，參賽者需於報名截止時間內將</a:t>
            </a:r>
            <a:r>
              <a:rPr lang="zh-TW" altLang="en-US" sz="2200" dirty="0" smtClean="0"/>
              <a:t>作品上</a:t>
            </a:r>
            <a:r>
              <a:rPr lang="zh-TW" altLang="en-US" sz="2200" dirty="0"/>
              <a:t>傳至活動</a:t>
            </a:r>
            <a:r>
              <a:rPr lang="zh-TW" altLang="en-US" sz="2200" dirty="0" smtClean="0"/>
              <a:t>網站（</a:t>
            </a:r>
            <a:r>
              <a:rPr lang="zh-TW" altLang="zh-TW" sz="2200" dirty="0" smtClean="0"/>
              <a:t>正確</a:t>
            </a:r>
            <a:r>
              <a:rPr lang="zh-TW" altLang="zh-TW" sz="2200" dirty="0"/>
              <a:t>用藥互動數位資訊學習</a:t>
            </a:r>
            <a:r>
              <a:rPr lang="zh-TW" altLang="zh-TW" sz="2200" dirty="0" smtClean="0"/>
              <a:t>網</a:t>
            </a:r>
            <a:r>
              <a:rPr lang="en-US" altLang="zh-TW" sz="2200" dirty="0">
                <a:hlinkClick r:id="rId2"/>
              </a:rPr>
              <a:t>http://</a:t>
            </a:r>
            <a:r>
              <a:rPr lang="en-US" altLang="zh-TW" sz="2200" dirty="0" smtClean="0">
                <a:hlinkClick r:id="rId2"/>
              </a:rPr>
              <a:t>doh.gov.whatis.com.tw/05_event_detail_20150401.asp</a:t>
            </a:r>
            <a:r>
              <a:rPr lang="zh-TW" altLang="en-US" sz="2200" dirty="0" smtClean="0"/>
              <a:t>），於</a:t>
            </a:r>
            <a:r>
              <a:rPr lang="zh-TW" altLang="en-US" sz="2200" dirty="0"/>
              <a:t>活動</a:t>
            </a:r>
            <a:r>
              <a:rPr lang="zh-TW" altLang="en-US" sz="2200" dirty="0" smtClean="0"/>
              <a:t>網站填寫</a:t>
            </a:r>
            <a:r>
              <a:rPr lang="zh-TW" altLang="en-US" sz="2200" dirty="0"/>
              <a:t>基本資料、作品</a:t>
            </a:r>
            <a:r>
              <a:rPr lang="zh-TW" altLang="en-US" sz="2200" dirty="0" smtClean="0"/>
              <a:t>名稱等</a:t>
            </a:r>
            <a:r>
              <a:rPr lang="zh-TW" altLang="en-US" sz="2200" dirty="0"/>
              <a:t>資料</a:t>
            </a:r>
            <a:r>
              <a:rPr lang="zh-TW" altLang="en-US" sz="2200" dirty="0" smtClean="0"/>
              <a:t>。</a:t>
            </a:r>
            <a:endParaRPr lang="en-US" altLang="zh-TW" sz="2200" dirty="0"/>
          </a:p>
          <a:p>
            <a:pPr>
              <a:lnSpc>
                <a:spcPct val="120000"/>
              </a:lnSpc>
            </a:pPr>
            <a:r>
              <a:rPr lang="zh-TW" altLang="zh-TW" sz="2200" dirty="0" smtClean="0">
                <a:solidFill>
                  <a:srgbClr val="0033CC"/>
                </a:solidFill>
              </a:rPr>
              <a:t>徵選時</a:t>
            </a:r>
            <a:r>
              <a:rPr lang="zh-TW" altLang="zh-TW" sz="2200" dirty="0">
                <a:solidFill>
                  <a:srgbClr val="0033CC"/>
                </a:solidFill>
              </a:rPr>
              <a:t>程</a:t>
            </a:r>
            <a:r>
              <a:rPr lang="zh-TW" altLang="zh-TW" sz="2200" dirty="0"/>
              <a:t>：</a:t>
            </a:r>
            <a:r>
              <a:rPr lang="en-US" altLang="zh-TW" sz="2200" dirty="0">
                <a:solidFill>
                  <a:srgbClr val="FF0000"/>
                </a:solidFill>
              </a:rPr>
              <a:t>104</a:t>
            </a:r>
            <a:r>
              <a:rPr lang="zh-TW" altLang="zh-TW" sz="2200" dirty="0" smtClean="0">
                <a:solidFill>
                  <a:srgbClr val="FF0000"/>
                </a:solidFill>
              </a:rPr>
              <a:t>年</a:t>
            </a:r>
            <a:r>
              <a:rPr lang="en-US" altLang="zh-TW" sz="2200" dirty="0" smtClean="0">
                <a:solidFill>
                  <a:srgbClr val="FF0000"/>
                </a:solidFill>
              </a:rPr>
              <a:t>4</a:t>
            </a:r>
            <a:r>
              <a:rPr lang="zh-TW" altLang="zh-TW" sz="2200" dirty="0" smtClean="0">
                <a:solidFill>
                  <a:srgbClr val="FF0000"/>
                </a:solidFill>
              </a:rPr>
              <a:t>月</a:t>
            </a:r>
            <a:r>
              <a:rPr lang="en-US" altLang="zh-TW" sz="2200" dirty="0" smtClean="0">
                <a:solidFill>
                  <a:srgbClr val="FF0000"/>
                </a:solidFill>
              </a:rPr>
              <a:t>1</a:t>
            </a:r>
            <a:r>
              <a:rPr lang="zh-TW" altLang="zh-TW" sz="2200" dirty="0">
                <a:solidFill>
                  <a:srgbClr val="FF0000"/>
                </a:solidFill>
              </a:rPr>
              <a:t>日至</a:t>
            </a:r>
            <a:r>
              <a:rPr lang="en-US" altLang="zh-TW" sz="2200" dirty="0">
                <a:solidFill>
                  <a:srgbClr val="FF0000"/>
                </a:solidFill>
              </a:rPr>
              <a:t>104</a:t>
            </a:r>
            <a:r>
              <a:rPr lang="zh-TW" altLang="zh-TW" sz="2200" dirty="0" smtClean="0">
                <a:solidFill>
                  <a:srgbClr val="FF0000"/>
                </a:solidFill>
              </a:rPr>
              <a:t>年</a:t>
            </a:r>
            <a:r>
              <a:rPr lang="en-US" altLang="zh-TW" sz="2200" dirty="0" smtClean="0">
                <a:solidFill>
                  <a:srgbClr val="FF0000"/>
                </a:solidFill>
              </a:rPr>
              <a:t>6</a:t>
            </a:r>
            <a:r>
              <a:rPr lang="zh-TW" altLang="zh-TW" sz="2200" dirty="0">
                <a:solidFill>
                  <a:srgbClr val="FF0000"/>
                </a:solidFill>
              </a:rPr>
              <a:t>月</a:t>
            </a:r>
            <a:r>
              <a:rPr lang="en-US" altLang="zh-TW" sz="2200" dirty="0">
                <a:solidFill>
                  <a:srgbClr val="FF0000"/>
                </a:solidFill>
              </a:rPr>
              <a:t>30</a:t>
            </a:r>
            <a:r>
              <a:rPr lang="zh-TW" altLang="zh-TW" sz="2200" dirty="0">
                <a:solidFill>
                  <a:srgbClr val="FF0000"/>
                </a:solidFill>
              </a:rPr>
              <a:t>日</a:t>
            </a:r>
            <a:r>
              <a:rPr lang="zh-TW" altLang="zh-TW" sz="2200" dirty="0" smtClean="0"/>
              <a:t>。</a:t>
            </a:r>
            <a:endParaRPr lang="en-US" altLang="zh-TW" sz="2200" dirty="0" smtClean="0"/>
          </a:p>
          <a:p>
            <a:pPr>
              <a:lnSpc>
                <a:spcPct val="120000"/>
              </a:lnSpc>
            </a:pPr>
            <a:r>
              <a:rPr lang="zh-TW" altLang="zh-TW" sz="2200" dirty="0" smtClean="0">
                <a:solidFill>
                  <a:srgbClr val="0033CC"/>
                </a:solidFill>
              </a:rPr>
              <a:t>評選</a:t>
            </a:r>
            <a:r>
              <a:rPr lang="zh-TW" altLang="zh-TW" sz="2200" dirty="0">
                <a:solidFill>
                  <a:srgbClr val="0033CC"/>
                </a:solidFill>
              </a:rPr>
              <a:t>時程</a:t>
            </a:r>
            <a:r>
              <a:rPr lang="zh-TW" altLang="zh-TW" sz="2200" dirty="0"/>
              <a:t>：</a:t>
            </a:r>
            <a:r>
              <a:rPr lang="en-US" altLang="zh-TW" sz="2200" dirty="0">
                <a:solidFill>
                  <a:srgbClr val="FF0000"/>
                </a:solidFill>
              </a:rPr>
              <a:t>104</a:t>
            </a:r>
            <a:r>
              <a:rPr lang="zh-TW" altLang="zh-TW" sz="2200" dirty="0" smtClean="0">
                <a:solidFill>
                  <a:srgbClr val="FF0000"/>
                </a:solidFill>
              </a:rPr>
              <a:t>年</a:t>
            </a:r>
            <a:r>
              <a:rPr lang="en-US" altLang="zh-TW" sz="2200" dirty="0" smtClean="0">
                <a:solidFill>
                  <a:srgbClr val="FF0000"/>
                </a:solidFill>
              </a:rPr>
              <a:t>7</a:t>
            </a:r>
            <a:r>
              <a:rPr lang="zh-TW" altLang="zh-TW" sz="2200" dirty="0" smtClean="0">
                <a:solidFill>
                  <a:srgbClr val="FF0000"/>
                </a:solidFill>
              </a:rPr>
              <a:t>月</a:t>
            </a:r>
            <a:r>
              <a:rPr lang="zh-TW" altLang="en-US" sz="2200" dirty="0" smtClean="0">
                <a:solidFill>
                  <a:srgbClr val="FF0000"/>
                </a:solidFill>
              </a:rPr>
              <a:t>進行評選</a:t>
            </a:r>
            <a:r>
              <a:rPr lang="zh-TW" altLang="zh-TW" sz="2200" dirty="0" smtClean="0"/>
              <a:t>。</a:t>
            </a:r>
            <a:endParaRPr lang="en-US" altLang="zh-TW" sz="2200" dirty="0" smtClean="0"/>
          </a:p>
          <a:p>
            <a:pPr>
              <a:lnSpc>
                <a:spcPct val="120000"/>
              </a:lnSpc>
            </a:pPr>
            <a:r>
              <a:rPr lang="zh-TW" altLang="zh-TW" sz="2200" dirty="0"/>
              <a:t>得獎名單將於</a:t>
            </a:r>
            <a:r>
              <a:rPr lang="en-US" altLang="zh-TW" sz="2200" dirty="0"/>
              <a:t>104</a:t>
            </a:r>
            <a:r>
              <a:rPr lang="zh-TW" altLang="zh-TW" sz="2200" dirty="0"/>
              <a:t>年</a:t>
            </a:r>
            <a:r>
              <a:rPr lang="en-US" altLang="zh-TW" sz="2200" dirty="0"/>
              <a:t>8</a:t>
            </a:r>
            <a:r>
              <a:rPr lang="zh-TW" altLang="zh-TW" sz="2200" dirty="0"/>
              <a:t>月上旬公佈於活動網頁。</a:t>
            </a:r>
            <a:endParaRPr lang="zh-TW" altLang="zh-TW" sz="2200" dirty="0">
              <a:solidFill>
                <a:srgbClr val="FF0000"/>
              </a:solidFill>
            </a:endParaRPr>
          </a:p>
        </p:txBody>
      </p:sp>
      <p:pic>
        <p:nvPicPr>
          <p:cNvPr id="5" name="圖片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837" l="3022" r="28297">
                        <a14:foregroundMark x1="4670" y1="27326" x2="7418" y2="33721"/>
                        <a14:foregroundMark x1="6456" y1="20349" x2="6456" y2="20349"/>
                        <a14:foregroundMark x1="7143" y1="20349" x2="7280" y2="21512"/>
                        <a14:foregroundMark x1="7692" y1="25000" x2="7692" y2="25000"/>
                        <a14:foregroundMark x1="8104" y1="27907" x2="8104" y2="27907"/>
                        <a14:foregroundMark x1="9478" y1="25000" x2="9478" y2="25000"/>
                        <a14:foregroundMark x1="10852" y1="16860" x2="11126" y2="23837"/>
                        <a14:foregroundMark x1="10577" y1="22093" x2="10577" y2="29070"/>
                        <a14:foregroundMark x1="9615" y1="29651" x2="9615" y2="29651"/>
                        <a14:foregroundMark x1="9066" y1="29651" x2="9066" y2="29651"/>
                        <a14:foregroundMark x1="12500" y1="25000" x2="12500" y2="25000"/>
                        <a14:foregroundMark x1="12500" y1="29070" x2="12500" y2="29070"/>
                        <a14:foregroundMark x1="11264" y1="31395" x2="11264" y2="31395"/>
                        <a14:foregroundMark x1="4258" y1="32558" x2="4258" y2="32558"/>
                        <a14:foregroundMark x1="13187" y1="15698" x2="13187" y2="15698"/>
                        <a14:foregroundMark x1="12363" y1="12209" x2="17033" y2="25581"/>
                        <a14:foregroundMark x1="17033" y1="8140" x2="14148" y2="27907"/>
                        <a14:foregroundMark x1="9890" y1="18023" x2="9753" y2="18023"/>
                        <a14:foregroundMark x1="8929" y1="19186" x2="8929" y2="19186"/>
                        <a14:foregroundMark x1="17582" y1="14535" x2="17582" y2="14535"/>
                        <a14:foregroundMark x1="18544" y1="13372" x2="18544" y2="13372"/>
                        <a14:foregroundMark x1="18956" y1="12791" x2="21429" y2="23837"/>
                        <a14:foregroundMark x1="21016" y1="11047" x2="21016" y2="16860"/>
                        <a14:foregroundMark x1="19780" y1="9884" x2="19780" y2="9884"/>
                        <a14:foregroundMark x1="21291" y1="8140" x2="21291" y2="8140"/>
                        <a14:foregroundMark x1="21978" y1="12209" x2="21978" y2="12209"/>
                        <a14:foregroundMark x1="22390" y1="13953" x2="22390" y2="13953"/>
                        <a14:foregroundMark x1="19505" y1="24419" x2="19505" y2="24419"/>
                        <a14:foregroundMark x1="24038" y1="17442" x2="24038" y2="17442"/>
                        <a14:foregroundMark x1="24176" y1="23837" x2="26236" y2="9884"/>
                        <a14:foregroundMark x1="26099" y1="24419" x2="22802" y2="8721"/>
                        <a14:foregroundMark x1="23214" y1="15698" x2="23214" y2="20349"/>
                        <a14:foregroundMark x1="24313" y1="91860" x2="24313" y2="91860"/>
                        <a14:foregroundMark x1="22390" y1="91279" x2="22527" y2="89535"/>
                      </a14:backgroundRemoval>
                    </a14:imgEffect>
                  </a14:imgLayer>
                </a14:imgProps>
              </a:ext>
              <a:ext uri="{28A0092B-C50C-407E-A947-70E740481C1C}">
                <a14:useLocalDpi xmlns:a14="http://schemas.microsoft.com/office/drawing/2010/main" val="0"/>
              </a:ext>
            </a:extLst>
          </a:blip>
          <a:srcRect l="3159" r="71429"/>
          <a:stretch/>
        </p:blipFill>
        <p:spPr>
          <a:xfrm>
            <a:off x="6300192" y="4697473"/>
            <a:ext cx="2592288" cy="2187911"/>
          </a:xfrm>
          <a:prstGeom prst="rect">
            <a:avLst/>
          </a:prstGeom>
        </p:spPr>
      </p:pic>
    </p:spTree>
    <p:extLst>
      <p:ext uri="{BB962C8B-B14F-4D97-AF65-F5344CB8AC3E}">
        <p14:creationId xmlns:p14="http://schemas.microsoft.com/office/powerpoint/2010/main" val="55121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24061"/>
            <a:ext cx="8640960" cy="828675"/>
          </a:xfrm>
        </p:spPr>
        <p:txBody>
          <a:bodyPr>
            <a:normAutofit/>
          </a:bodyPr>
          <a:lstStyle/>
          <a:p>
            <a:r>
              <a:rPr lang="zh-TW" altLang="en-US" sz="3600" dirty="0"/>
              <a:t>「我家藥健康」行動劇徵選活動</a:t>
            </a:r>
          </a:p>
        </p:txBody>
      </p:sp>
      <p:sp>
        <p:nvSpPr>
          <p:cNvPr id="3" name="內容版面配置區 2"/>
          <p:cNvSpPr>
            <a:spLocks noGrp="1"/>
          </p:cNvSpPr>
          <p:nvPr>
            <p:ph idx="1"/>
          </p:nvPr>
        </p:nvSpPr>
        <p:spPr>
          <a:xfrm>
            <a:off x="179512" y="1052736"/>
            <a:ext cx="8784976" cy="5616624"/>
          </a:xfrm>
        </p:spPr>
        <p:txBody>
          <a:bodyPr/>
          <a:lstStyle/>
          <a:p>
            <a:pPr fontAlgn="auto">
              <a:lnSpc>
                <a:spcPct val="110000"/>
              </a:lnSpc>
              <a:defRPr/>
            </a:pPr>
            <a:r>
              <a:rPr lang="zh-TW" altLang="en-US" sz="2000" dirty="0">
                <a:solidFill>
                  <a:srgbClr val="0033CC"/>
                </a:solidFill>
              </a:rPr>
              <a:t>活動目的</a:t>
            </a:r>
            <a:r>
              <a:rPr lang="zh-TW" altLang="en-US" sz="2000" dirty="0"/>
              <a:t>：</a:t>
            </a:r>
            <a:r>
              <a:rPr lang="zh-TW" altLang="zh-TW" sz="2000" dirty="0"/>
              <a:t>藉由行動劇的演出，增進校園師生正確用藥的概念，並且藉由此行動劇將正確用藥之觀念推廣至家長、鄰近社區民眾等對象。</a:t>
            </a:r>
            <a:endParaRPr lang="en-US" altLang="zh-TW" sz="2000" dirty="0"/>
          </a:p>
          <a:p>
            <a:pPr fontAlgn="auto">
              <a:lnSpc>
                <a:spcPct val="110000"/>
              </a:lnSpc>
              <a:defRPr/>
            </a:pPr>
            <a:r>
              <a:rPr lang="zh-TW" altLang="en-US" sz="2000" dirty="0">
                <a:solidFill>
                  <a:srgbClr val="0033CC"/>
                </a:solidFill>
              </a:rPr>
              <a:t>徵求種類</a:t>
            </a:r>
            <a:r>
              <a:rPr lang="zh-TW" altLang="en-US" sz="2000" dirty="0"/>
              <a:t>：</a:t>
            </a:r>
            <a:r>
              <a:rPr lang="zh-TW" altLang="zh-TW" sz="2000" dirty="0"/>
              <a:t>以「</a:t>
            </a:r>
            <a:r>
              <a:rPr lang="zh-TW" altLang="en-US" sz="2000" dirty="0">
                <a:solidFill>
                  <a:srgbClr val="FF0000"/>
                </a:solidFill>
              </a:rPr>
              <a:t>正確使用止痛藥</a:t>
            </a:r>
            <a:r>
              <a:rPr lang="zh-TW" altLang="zh-TW" sz="2000" dirty="0"/>
              <a:t>」</a:t>
            </a:r>
            <a:r>
              <a:rPr lang="zh-TW" altLang="en-US" sz="2000" dirty="0"/>
              <a:t>、</a:t>
            </a:r>
            <a:r>
              <a:rPr lang="zh-TW" altLang="zh-TW" sz="2000" dirty="0"/>
              <a:t>「</a:t>
            </a:r>
            <a:r>
              <a:rPr lang="zh-TW" altLang="zh-TW" sz="2000" dirty="0">
                <a:solidFill>
                  <a:srgbClr val="FF0000"/>
                </a:solidFill>
              </a:rPr>
              <a:t>正確使用制酸劑（胃藥）</a:t>
            </a:r>
            <a:r>
              <a:rPr lang="zh-TW" altLang="zh-TW" sz="2000" dirty="0"/>
              <a:t>」</a:t>
            </a:r>
            <a:r>
              <a:rPr lang="zh-TW" altLang="en-US" sz="2000" dirty="0"/>
              <a:t>或「</a:t>
            </a:r>
            <a:r>
              <a:rPr lang="zh-TW" altLang="zh-TW" sz="2000" dirty="0">
                <a:solidFill>
                  <a:srgbClr val="FF0000"/>
                </a:solidFill>
              </a:rPr>
              <a:t>正確使用綜合感冒藥</a:t>
            </a:r>
            <a:r>
              <a:rPr lang="zh-TW" altLang="en-US" sz="2000" dirty="0"/>
              <a:t>」</a:t>
            </a:r>
            <a:r>
              <a:rPr lang="zh-TW" altLang="zh-TW" sz="2000" dirty="0"/>
              <a:t>為主題，並以</a:t>
            </a:r>
            <a:r>
              <a:rPr lang="zh-TW" altLang="zh-TW" sz="2000" dirty="0">
                <a:solidFill>
                  <a:srgbClr val="FF0000"/>
                </a:solidFill>
              </a:rPr>
              <a:t>校園正確用藥教育五大核心能力為主軸</a:t>
            </a:r>
            <a:r>
              <a:rPr lang="zh-TW" altLang="zh-TW" sz="2000" dirty="0"/>
              <a:t>，自行發揮並撰稿準備。行動劇內容均請各校參賽人員與藥師協同準備。</a:t>
            </a:r>
            <a:endParaRPr lang="en-US" altLang="zh-TW" sz="2000" dirty="0"/>
          </a:p>
          <a:p>
            <a:pPr fontAlgn="auto">
              <a:lnSpc>
                <a:spcPct val="110000"/>
              </a:lnSpc>
              <a:defRPr/>
            </a:pPr>
            <a:r>
              <a:rPr lang="zh-TW" altLang="zh-TW" sz="2000" dirty="0">
                <a:solidFill>
                  <a:srgbClr val="0033CC"/>
                </a:solidFill>
              </a:rPr>
              <a:t>作品規範</a:t>
            </a:r>
            <a:r>
              <a:rPr lang="zh-TW" altLang="en-US" sz="2000" dirty="0"/>
              <a:t>：</a:t>
            </a:r>
            <a:r>
              <a:rPr lang="zh-TW" altLang="zh-TW" sz="2000" dirty="0"/>
              <a:t>每部作品以</a:t>
            </a:r>
            <a:r>
              <a:rPr lang="en-US" altLang="zh-TW" sz="2000" dirty="0">
                <a:solidFill>
                  <a:srgbClr val="FF0000"/>
                </a:solidFill>
              </a:rPr>
              <a:t>6-10</a:t>
            </a:r>
            <a:r>
              <a:rPr lang="zh-TW" altLang="zh-TW" sz="2000" dirty="0">
                <a:solidFill>
                  <a:srgbClr val="FF0000"/>
                </a:solidFill>
              </a:rPr>
              <a:t>分鐘為限</a:t>
            </a:r>
            <a:r>
              <a:rPr lang="zh-TW" altLang="zh-TW" sz="2000" dirty="0"/>
              <a:t>，不足或超過均酌予扣分，檔案類型可為</a:t>
            </a:r>
            <a:r>
              <a:rPr lang="en-US" altLang="zh-TW" sz="2000" dirty="0"/>
              <a:t>*.</a:t>
            </a:r>
            <a:r>
              <a:rPr lang="en-US" altLang="zh-TW" sz="2000" dirty="0" err="1"/>
              <a:t>avi</a:t>
            </a:r>
            <a:r>
              <a:rPr lang="zh-TW" altLang="zh-TW" sz="2000" dirty="0"/>
              <a:t>；</a:t>
            </a:r>
            <a:r>
              <a:rPr lang="en-US" altLang="zh-TW" sz="2000" dirty="0"/>
              <a:t>*.</a:t>
            </a:r>
            <a:r>
              <a:rPr lang="en-US" altLang="zh-TW" sz="2000" dirty="0" err="1"/>
              <a:t>wmv</a:t>
            </a:r>
            <a:r>
              <a:rPr lang="zh-TW" altLang="zh-TW" sz="2000" dirty="0"/>
              <a:t>；</a:t>
            </a:r>
            <a:r>
              <a:rPr lang="en-US" altLang="zh-TW" sz="2000" dirty="0"/>
              <a:t>*.</a:t>
            </a:r>
            <a:r>
              <a:rPr lang="en-US" altLang="zh-TW" sz="2000" dirty="0" err="1"/>
              <a:t>mov</a:t>
            </a:r>
            <a:r>
              <a:rPr lang="zh-TW" altLang="zh-TW" sz="2000" dirty="0"/>
              <a:t>。</a:t>
            </a:r>
            <a:endParaRPr lang="en-US" altLang="zh-TW" sz="2000" dirty="0"/>
          </a:p>
          <a:p>
            <a:pPr fontAlgn="auto">
              <a:lnSpc>
                <a:spcPct val="110000"/>
              </a:lnSpc>
              <a:defRPr/>
            </a:pPr>
            <a:r>
              <a:rPr lang="zh-TW" altLang="en-US" sz="2000" dirty="0">
                <a:solidFill>
                  <a:srgbClr val="0033CC"/>
                </a:solidFill>
              </a:rPr>
              <a:t>參賽方式</a:t>
            </a:r>
            <a:r>
              <a:rPr lang="zh-TW" altLang="en-US" sz="2000" dirty="0" smtClean="0"/>
              <a:t>：本活動分為縣市初賽與全國決賽，說明如下。</a:t>
            </a:r>
            <a:endParaRPr lang="en-US" altLang="zh-TW" sz="2000" dirty="0" smtClean="0"/>
          </a:p>
          <a:p>
            <a:pPr lvl="1" fontAlgn="auto">
              <a:lnSpc>
                <a:spcPct val="110000"/>
              </a:lnSpc>
              <a:defRPr/>
            </a:pPr>
            <a:r>
              <a:rPr lang="zh-TW" altLang="en-US" sz="2000" dirty="0">
                <a:solidFill>
                  <a:srgbClr val="0033CC"/>
                </a:solidFill>
              </a:rPr>
              <a:t>縣市初賽</a:t>
            </a:r>
            <a:r>
              <a:rPr lang="zh-TW" altLang="en-US" sz="2000" dirty="0" smtClean="0"/>
              <a:t>：</a:t>
            </a:r>
            <a:r>
              <a:rPr lang="zh-TW" altLang="zh-TW" sz="2000" dirty="0" smtClean="0"/>
              <a:t>由</a:t>
            </a:r>
            <a:r>
              <a:rPr lang="zh-TW" altLang="zh-TW" sz="2000" dirty="0"/>
              <a:t>各縣市正確用藥教育中心</a:t>
            </a:r>
            <a:r>
              <a:rPr lang="zh-TW" altLang="zh-TW" sz="2000" dirty="0" smtClean="0"/>
              <a:t>學校統一</a:t>
            </a:r>
            <a:r>
              <a:rPr lang="zh-TW" altLang="zh-TW" sz="2000" dirty="0"/>
              <a:t>辦理全縣市初賽</a:t>
            </a:r>
            <a:r>
              <a:rPr lang="zh-TW" altLang="zh-TW" sz="2000" dirty="0" smtClean="0"/>
              <a:t>。</a:t>
            </a:r>
            <a:endParaRPr lang="en-US" altLang="zh-TW" sz="2000" dirty="0" smtClean="0"/>
          </a:p>
          <a:p>
            <a:pPr lvl="1" fontAlgn="auto">
              <a:lnSpc>
                <a:spcPct val="110000"/>
              </a:lnSpc>
              <a:defRPr/>
            </a:pPr>
            <a:r>
              <a:rPr lang="zh-TW" altLang="en-US" sz="2000" dirty="0" smtClean="0">
                <a:solidFill>
                  <a:srgbClr val="0033CC"/>
                </a:solidFill>
              </a:rPr>
              <a:t>全國決賽</a:t>
            </a:r>
            <a:r>
              <a:rPr lang="zh-TW" altLang="en-US" sz="2000" dirty="0" smtClean="0"/>
              <a:t>：</a:t>
            </a:r>
            <a:r>
              <a:rPr lang="zh-TW" altLang="zh-TW" sz="2000" dirty="0" smtClean="0"/>
              <a:t>各縣市</a:t>
            </a:r>
            <a:r>
              <a:rPr lang="zh-TW" altLang="en-US" sz="2000" dirty="0" smtClean="0"/>
              <a:t>於</a:t>
            </a:r>
            <a:r>
              <a:rPr lang="en-US" altLang="zh-TW" sz="2000" b="1" dirty="0" smtClean="0">
                <a:solidFill>
                  <a:srgbClr val="FF0000"/>
                </a:solidFill>
              </a:rPr>
              <a:t>103</a:t>
            </a:r>
            <a:r>
              <a:rPr lang="zh-TW" altLang="en-US" sz="2000" b="1" dirty="0" smtClean="0">
                <a:solidFill>
                  <a:srgbClr val="FF0000"/>
                </a:solidFill>
              </a:rPr>
              <a:t>年</a:t>
            </a:r>
            <a:r>
              <a:rPr lang="en-US" altLang="zh-TW" sz="2000" b="1" dirty="0" smtClean="0">
                <a:solidFill>
                  <a:srgbClr val="FF0000"/>
                </a:solidFill>
              </a:rPr>
              <a:t>9</a:t>
            </a:r>
            <a:r>
              <a:rPr lang="zh-TW" altLang="en-US" sz="2000" b="1" dirty="0" smtClean="0">
                <a:solidFill>
                  <a:srgbClr val="FF0000"/>
                </a:solidFill>
              </a:rPr>
              <a:t>月</a:t>
            </a:r>
            <a:r>
              <a:rPr lang="en-US" altLang="zh-TW" sz="2000" b="1" dirty="0" smtClean="0">
                <a:solidFill>
                  <a:srgbClr val="FF0000"/>
                </a:solidFill>
              </a:rPr>
              <a:t>18</a:t>
            </a:r>
            <a:r>
              <a:rPr lang="zh-TW" altLang="en-US" sz="2000" b="1" dirty="0" smtClean="0">
                <a:solidFill>
                  <a:srgbClr val="FF0000"/>
                </a:solidFill>
              </a:rPr>
              <a:t>日</a:t>
            </a:r>
            <a:r>
              <a:rPr lang="zh-TW" altLang="en-US" sz="2000" dirty="0" smtClean="0"/>
              <a:t>前</a:t>
            </a:r>
            <a:r>
              <a:rPr lang="zh-TW" altLang="zh-TW" sz="2000" b="1" dirty="0" smtClean="0">
                <a:solidFill>
                  <a:srgbClr val="0033CC"/>
                </a:solidFill>
              </a:rPr>
              <a:t>擇優提報</a:t>
            </a:r>
            <a:r>
              <a:rPr lang="en-US" altLang="zh-TW" sz="2000" b="1" dirty="0" smtClean="0">
                <a:solidFill>
                  <a:srgbClr val="0033CC"/>
                </a:solidFill>
              </a:rPr>
              <a:t>3-5</a:t>
            </a:r>
            <a:r>
              <a:rPr lang="zh-TW" altLang="zh-TW" sz="2000" b="1" dirty="0" smtClean="0">
                <a:solidFill>
                  <a:srgbClr val="0033CC"/>
                </a:solidFill>
              </a:rPr>
              <a:t>件</a:t>
            </a:r>
            <a:r>
              <a:rPr lang="zh-TW" altLang="zh-TW" sz="2000" dirty="0" smtClean="0"/>
              <a:t>縣市初賽獲獎作品參加</a:t>
            </a:r>
            <a:r>
              <a:rPr lang="zh-TW" altLang="en-US" sz="2000" dirty="0" smtClean="0"/>
              <a:t>全國</a:t>
            </a:r>
            <a:r>
              <a:rPr lang="zh-TW" altLang="zh-TW" sz="2000" dirty="0" smtClean="0"/>
              <a:t>決賽。</a:t>
            </a:r>
            <a:r>
              <a:rPr lang="zh-TW" altLang="en-US" sz="2000" dirty="0" smtClean="0"/>
              <a:t>主辦單位將統一</a:t>
            </a:r>
            <a:r>
              <a:rPr lang="zh-TW" altLang="en-US" sz="2000" dirty="0"/>
              <a:t>於</a:t>
            </a:r>
            <a:r>
              <a:rPr lang="en-US" altLang="zh-TW" sz="2000" b="1" dirty="0">
                <a:solidFill>
                  <a:srgbClr val="FF0000"/>
                </a:solidFill>
              </a:rPr>
              <a:t>104</a:t>
            </a:r>
            <a:r>
              <a:rPr lang="zh-TW" altLang="en-US" sz="2000" b="1" dirty="0">
                <a:solidFill>
                  <a:srgbClr val="FF0000"/>
                </a:solidFill>
              </a:rPr>
              <a:t>年</a:t>
            </a:r>
            <a:r>
              <a:rPr lang="en-US" altLang="zh-TW" sz="2000" b="1" dirty="0">
                <a:solidFill>
                  <a:srgbClr val="FF0000"/>
                </a:solidFill>
              </a:rPr>
              <a:t>9</a:t>
            </a:r>
            <a:r>
              <a:rPr lang="zh-TW" altLang="en-US" sz="2000" b="1" dirty="0">
                <a:solidFill>
                  <a:srgbClr val="FF0000"/>
                </a:solidFill>
              </a:rPr>
              <a:t>月</a:t>
            </a:r>
            <a:r>
              <a:rPr lang="en-US" altLang="zh-TW" sz="2000" b="1" dirty="0">
                <a:solidFill>
                  <a:srgbClr val="FF0000"/>
                </a:solidFill>
              </a:rPr>
              <a:t>24</a:t>
            </a:r>
            <a:r>
              <a:rPr lang="zh-TW" altLang="en-US" sz="2000" b="1" dirty="0">
                <a:solidFill>
                  <a:srgbClr val="FF0000"/>
                </a:solidFill>
              </a:rPr>
              <a:t>日</a:t>
            </a:r>
            <a:r>
              <a:rPr lang="zh-TW" altLang="en-US" sz="2000" dirty="0"/>
              <a:t>公告各縣市參賽作品於正確用藥數位資訊學習網及臺灣健康促進學校網站供民眾點閱、投票與分享</a:t>
            </a:r>
            <a:r>
              <a:rPr lang="zh-TW" altLang="en-US" sz="2000" dirty="0" smtClean="0"/>
              <a:t>。</a:t>
            </a:r>
            <a:r>
              <a:rPr lang="en-US" altLang="zh-TW" sz="2000" dirty="0" smtClean="0"/>
              <a:t/>
            </a:r>
            <a:br>
              <a:rPr lang="en-US" altLang="zh-TW" sz="2000" dirty="0" smtClean="0"/>
            </a:br>
            <a:r>
              <a:rPr lang="en-US" altLang="zh-TW" sz="2000" b="1" dirty="0">
                <a:solidFill>
                  <a:srgbClr val="FF0000"/>
                </a:solidFill>
              </a:rPr>
              <a:t>104</a:t>
            </a:r>
            <a:r>
              <a:rPr lang="zh-TW" altLang="en-US" sz="2000" b="1" dirty="0">
                <a:solidFill>
                  <a:srgbClr val="FF0000"/>
                </a:solidFill>
              </a:rPr>
              <a:t>年</a:t>
            </a:r>
            <a:r>
              <a:rPr lang="en-US" altLang="zh-TW" sz="2000" b="1" dirty="0">
                <a:solidFill>
                  <a:srgbClr val="FF0000"/>
                </a:solidFill>
              </a:rPr>
              <a:t>9</a:t>
            </a:r>
            <a:r>
              <a:rPr lang="zh-TW" altLang="en-US" sz="2000" b="1" dirty="0">
                <a:solidFill>
                  <a:srgbClr val="FF0000"/>
                </a:solidFill>
              </a:rPr>
              <a:t>月</a:t>
            </a:r>
            <a:r>
              <a:rPr lang="en-US" altLang="zh-TW" sz="2000" b="1" dirty="0">
                <a:solidFill>
                  <a:srgbClr val="FF0000"/>
                </a:solidFill>
              </a:rPr>
              <a:t>24</a:t>
            </a:r>
            <a:r>
              <a:rPr lang="zh-TW" altLang="en-US" sz="2000" b="1" dirty="0">
                <a:solidFill>
                  <a:srgbClr val="FF0000"/>
                </a:solidFill>
              </a:rPr>
              <a:t>日</a:t>
            </a:r>
            <a:r>
              <a:rPr lang="zh-TW" altLang="en-US" sz="2000" dirty="0"/>
              <a:t>至</a:t>
            </a:r>
            <a:r>
              <a:rPr lang="en-US" altLang="zh-TW" sz="2000" b="1" dirty="0">
                <a:solidFill>
                  <a:srgbClr val="FF0000"/>
                </a:solidFill>
              </a:rPr>
              <a:t>104</a:t>
            </a:r>
            <a:r>
              <a:rPr lang="zh-TW" altLang="en-US" sz="2000" b="1" dirty="0">
                <a:solidFill>
                  <a:srgbClr val="FF0000"/>
                </a:solidFill>
              </a:rPr>
              <a:t>年</a:t>
            </a:r>
            <a:r>
              <a:rPr lang="en-US" altLang="zh-TW" sz="2000" b="1" dirty="0">
                <a:solidFill>
                  <a:srgbClr val="FF0000"/>
                </a:solidFill>
              </a:rPr>
              <a:t>10</a:t>
            </a:r>
            <a:r>
              <a:rPr lang="zh-TW" altLang="en-US" sz="2000" b="1" dirty="0">
                <a:solidFill>
                  <a:srgbClr val="FF0000"/>
                </a:solidFill>
              </a:rPr>
              <a:t>月</a:t>
            </a:r>
            <a:r>
              <a:rPr lang="en-US" altLang="zh-TW" sz="2000" b="1" dirty="0">
                <a:solidFill>
                  <a:srgbClr val="FF0000"/>
                </a:solidFill>
              </a:rPr>
              <a:t>20</a:t>
            </a:r>
            <a:r>
              <a:rPr lang="zh-TW" altLang="en-US" sz="2000" b="1" dirty="0">
                <a:solidFill>
                  <a:srgbClr val="FF0000"/>
                </a:solidFill>
              </a:rPr>
              <a:t>日</a:t>
            </a:r>
            <a:r>
              <a:rPr lang="zh-TW" altLang="en-US" sz="2000" dirty="0"/>
              <a:t>統計各參賽影片之影片投票人氣（正確用藥互動數位資訊學習網影片投票分數），影片投票人氣將列入決賽評分。決賽評分將由主辦單位聘請相關領域專家學者、教師組成評審團進行評分審查。</a:t>
            </a:r>
          </a:p>
          <a:p>
            <a:pPr lvl="1" fontAlgn="auto">
              <a:lnSpc>
                <a:spcPct val="110000"/>
              </a:lnSpc>
              <a:defRPr/>
            </a:pPr>
            <a:endParaRPr lang="zh-TW" altLang="en-US" sz="2000" b="1" dirty="0">
              <a:solidFill>
                <a:schemeClr val="accent1"/>
              </a:solidFill>
            </a:endParaRPr>
          </a:p>
        </p:txBody>
      </p:sp>
      <p:pic>
        <p:nvPicPr>
          <p:cNvPr id="4" name="圖片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8837" l="3022" r="28297">
                        <a14:foregroundMark x1="4670" y1="27326" x2="7418" y2="33721"/>
                        <a14:foregroundMark x1="6456" y1="20349" x2="6456" y2="20349"/>
                        <a14:foregroundMark x1="7143" y1="20349" x2="7280" y2="21512"/>
                        <a14:foregroundMark x1="7692" y1="25000" x2="7692" y2="25000"/>
                        <a14:foregroundMark x1="8104" y1="27907" x2="8104" y2="27907"/>
                        <a14:foregroundMark x1="9478" y1="25000" x2="9478" y2="25000"/>
                        <a14:foregroundMark x1="10852" y1="16860" x2="11126" y2="23837"/>
                        <a14:foregroundMark x1="10577" y1="22093" x2="10577" y2="29070"/>
                        <a14:foregroundMark x1="9615" y1="29651" x2="9615" y2="29651"/>
                        <a14:foregroundMark x1="9066" y1="29651" x2="9066" y2="29651"/>
                        <a14:foregroundMark x1="12500" y1="25000" x2="12500" y2="25000"/>
                        <a14:foregroundMark x1="12500" y1="29070" x2="12500" y2="29070"/>
                        <a14:foregroundMark x1="11264" y1="31395" x2="11264" y2="31395"/>
                        <a14:foregroundMark x1="4258" y1="32558" x2="4258" y2="32558"/>
                        <a14:foregroundMark x1="13187" y1="15698" x2="13187" y2="15698"/>
                        <a14:foregroundMark x1="12363" y1="12209" x2="17033" y2="25581"/>
                        <a14:foregroundMark x1="17033" y1="8140" x2="14148" y2="27907"/>
                        <a14:foregroundMark x1="9890" y1="18023" x2="9753" y2="18023"/>
                        <a14:foregroundMark x1="8929" y1="19186" x2="8929" y2="19186"/>
                        <a14:foregroundMark x1="17582" y1="14535" x2="17582" y2="14535"/>
                        <a14:foregroundMark x1="18544" y1="13372" x2="18544" y2="13372"/>
                        <a14:foregroundMark x1="18956" y1="12791" x2="21429" y2="23837"/>
                        <a14:foregroundMark x1="21016" y1="11047" x2="21016" y2="16860"/>
                        <a14:foregroundMark x1="19780" y1="9884" x2="19780" y2="9884"/>
                        <a14:foregroundMark x1="21291" y1="8140" x2="21291" y2="8140"/>
                        <a14:foregroundMark x1="21978" y1="12209" x2="21978" y2="12209"/>
                        <a14:foregroundMark x1="22390" y1="13953" x2="22390" y2="13953"/>
                        <a14:foregroundMark x1="19505" y1="24419" x2="19505" y2="24419"/>
                        <a14:foregroundMark x1="24038" y1="17442" x2="24038" y2="17442"/>
                        <a14:foregroundMark x1="24176" y1="23837" x2="26236" y2="9884"/>
                        <a14:foregroundMark x1="26099" y1="24419" x2="22802" y2="8721"/>
                        <a14:foregroundMark x1="23214" y1="15698" x2="23214" y2="20349"/>
                        <a14:foregroundMark x1="24313" y1="91860" x2="24313" y2="91860"/>
                        <a14:foregroundMark x1="22390" y1="91279" x2="22527" y2="89535"/>
                      </a14:backgroundRemoval>
                    </a14:imgEffect>
                  </a14:imgLayer>
                </a14:imgProps>
              </a:ext>
              <a:ext uri="{28A0092B-C50C-407E-A947-70E740481C1C}">
                <a14:useLocalDpi xmlns:a14="http://schemas.microsoft.com/office/drawing/2010/main" val="0"/>
              </a:ext>
            </a:extLst>
          </a:blip>
          <a:srcRect l="3159" r="71429"/>
          <a:stretch/>
        </p:blipFill>
        <p:spPr>
          <a:xfrm>
            <a:off x="0" y="0"/>
            <a:ext cx="1619672" cy="1154731"/>
          </a:xfrm>
          <a:prstGeom prst="rect">
            <a:avLst/>
          </a:prstGeom>
        </p:spPr>
      </p:pic>
    </p:spTree>
    <p:extLst>
      <p:ext uri="{BB962C8B-B14F-4D97-AF65-F5344CB8AC3E}">
        <p14:creationId xmlns:p14="http://schemas.microsoft.com/office/powerpoint/2010/main" val="3809555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4896" y="677863"/>
            <a:ext cx="5701240" cy="390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標題 1"/>
          <p:cNvSpPr txBox="1">
            <a:spLocks/>
          </p:cNvSpPr>
          <p:nvPr/>
        </p:nvSpPr>
        <p:spPr>
          <a:xfrm>
            <a:off x="251520" y="115888"/>
            <a:ext cx="8640960" cy="561975"/>
          </a:xfrm>
          <a:prstGeom prst="rect">
            <a:avLst/>
          </a:prstGeom>
        </p:spPr>
        <p:txBody>
          <a:bodyPr anchor="ctr">
            <a:normAutofit fontScale="92500" lnSpcReduction="20000"/>
          </a:bodyPr>
          <a:lstStyle/>
          <a:p>
            <a:pPr algn="ctr" eaLnBrk="1" fontAlgn="auto" hangingPunct="1">
              <a:spcAft>
                <a:spcPts val="0"/>
              </a:spcAft>
              <a:defRPr/>
            </a:pPr>
            <a:r>
              <a:rPr lang="zh-TW" altLang="zh-TW" sz="4000" b="1" cap="all" spc="-60" dirty="0" smtClean="0">
                <a:solidFill>
                  <a:srgbClr val="050060"/>
                </a:solidFill>
                <a:latin typeface="Times New Roman" panose="02020603050405020304" pitchFamily="18" charset="0"/>
                <a:ea typeface="標楷體" panose="03000509000000000000" pitchFamily="65" charset="-120"/>
                <a:cs typeface="Times New Roman" panose="02020603050405020304" pitchFamily="18" charset="0"/>
              </a:rPr>
              <a:t>正確用藥</a:t>
            </a:r>
            <a:r>
              <a:rPr lang="zh-TW" altLang="en-US" sz="4000" b="1" cap="all" spc="-60" dirty="0" smtClean="0">
                <a:solidFill>
                  <a:srgbClr val="050060"/>
                </a:solidFill>
                <a:latin typeface="Times New Roman" panose="02020603050405020304" pitchFamily="18" charset="0"/>
                <a:ea typeface="標楷體" panose="03000509000000000000" pitchFamily="65" charset="-120"/>
                <a:cs typeface="Times New Roman" panose="02020603050405020304" pitchFamily="18" charset="0"/>
              </a:rPr>
              <a:t>網路</a:t>
            </a:r>
            <a:r>
              <a:rPr lang="zh-TW" altLang="en-US" sz="4000" b="1" cap="all" spc="-60" dirty="0">
                <a:solidFill>
                  <a:srgbClr val="050060"/>
                </a:solidFill>
                <a:latin typeface="Times New Roman" panose="02020603050405020304" pitchFamily="18" charset="0"/>
                <a:ea typeface="標楷體" panose="03000509000000000000" pitchFamily="65" charset="-120"/>
                <a:cs typeface="Times New Roman" panose="02020603050405020304" pitchFamily="18" charset="0"/>
              </a:rPr>
              <a:t>問卷</a:t>
            </a:r>
            <a:r>
              <a:rPr lang="zh-TW" altLang="zh-TW" sz="4000" b="1" cap="all" spc="-60" dirty="0">
                <a:solidFill>
                  <a:srgbClr val="050060"/>
                </a:solidFill>
                <a:latin typeface="Times New Roman" panose="02020603050405020304" pitchFamily="18" charset="0"/>
                <a:ea typeface="標楷體" panose="03000509000000000000" pitchFamily="65" charset="-120"/>
                <a:cs typeface="Times New Roman" panose="02020603050405020304" pitchFamily="18" charset="0"/>
              </a:rPr>
              <a:t>調查</a:t>
            </a:r>
            <a:endParaRPr lang="zh-TW" altLang="en-US" sz="4000" b="1" cap="all" spc="-60" dirty="0">
              <a:solidFill>
                <a:srgbClr val="050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844" name="矩形 3"/>
          <p:cNvSpPr>
            <a:spLocks noChangeArrowheads="1"/>
          </p:cNvSpPr>
          <p:nvPr/>
        </p:nvSpPr>
        <p:spPr bwMode="auto">
          <a:xfrm>
            <a:off x="94896" y="4653136"/>
            <a:ext cx="5701240" cy="2154436"/>
          </a:xfrm>
          <a:prstGeom prst="rect">
            <a:avLst/>
          </a:prstGeom>
          <a:solidFill>
            <a:schemeClr val="bg1"/>
          </a:solidFill>
          <a:ln>
            <a:solidFill>
              <a:schemeClr val="tx1"/>
            </a:solidFill>
          </a:ln>
          <a:extLst/>
        </p:spPr>
        <p:txBody>
          <a:bodyPr wrap="square">
            <a:spAutoFit/>
          </a:bodyPr>
          <a:lstStyle>
            <a:lvl1pPr>
              <a:spcBef>
                <a:spcPct val="20000"/>
              </a:spcBef>
              <a:buBlip>
                <a:blip r:embed="rId3"/>
              </a:buBlip>
              <a:defRPr kumimoji="1" sz="3200" b="1">
                <a:solidFill>
                  <a:schemeClr val="tx1"/>
                </a:solidFill>
                <a:latin typeface="標楷體" pitchFamily="65" charset="-120"/>
                <a:ea typeface="標楷體" pitchFamily="65" charset="-120"/>
              </a:defRPr>
            </a:lvl1pPr>
            <a:lvl2pPr marL="742950" indent="-285750">
              <a:spcBef>
                <a:spcPct val="20000"/>
              </a:spcBef>
              <a:buSzPct val="75000"/>
              <a:buBlip>
                <a:blip r:embed="rId4"/>
              </a:buBlip>
              <a:defRPr kumimoji="1" sz="2800" b="1">
                <a:solidFill>
                  <a:schemeClr val="tx1"/>
                </a:solidFill>
                <a:latin typeface="標楷體" pitchFamily="65" charset="-120"/>
                <a:ea typeface="標楷體" pitchFamily="65" charset="-120"/>
              </a:defRPr>
            </a:lvl2pPr>
            <a:lvl3pPr marL="1143000" indent="-228600">
              <a:spcBef>
                <a:spcPct val="20000"/>
              </a:spcBef>
              <a:buChar char="•"/>
              <a:defRPr kumimoji="1" sz="2400" b="1">
                <a:solidFill>
                  <a:schemeClr val="tx1"/>
                </a:solidFill>
                <a:latin typeface="標楷體" pitchFamily="65" charset="-120"/>
                <a:ea typeface="標楷體" pitchFamily="65" charset="-120"/>
              </a:defRPr>
            </a:lvl3pPr>
            <a:lvl4pPr marL="1600200" indent="-228600">
              <a:spcBef>
                <a:spcPct val="20000"/>
              </a:spcBef>
              <a:buChar char="–"/>
              <a:defRPr kumimoji="1" sz="2000" b="1">
                <a:solidFill>
                  <a:schemeClr val="tx1"/>
                </a:solidFill>
                <a:latin typeface="標楷體" pitchFamily="65" charset="-120"/>
                <a:ea typeface="標楷體" pitchFamily="65" charset="-120"/>
              </a:defRPr>
            </a:lvl4pPr>
            <a:lvl5pPr marL="2057400" indent="-228600">
              <a:spcBef>
                <a:spcPct val="20000"/>
              </a:spcBef>
              <a:buClr>
                <a:schemeClr val="tx2"/>
              </a:buClr>
              <a:buChar char="–"/>
              <a:defRPr kumimoji="1" sz="2000" b="1">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tx2"/>
              </a:buClr>
              <a:buChar char="–"/>
              <a:defRPr kumimoji="1" sz="2000" b="1">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tx2"/>
              </a:buClr>
              <a:buChar char="–"/>
              <a:defRPr kumimoji="1" sz="2000" b="1">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tx2"/>
              </a:buClr>
              <a:buChar char="–"/>
              <a:defRPr kumimoji="1" sz="2000" b="1">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tx2"/>
              </a:buClr>
              <a:buChar char="–"/>
              <a:defRPr kumimoji="1" sz="2000" b="1">
                <a:solidFill>
                  <a:schemeClr val="tx1"/>
                </a:solidFill>
                <a:latin typeface="標楷體" pitchFamily="65" charset="-120"/>
                <a:ea typeface="標楷體" pitchFamily="65" charset="-120"/>
              </a:defRPr>
            </a:lvl9pPr>
          </a:lstStyle>
          <a:p>
            <a:pPr>
              <a:buNone/>
            </a:pPr>
            <a:r>
              <a:rPr lang="zh-TW" altLang="en-US" sz="1600" b="0" dirty="0" smtClean="0"/>
              <a:t>線上問卷登入方式（擇一）：</a:t>
            </a:r>
            <a:endParaRPr lang="en-US" altLang="zh-TW" sz="1600" b="0" dirty="0" smtClean="0"/>
          </a:p>
          <a:p>
            <a:r>
              <a:rPr lang="en-US" altLang="zh-TW" sz="1600" b="0" dirty="0" smtClean="0"/>
              <a:t>1.</a:t>
            </a:r>
            <a:r>
              <a:rPr lang="zh-TW" altLang="en-US" sz="1600" b="0" dirty="0" smtClean="0"/>
              <a:t>正確</a:t>
            </a:r>
            <a:r>
              <a:rPr lang="zh-TW" altLang="en-US" sz="1600" b="0" dirty="0"/>
              <a:t>用藥互動數位資訊學習網</a:t>
            </a:r>
            <a:r>
              <a:rPr lang="en-US" altLang="zh-TW" sz="1600" b="0" dirty="0"/>
              <a:t>&gt;</a:t>
            </a:r>
            <a:r>
              <a:rPr lang="zh-TW" altLang="en-US" sz="1600" b="0" dirty="0"/>
              <a:t>首頁問卷連結</a:t>
            </a:r>
            <a:r>
              <a:rPr lang="en-US" altLang="zh-TW" sz="1800" b="0" dirty="0"/>
              <a:t/>
            </a:r>
            <a:br>
              <a:rPr lang="en-US" altLang="zh-TW" sz="1800" b="0" dirty="0"/>
            </a:br>
            <a:r>
              <a:rPr lang="en-US" altLang="zh-TW" sz="1400" b="0" u="sng" dirty="0" smtClean="0">
                <a:hlinkClick r:id="rId5"/>
              </a:rPr>
              <a:t>http</a:t>
            </a:r>
            <a:r>
              <a:rPr lang="en-US" altLang="zh-TW" sz="1400" b="0" u="sng" dirty="0">
                <a:hlinkClick r:id="rId5"/>
              </a:rPr>
              <a:t>://doh.gov.whatis.com.tw/</a:t>
            </a:r>
            <a:endParaRPr lang="en-US" altLang="zh-TW" sz="1400" b="0" u="sng" dirty="0"/>
          </a:p>
          <a:p>
            <a:r>
              <a:rPr lang="en-US" altLang="zh-TW" sz="1600" b="0" dirty="0" smtClean="0"/>
              <a:t>2.</a:t>
            </a:r>
            <a:r>
              <a:rPr lang="zh-TW" altLang="en-US" sz="1600" b="0" dirty="0" smtClean="0"/>
              <a:t>臺灣健康促進學校</a:t>
            </a:r>
            <a:r>
              <a:rPr lang="en-US" altLang="zh-TW" sz="1600" b="0" dirty="0" smtClean="0"/>
              <a:t>&gt;</a:t>
            </a:r>
            <a:r>
              <a:rPr lang="zh-TW" altLang="en-US" sz="1600" b="0" dirty="0" smtClean="0"/>
              <a:t>首頁最下方</a:t>
            </a:r>
            <a:r>
              <a:rPr lang="en-US" altLang="zh-TW" sz="1600" b="0" dirty="0" smtClean="0"/>
              <a:t>&gt;</a:t>
            </a:r>
            <a:r>
              <a:rPr lang="zh-TW" altLang="en-US" sz="1600" b="0" dirty="0" smtClean="0"/>
              <a:t>校園正確用藥網路問卷</a:t>
            </a:r>
            <a:r>
              <a:rPr lang="en-US" altLang="zh-TW" sz="1600" b="0" dirty="0" smtClean="0"/>
              <a:t/>
            </a:r>
            <a:br>
              <a:rPr lang="en-US" altLang="zh-TW" sz="1600" b="0" dirty="0" smtClean="0"/>
            </a:br>
            <a:r>
              <a:rPr lang="en-US" altLang="zh-TW" sz="1400" b="0" u="sng" dirty="0" smtClean="0">
                <a:hlinkClick r:id="rId6"/>
              </a:rPr>
              <a:t>http://hpshome.giee.ntnu.edu.tw/Default.aspx</a:t>
            </a:r>
            <a:endParaRPr lang="en-US" altLang="zh-TW" sz="1400" b="0" dirty="0" smtClean="0"/>
          </a:p>
          <a:p>
            <a:r>
              <a:rPr lang="en-US" altLang="zh-TW" sz="1600" b="0" u="sng" dirty="0" smtClean="0"/>
              <a:t>3.</a:t>
            </a:r>
            <a:r>
              <a:rPr lang="zh-TW" altLang="en-US" sz="1600" b="0" u="sng" dirty="0" smtClean="0"/>
              <a:t>問卷</a:t>
            </a:r>
            <a:r>
              <a:rPr lang="zh-TW" altLang="en-US" sz="1600" b="0" u="sng" dirty="0"/>
              <a:t>直接</a:t>
            </a:r>
            <a:r>
              <a:rPr lang="zh-TW" altLang="en-US" sz="1600" b="0" u="sng" dirty="0" smtClean="0"/>
              <a:t>連結</a:t>
            </a:r>
            <a:r>
              <a:rPr lang="en-US" altLang="zh-TW" sz="1600" b="0" dirty="0" smtClean="0"/>
              <a:t/>
            </a:r>
            <a:br>
              <a:rPr lang="en-US" altLang="zh-TW" sz="1600" b="0" dirty="0" smtClean="0"/>
            </a:br>
            <a:r>
              <a:rPr lang="en-US" altLang="zh-TW" sz="1400" b="0" dirty="0" smtClean="0">
                <a:hlinkClick r:id="rId7"/>
              </a:rPr>
              <a:t>http</a:t>
            </a:r>
            <a:r>
              <a:rPr lang="en-US" altLang="zh-TW" sz="1400" b="0" dirty="0">
                <a:hlinkClick r:id="rId7"/>
              </a:rPr>
              <a:t>://hhhhh.no-ip.org/index.php?r=survey/index/sid/165414/lang/zh-Hant-TW</a:t>
            </a:r>
            <a:endParaRPr lang="en-US" altLang="zh-TW" sz="1400" b="0" dirty="0"/>
          </a:p>
        </p:txBody>
      </p:sp>
      <p:grpSp>
        <p:nvGrpSpPr>
          <p:cNvPr id="4" name="群組 3"/>
          <p:cNvGrpSpPr/>
          <p:nvPr/>
        </p:nvGrpSpPr>
        <p:grpSpPr>
          <a:xfrm>
            <a:off x="5580112" y="764704"/>
            <a:ext cx="3456385" cy="2520280"/>
            <a:chOff x="5580112" y="764704"/>
            <a:chExt cx="3456385" cy="2520280"/>
          </a:xfrm>
        </p:grpSpPr>
        <p:pic>
          <p:nvPicPr>
            <p:cNvPr id="53251"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868145" y="764704"/>
              <a:ext cx="3168352"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向右箭號 1"/>
            <p:cNvSpPr/>
            <p:nvPr/>
          </p:nvSpPr>
          <p:spPr>
            <a:xfrm>
              <a:off x="5580112" y="1700808"/>
              <a:ext cx="720080"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dirty="0" smtClean="0"/>
                <a:t>1</a:t>
              </a:r>
              <a:endParaRPr lang="zh-TW" altLang="en-US" dirty="0"/>
            </a:p>
          </p:txBody>
        </p:sp>
      </p:grpSp>
      <p:grpSp>
        <p:nvGrpSpPr>
          <p:cNvPr id="3" name="群組 2"/>
          <p:cNvGrpSpPr/>
          <p:nvPr/>
        </p:nvGrpSpPr>
        <p:grpSpPr>
          <a:xfrm>
            <a:off x="5868145" y="3444755"/>
            <a:ext cx="3198112" cy="3103991"/>
            <a:chOff x="5868145" y="3444755"/>
            <a:chExt cx="3198112" cy="3103991"/>
          </a:xfrm>
        </p:grpSpPr>
        <p:pic>
          <p:nvPicPr>
            <p:cNvPr id="53252" name="Picture 4"/>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68145" y="3444755"/>
              <a:ext cx="3198112" cy="3103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向右箭號 8"/>
            <p:cNvSpPr/>
            <p:nvPr/>
          </p:nvSpPr>
          <p:spPr>
            <a:xfrm>
              <a:off x="6300192" y="5589240"/>
              <a:ext cx="720080"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dirty="0" smtClean="0"/>
                <a:t>2</a:t>
              </a:r>
              <a:endParaRPr lang="zh-TW" altLang="en-US" dirty="0"/>
            </a:p>
          </p:txBody>
        </p:sp>
      </p:grpSp>
    </p:spTree>
    <p:extLst>
      <p:ext uri="{BB962C8B-B14F-4D97-AF65-F5344CB8AC3E}">
        <p14:creationId xmlns:p14="http://schemas.microsoft.com/office/powerpoint/2010/main" val="2766621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8313" y="765175"/>
            <a:ext cx="8280400" cy="503238"/>
          </a:xfrm>
        </p:spPr>
        <p:txBody>
          <a:bodyPr>
            <a:normAutofit fontScale="90000"/>
          </a:bodyPr>
          <a:lstStyle/>
          <a:p>
            <a:pPr eaLnBrk="1" hangingPunct="1"/>
            <a:r>
              <a:rPr lang="zh-TW" altLang="en-US" sz="4000" b="1" smtClean="0">
                <a:ea typeface="標楷體" pitchFamily="65" charset="-120"/>
              </a:rPr>
              <a:t>學生用藥知能需持續強化</a:t>
            </a:r>
          </a:p>
        </p:txBody>
      </p:sp>
      <p:sp>
        <p:nvSpPr>
          <p:cNvPr id="54275" name="Rectangle 3"/>
          <p:cNvSpPr>
            <a:spLocks noGrp="1" noChangeArrowheads="1"/>
          </p:cNvSpPr>
          <p:nvPr>
            <p:ph type="body" idx="1"/>
          </p:nvPr>
        </p:nvSpPr>
        <p:spPr>
          <a:xfrm>
            <a:off x="179388" y="1557338"/>
            <a:ext cx="8964612" cy="5300662"/>
          </a:xfrm>
        </p:spPr>
        <p:txBody>
          <a:bodyPr/>
          <a:lstStyle/>
          <a:p>
            <a:pPr marL="609600" indent="-609600" eaLnBrk="1" hangingPunct="1">
              <a:lnSpc>
                <a:spcPct val="90000"/>
              </a:lnSpc>
              <a:buFontTx/>
              <a:buAutoNum type="arabicPeriod"/>
            </a:pPr>
            <a:r>
              <a:rPr lang="zh-TW" altLang="en-US" sz="2800" smtClean="0">
                <a:solidFill>
                  <a:srgbClr val="003300"/>
                </a:solidFill>
                <a:latin typeface="標楷體" pitchFamily="65" charset="-120"/>
                <a:ea typeface="標楷體" pitchFamily="65" charset="-120"/>
              </a:rPr>
              <a:t>能力一</a:t>
            </a:r>
            <a:r>
              <a:rPr lang="zh-TW" altLang="en-US" sz="2800" smtClean="0">
                <a:latin typeface="標楷體" pitchFamily="65" charset="-120"/>
                <a:ea typeface="標楷體" pitchFamily="65" charset="-120"/>
              </a:rPr>
              <a:t>：清楚表達自己身體狀況，九成學生答對。</a:t>
            </a:r>
          </a:p>
          <a:p>
            <a:pPr marL="609600" indent="-609600" eaLnBrk="1" hangingPunct="1">
              <a:lnSpc>
                <a:spcPct val="90000"/>
              </a:lnSpc>
              <a:buFontTx/>
              <a:buAutoNum type="arabicPeriod"/>
            </a:pPr>
            <a:r>
              <a:rPr lang="zh-TW" altLang="en-US" sz="2800" smtClean="0">
                <a:solidFill>
                  <a:srgbClr val="003300"/>
                </a:solidFill>
                <a:latin typeface="標楷體" pitchFamily="65" charset="-120"/>
                <a:ea typeface="標楷體" pitchFamily="65" charset="-120"/>
              </a:rPr>
              <a:t>能力二</a:t>
            </a:r>
            <a:r>
              <a:rPr lang="zh-TW" altLang="en-US" sz="2800" smtClean="0">
                <a:latin typeface="標楷體" pitchFamily="65" charset="-120"/>
                <a:ea typeface="標楷體" pitchFamily="65" charset="-120"/>
              </a:rPr>
              <a:t>：看清楚藥品標示上，</a:t>
            </a:r>
            <a:r>
              <a:rPr lang="zh-TW" altLang="en-US" sz="2800" smtClean="0">
                <a:solidFill>
                  <a:srgbClr val="0000CC"/>
                </a:solidFill>
                <a:latin typeface="標楷體" pitchFamily="65" charset="-120"/>
                <a:ea typeface="標楷體" pitchFamily="65" charset="-120"/>
              </a:rPr>
              <a:t>五成學生不知道將未用完藥品放置</a:t>
            </a:r>
            <a:r>
              <a:rPr lang="zh-TW" altLang="en-US" sz="2800" smtClean="0">
                <a:solidFill>
                  <a:srgbClr val="FF0000"/>
                </a:solidFill>
                <a:latin typeface="標楷體" pitchFamily="65" charset="-120"/>
                <a:ea typeface="標楷體" pitchFamily="65" charset="-120"/>
              </a:rPr>
              <a:t>冰箱保存</a:t>
            </a:r>
            <a:r>
              <a:rPr lang="zh-TW" altLang="en-US" sz="2800" smtClean="0">
                <a:solidFill>
                  <a:srgbClr val="0000CC"/>
                </a:solidFill>
                <a:latin typeface="標楷體" pitchFamily="65" charset="-120"/>
                <a:ea typeface="標楷體" pitchFamily="65" charset="-120"/>
              </a:rPr>
              <a:t>是錯誤的</a:t>
            </a:r>
            <a:r>
              <a:rPr lang="zh-TW" altLang="en-US" sz="2800" smtClean="0">
                <a:latin typeface="標楷體" pitchFamily="65" charset="-120"/>
                <a:ea typeface="標楷體" pitchFamily="65" charset="-120"/>
              </a:rPr>
              <a:t>。</a:t>
            </a:r>
            <a:r>
              <a:rPr lang="zh-TW" altLang="en-US" sz="2800" smtClean="0">
                <a:solidFill>
                  <a:srgbClr val="0000CC"/>
                </a:solidFill>
                <a:latin typeface="標楷體" pitchFamily="65" charset="-120"/>
                <a:ea typeface="標楷體" pitchFamily="65" charset="-120"/>
              </a:rPr>
              <a:t>四分之一學生在過去一年買藥前不會檢查包裝上有無衛生署核准</a:t>
            </a:r>
            <a:r>
              <a:rPr lang="zh-TW" altLang="en-US" sz="2800" smtClean="0">
                <a:solidFill>
                  <a:srgbClr val="FF0000"/>
                </a:solidFill>
                <a:latin typeface="標楷體" pitchFamily="65" charset="-120"/>
                <a:ea typeface="標楷體" pitchFamily="65" charset="-120"/>
              </a:rPr>
              <a:t>藥品許可證字號</a:t>
            </a:r>
            <a:r>
              <a:rPr lang="zh-TW" altLang="en-US" sz="2800" smtClean="0">
                <a:latin typeface="標楷體" pitchFamily="65" charset="-120"/>
                <a:ea typeface="標楷體" pitchFamily="65" charset="-120"/>
              </a:rPr>
              <a:t>。</a:t>
            </a:r>
            <a:endParaRPr lang="zh-TW" altLang="en-US" sz="2800" smtClean="0">
              <a:solidFill>
                <a:srgbClr val="0000CC"/>
              </a:solidFill>
              <a:latin typeface="標楷體" pitchFamily="65" charset="-120"/>
              <a:ea typeface="標楷體" pitchFamily="65" charset="-120"/>
            </a:endParaRPr>
          </a:p>
          <a:p>
            <a:pPr marL="609600" indent="-609600" eaLnBrk="1" hangingPunct="1">
              <a:lnSpc>
                <a:spcPct val="90000"/>
              </a:lnSpc>
              <a:buFontTx/>
              <a:buAutoNum type="arabicPeriod"/>
            </a:pPr>
            <a:r>
              <a:rPr lang="zh-TW" altLang="en-US" sz="2800" smtClean="0">
                <a:solidFill>
                  <a:srgbClr val="003300"/>
                </a:solidFill>
                <a:latin typeface="標楷體" pitchFamily="65" charset="-120"/>
                <a:ea typeface="標楷體" pitchFamily="65" charset="-120"/>
              </a:rPr>
              <a:t>能力三</a:t>
            </a:r>
            <a:r>
              <a:rPr lang="zh-TW" altLang="en-US" sz="2800" smtClean="0">
                <a:latin typeface="標楷體" pitchFamily="65" charset="-120"/>
                <a:ea typeface="標楷體" pitchFamily="65" charset="-120"/>
              </a:rPr>
              <a:t>：清楚用藥方法時間，九成以上學生答對。</a:t>
            </a:r>
            <a:r>
              <a:rPr lang="zh-TW" altLang="en-US" sz="2800" smtClean="0">
                <a:solidFill>
                  <a:srgbClr val="0000CC"/>
                </a:solidFill>
                <a:latin typeface="標楷體" pitchFamily="65" charset="-120"/>
                <a:ea typeface="標楷體" pitchFamily="65" charset="-120"/>
              </a:rPr>
              <a:t>三分之一學生</a:t>
            </a:r>
            <a:r>
              <a:rPr lang="zh-TW" altLang="en-US" sz="2800" smtClean="0">
                <a:solidFill>
                  <a:srgbClr val="FF0000"/>
                </a:solidFill>
                <a:latin typeface="標楷體" pitchFamily="65" charset="-120"/>
                <a:ea typeface="標楷體" pitchFamily="65" charset="-120"/>
              </a:rPr>
              <a:t>未遵醫囑或藥袋說明</a:t>
            </a:r>
            <a:r>
              <a:rPr lang="zh-TW" altLang="en-US" sz="2800" smtClean="0">
                <a:solidFill>
                  <a:srgbClr val="0000CC"/>
                </a:solidFill>
                <a:latin typeface="標楷體" pitchFamily="65" charset="-120"/>
                <a:ea typeface="標楷體" pitchFamily="65" charset="-120"/>
              </a:rPr>
              <a:t>，自行調整藥量。</a:t>
            </a:r>
          </a:p>
          <a:p>
            <a:pPr marL="609600" indent="-609600" eaLnBrk="1" hangingPunct="1">
              <a:lnSpc>
                <a:spcPct val="90000"/>
              </a:lnSpc>
              <a:buFontTx/>
              <a:buAutoNum type="arabicPeriod"/>
            </a:pPr>
            <a:r>
              <a:rPr lang="zh-TW" altLang="en-US" sz="2800" smtClean="0">
                <a:solidFill>
                  <a:srgbClr val="003300"/>
                </a:solidFill>
                <a:latin typeface="標楷體" pitchFamily="65" charset="-120"/>
                <a:ea typeface="標楷體" pitchFamily="65" charset="-120"/>
              </a:rPr>
              <a:t>能力四</a:t>
            </a:r>
            <a:r>
              <a:rPr lang="zh-TW" altLang="en-US" sz="2800" smtClean="0">
                <a:latin typeface="標楷體" pitchFamily="65" charset="-120"/>
                <a:ea typeface="標楷體" pitchFamily="65" charset="-120"/>
              </a:rPr>
              <a:t>：做身體的主人，九成以上學生答對。</a:t>
            </a:r>
          </a:p>
          <a:p>
            <a:pPr marL="609600" indent="-609600" eaLnBrk="1" hangingPunct="1">
              <a:lnSpc>
                <a:spcPct val="90000"/>
              </a:lnSpc>
              <a:buFontTx/>
              <a:buAutoNum type="arabicPeriod"/>
            </a:pPr>
            <a:r>
              <a:rPr lang="zh-TW" altLang="en-US" sz="2800" smtClean="0">
                <a:solidFill>
                  <a:srgbClr val="003300"/>
                </a:solidFill>
                <a:latin typeface="標楷體" pitchFamily="65" charset="-120"/>
                <a:ea typeface="標楷體" pitchFamily="65" charset="-120"/>
              </a:rPr>
              <a:t>能力五</a:t>
            </a:r>
            <a:r>
              <a:rPr lang="zh-TW" altLang="en-US" sz="2800" smtClean="0">
                <a:latin typeface="標楷體" pitchFamily="65" charset="-120"/>
                <a:ea typeface="標楷體" pitchFamily="65" charset="-120"/>
              </a:rPr>
              <a:t>：與醫師、藥師作朋友，</a:t>
            </a:r>
            <a:r>
              <a:rPr lang="zh-TW" altLang="en-US" sz="2800" smtClean="0">
                <a:solidFill>
                  <a:srgbClr val="0000CC"/>
                </a:solidFill>
                <a:latin typeface="標楷體" pitchFamily="65" charset="-120"/>
                <a:ea typeface="標楷體" pitchFamily="65" charset="-120"/>
              </a:rPr>
              <a:t>近三成學生不知道在醫院拿的藥品有用藥疑問時，可打電話回醫院或向住家附近藥局的</a:t>
            </a:r>
            <a:r>
              <a:rPr lang="zh-TW" altLang="en-US" sz="2800" smtClean="0">
                <a:solidFill>
                  <a:srgbClr val="FF0000"/>
                </a:solidFill>
                <a:latin typeface="標楷體" pitchFamily="65" charset="-120"/>
                <a:ea typeface="標楷體" pitchFamily="65" charset="-120"/>
              </a:rPr>
              <a:t>藥師詢問</a:t>
            </a:r>
            <a:r>
              <a:rPr lang="zh-TW" altLang="en-US" sz="2800" smtClean="0">
                <a:latin typeface="標楷體" pitchFamily="65" charset="-120"/>
                <a:ea typeface="標楷體" pitchFamily="65" charset="-120"/>
              </a:rPr>
              <a:t>。</a:t>
            </a:r>
          </a:p>
        </p:txBody>
      </p:sp>
      <p:sp>
        <p:nvSpPr>
          <p:cNvPr id="54276" name="Rectangle 4"/>
          <p:cNvSpPr>
            <a:spLocks noChangeArrowheads="1"/>
          </p:cNvSpPr>
          <p:nvPr/>
        </p:nvSpPr>
        <p:spPr bwMode="auto">
          <a:xfrm>
            <a:off x="468313" y="260350"/>
            <a:ext cx="5832475" cy="360363"/>
          </a:xfrm>
          <a:prstGeom prst="rect">
            <a:avLst/>
          </a:prstGeom>
          <a:noFill/>
          <a:ln w="9525">
            <a:noFill/>
            <a:miter lim="800000"/>
            <a:headEnd/>
            <a:tailEnd/>
          </a:ln>
        </p:spPr>
        <p:txBody>
          <a:bodyPr anchor="ctr"/>
          <a:lstStyle/>
          <a:p>
            <a:r>
              <a:rPr kumimoji="0" lang="en-US" altLang="zh-TW" sz="2400">
                <a:solidFill>
                  <a:schemeClr val="hlink"/>
                </a:solidFill>
                <a:ea typeface="標楷體" pitchFamily="65" charset="-120"/>
              </a:rPr>
              <a:t>102</a:t>
            </a:r>
            <a:r>
              <a:rPr kumimoji="0" lang="zh-TW" altLang="en-US" sz="2400">
                <a:solidFill>
                  <a:schemeClr val="hlink"/>
                </a:solidFill>
                <a:ea typeface="標楷體" pitchFamily="65" charset="-120"/>
              </a:rPr>
              <a:t>年全國學童用藥知能調查</a:t>
            </a:r>
            <a:endParaRPr lang="zh-TW" altLang="en-US" sz="2400">
              <a:solidFill>
                <a:schemeClr val="hlink"/>
              </a:solidFill>
              <a:ea typeface="標楷體" pitchFamily="65" charset="-120"/>
            </a:endParaRPr>
          </a:p>
        </p:txBody>
      </p:sp>
    </p:spTree>
    <p:extLst>
      <p:ext uri="{BB962C8B-B14F-4D97-AF65-F5344CB8AC3E}">
        <p14:creationId xmlns:p14="http://schemas.microsoft.com/office/powerpoint/2010/main" val="453954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692150"/>
            <a:ext cx="8229600" cy="936625"/>
          </a:xfrm>
        </p:spPr>
        <p:txBody>
          <a:bodyPr/>
          <a:lstStyle/>
          <a:p>
            <a:pPr eaLnBrk="1" hangingPunct="1"/>
            <a:r>
              <a:rPr lang="zh-TW" altLang="en-US" b="1" smtClean="0">
                <a:ea typeface="標楷體" pitchFamily="65" charset="-120"/>
              </a:rPr>
              <a:t>半數學生不知道使用止痛藥風險</a:t>
            </a:r>
            <a:endParaRPr lang="zh-TW" altLang="en-US" smtClean="0"/>
          </a:p>
        </p:txBody>
      </p:sp>
      <p:sp>
        <p:nvSpPr>
          <p:cNvPr id="55299" name="Rectangle 3"/>
          <p:cNvSpPr>
            <a:spLocks noGrp="1" noChangeArrowheads="1"/>
          </p:cNvSpPr>
          <p:nvPr>
            <p:ph type="body" idx="1"/>
          </p:nvPr>
        </p:nvSpPr>
        <p:spPr>
          <a:xfrm>
            <a:off x="359916" y="1844824"/>
            <a:ext cx="8424167" cy="4824536"/>
          </a:xfrm>
        </p:spPr>
        <p:txBody>
          <a:bodyPr>
            <a:normAutofit fontScale="77500" lnSpcReduction="20000"/>
          </a:bodyPr>
          <a:lstStyle/>
          <a:p>
            <a:pPr indent="-360000" eaLnBrk="1" hangingPunct="1">
              <a:spcAft>
                <a:spcPts val="600"/>
              </a:spcAft>
            </a:pPr>
            <a:r>
              <a:rPr kumimoji="0" lang="en-US" altLang="zh-TW" dirty="0" smtClean="0">
                <a:solidFill>
                  <a:srgbClr val="0000CC"/>
                </a:solidFill>
                <a:latin typeface="Times New Roman"/>
                <a:ea typeface="標楷體"/>
                <a:cs typeface="Times New Roman"/>
              </a:rPr>
              <a:t>53%</a:t>
            </a:r>
            <a:r>
              <a:rPr kumimoji="0" lang="en-US" altLang="zh-TW" dirty="0" smtClean="0">
                <a:latin typeface="Times New Roman"/>
                <a:ea typeface="標楷體"/>
                <a:cs typeface="Times New Roman"/>
              </a:rPr>
              <a:t> </a:t>
            </a:r>
            <a:r>
              <a:rPr kumimoji="0" lang="zh-TW" altLang="en-US" dirty="0" smtClean="0">
                <a:latin typeface="Times New Roman"/>
                <a:ea typeface="標楷體"/>
                <a:cs typeface="Times New Roman"/>
              </a:rPr>
              <a:t>學生</a:t>
            </a:r>
            <a:r>
              <a:rPr lang="zh-TW" altLang="en-US" dirty="0" smtClean="0">
                <a:latin typeface="Times New Roman"/>
                <a:ea typeface="標楷體"/>
                <a:cs typeface="Times New Roman"/>
              </a:rPr>
              <a:t>不知道使用含乙醯氨酚</a:t>
            </a:r>
            <a:r>
              <a:rPr lang="en-US" altLang="zh-TW" sz="2000" dirty="0" smtClean="0">
                <a:latin typeface="Times New Roman"/>
                <a:ea typeface="標楷體"/>
                <a:cs typeface="Times New Roman"/>
              </a:rPr>
              <a:t>(Acetaminophen)</a:t>
            </a:r>
            <a:r>
              <a:rPr lang="zh-TW" altLang="en-US" dirty="0" smtClean="0">
                <a:latin typeface="Times New Roman"/>
                <a:ea typeface="標楷體"/>
                <a:cs typeface="Times New Roman"/>
              </a:rPr>
              <a:t>解熱鎮痛藥</a:t>
            </a:r>
            <a:r>
              <a:rPr lang="zh-TW" altLang="en-US" dirty="0" smtClean="0">
                <a:solidFill>
                  <a:srgbClr val="FF0000"/>
                </a:solidFill>
                <a:latin typeface="Times New Roman"/>
                <a:ea typeface="標楷體"/>
                <a:cs typeface="Times New Roman"/>
              </a:rPr>
              <a:t>成年人每天不可超過</a:t>
            </a:r>
            <a:r>
              <a:rPr lang="en-US" altLang="zh-TW" dirty="0" smtClean="0">
                <a:solidFill>
                  <a:srgbClr val="FF0000"/>
                </a:solidFill>
                <a:latin typeface="Times New Roman"/>
                <a:ea typeface="標楷體"/>
                <a:cs typeface="Times New Roman"/>
              </a:rPr>
              <a:t>4000</a:t>
            </a:r>
            <a:r>
              <a:rPr lang="zh-TW" altLang="en-US" dirty="0" smtClean="0">
                <a:solidFill>
                  <a:srgbClr val="FF0000"/>
                </a:solidFill>
                <a:latin typeface="Times New Roman"/>
                <a:ea typeface="標楷體"/>
                <a:cs typeface="Times New Roman"/>
              </a:rPr>
              <a:t>毫克</a:t>
            </a:r>
          </a:p>
          <a:p>
            <a:pPr indent="-360000" eaLnBrk="1" hangingPunct="1">
              <a:spcAft>
                <a:spcPts val="600"/>
              </a:spcAft>
            </a:pPr>
            <a:r>
              <a:rPr kumimoji="0" lang="en-US" altLang="zh-TW" dirty="0" smtClean="0">
                <a:solidFill>
                  <a:srgbClr val="0000CC"/>
                </a:solidFill>
                <a:latin typeface="Times New Roman"/>
                <a:ea typeface="標楷體"/>
                <a:cs typeface="Times New Roman"/>
              </a:rPr>
              <a:t>42%</a:t>
            </a:r>
            <a:r>
              <a:rPr kumimoji="0" lang="en-US" altLang="zh-TW" dirty="0" smtClean="0">
                <a:latin typeface="Times New Roman"/>
                <a:ea typeface="標楷體"/>
                <a:cs typeface="Times New Roman"/>
              </a:rPr>
              <a:t> </a:t>
            </a:r>
            <a:r>
              <a:rPr lang="zh-TW" altLang="en-US" dirty="0" smtClean="0">
                <a:latin typeface="Times New Roman"/>
                <a:ea typeface="標楷體"/>
                <a:cs typeface="Times New Roman"/>
              </a:rPr>
              <a:t>學生不知道有飲酒習慣或肝炎者，服用含乙醯氨酚解熱鎮痛藥會增加</a:t>
            </a:r>
            <a:r>
              <a:rPr lang="zh-TW" altLang="en-US" dirty="0" smtClean="0">
                <a:solidFill>
                  <a:srgbClr val="FF0000"/>
                </a:solidFill>
                <a:latin typeface="Times New Roman"/>
                <a:ea typeface="標楷體"/>
                <a:cs typeface="Times New Roman"/>
              </a:rPr>
              <a:t>肝損傷風險</a:t>
            </a:r>
          </a:p>
          <a:p>
            <a:pPr indent="-360000" eaLnBrk="1" hangingPunct="1">
              <a:spcAft>
                <a:spcPts val="600"/>
              </a:spcAft>
            </a:pPr>
            <a:r>
              <a:rPr lang="en-US" altLang="zh-TW" dirty="0" smtClean="0">
                <a:solidFill>
                  <a:srgbClr val="0000CC"/>
                </a:solidFill>
                <a:latin typeface="Times New Roman"/>
                <a:ea typeface="標楷體"/>
                <a:cs typeface="Times New Roman"/>
              </a:rPr>
              <a:t>39%</a:t>
            </a:r>
            <a:r>
              <a:rPr lang="en-US" altLang="zh-TW" dirty="0" smtClean="0">
                <a:latin typeface="Times New Roman"/>
                <a:ea typeface="標楷體"/>
                <a:cs typeface="Times New Roman"/>
              </a:rPr>
              <a:t> </a:t>
            </a:r>
            <a:r>
              <a:rPr lang="zh-TW" altLang="en-US" dirty="0" smtClean="0">
                <a:latin typeface="Times New Roman"/>
                <a:ea typeface="標楷體"/>
                <a:cs typeface="Times New Roman"/>
              </a:rPr>
              <a:t>學生不知道</a:t>
            </a:r>
            <a:r>
              <a:rPr lang="zh-TW" altLang="en-US" dirty="0" smtClean="0">
                <a:solidFill>
                  <a:srgbClr val="FF0000"/>
                </a:solidFill>
                <a:latin typeface="Times New Roman"/>
                <a:ea typeface="標楷體"/>
                <a:cs typeface="Times New Roman"/>
              </a:rPr>
              <a:t>非類固醇消炎止痛藥容易引起腸胃不舒服</a:t>
            </a:r>
          </a:p>
          <a:p>
            <a:pPr indent="-360000" eaLnBrk="1" hangingPunct="1">
              <a:spcAft>
                <a:spcPts val="600"/>
              </a:spcAft>
            </a:pPr>
            <a:r>
              <a:rPr lang="en-US" altLang="zh-TW" dirty="0" smtClean="0">
                <a:solidFill>
                  <a:srgbClr val="0000CC"/>
                </a:solidFill>
                <a:latin typeface="Times New Roman"/>
                <a:ea typeface="標楷體"/>
                <a:cs typeface="Times New Roman"/>
              </a:rPr>
              <a:t>25%</a:t>
            </a:r>
            <a:r>
              <a:rPr lang="en-US" altLang="zh-TW" dirty="0" smtClean="0">
                <a:latin typeface="Times New Roman"/>
                <a:ea typeface="標楷體"/>
                <a:cs typeface="Times New Roman"/>
              </a:rPr>
              <a:t> </a:t>
            </a:r>
            <a:r>
              <a:rPr lang="zh-TW" altLang="en-US" dirty="0" smtClean="0">
                <a:latin typeface="Times New Roman"/>
                <a:ea typeface="標楷體"/>
                <a:cs typeface="Times New Roman"/>
              </a:rPr>
              <a:t>學生不知道</a:t>
            </a:r>
            <a:r>
              <a:rPr lang="zh-TW" altLang="en-US" dirty="0" smtClean="0">
                <a:solidFill>
                  <a:srgbClr val="FF0000"/>
                </a:solidFill>
                <a:latin typeface="Times New Roman"/>
                <a:ea typeface="標楷體"/>
                <a:cs typeface="Times New Roman"/>
              </a:rPr>
              <a:t>使用過量含乙醯氨酚解熱鎮痛藥會產生肝臟毒性</a:t>
            </a:r>
            <a:endParaRPr lang="en-US" altLang="zh-TW" dirty="0" smtClean="0">
              <a:solidFill>
                <a:srgbClr val="FF0000"/>
              </a:solidFill>
              <a:latin typeface="Times New Roman"/>
              <a:ea typeface="標楷體"/>
              <a:cs typeface="Times New Roman"/>
            </a:endParaRPr>
          </a:p>
          <a:p>
            <a:pPr>
              <a:buNone/>
            </a:pPr>
            <a:endParaRPr lang="zh-TW" altLang="en-US" dirty="0" smtClean="0">
              <a:latin typeface="Times New Roman"/>
              <a:ea typeface="標楷體"/>
              <a:cs typeface="Times New Roman"/>
            </a:endParaRPr>
          </a:p>
          <a:p>
            <a:pPr>
              <a:buNone/>
            </a:pPr>
            <a:r>
              <a:rPr lang="zh-TW" altLang="en-US" sz="2600" dirty="0" smtClean="0">
                <a:latin typeface="Times New Roman"/>
                <a:ea typeface="標楷體"/>
                <a:cs typeface="Times New Roman"/>
              </a:rPr>
              <a:t>止痛藥新聞</a:t>
            </a:r>
            <a:r>
              <a:rPr lang="en-US" altLang="zh-TW" sz="1900" dirty="0" smtClean="0">
                <a:solidFill>
                  <a:srgbClr val="FF0000"/>
                </a:solidFill>
                <a:latin typeface="Times New Roman"/>
                <a:ea typeface="標楷體"/>
                <a:cs typeface="Times New Roman"/>
                <a:hlinkClick r:id="rId2"/>
              </a:rPr>
              <a:t>http://www.youtube.com/watch?v=epVcOt6r0XE&amp;feature=player_embedded#t=46</a:t>
            </a:r>
            <a:endParaRPr lang="en-US" altLang="zh-TW" sz="1900" dirty="0" smtClean="0">
              <a:solidFill>
                <a:srgbClr val="FF0000"/>
              </a:solidFill>
              <a:latin typeface="Times New Roman"/>
              <a:ea typeface="標楷體"/>
              <a:cs typeface="Times New Roman"/>
            </a:endParaRPr>
          </a:p>
        </p:txBody>
      </p:sp>
      <p:sp>
        <p:nvSpPr>
          <p:cNvPr id="55300" name="Rectangle 4"/>
          <p:cNvSpPr>
            <a:spLocks noChangeArrowheads="1"/>
          </p:cNvSpPr>
          <p:nvPr/>
        </p:nvSpPr>
        <p:spPr bwMode="auto">
          <a:xfrm>
            <a:off x="468313" y="260350"/>
            <a:ext cx="5832475" cy="360363"/>
          </a:xfrm>
          <a:prstGeom prst="rect">
            <a:avLst/>
          </a:prstGeom>
          <a:noFill/>
          <a:ln w="9525">
            <a:noFill/>
            <a:miter lim="800000"/>
            <a:headEnd/>
            <a:tailEnd/>
          </a:ln>
        </p:spPr>
        <p:txBody>
          <a:bodyPr anchor="ctr"/>
          <a:lstStyle/>
          <a:p>
            <a:r>
              <a:rPr kumimoji="0" lang="en-US" altLang="zh-TW" sz="2400">
                <a:solidFill>
                  <a:schemeClr val="hlink"/>
                </a:solidFill>
                <a:ea typeface="標楷體" pitchFamily="65" charset="-120"/>
              </a:rPr>
              <a:t>102</a:t>
            </a:r>
            <a:r>
              <a:rPr kumimoji="0" lang="zh-TW" altLang="en-US" sz="2400">
                <a:solidFill>
                  <a:schemeClr val="hlink"/>
                </a:solidFill>
                <a:ea typeface="標楷體" pitchFamily="65" charset="-120"/>
              </a:rPr>
              <a:t>年全國學童用藥知能調查</a:t>
            </a:r>
            <a:endParaRPr lang="zh-TW" altLang="en-US" sz="2400">
              <a:solidFill>
                <a:schemeClr val="hlink"/>
              </a:solidFill>
              <a:ea typeface="標楷體" pitchFamily="65" charset="-120"/>
            </a:endParaRPr>
          </a:p>
        </p:txBody>
      </p:sp>
    </p:spTree>
    <p:extLst>
      <p:ext uri="{BB962C8B-B14F-4D97-AF65-F5344CB8AC3E}">
        <p14:creationId xmlns:p14="http://schemas.microsoft.com/office/powerpoint/2010/main" val="153019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765175"/>
            <a:ext cx="8424863" cy="647700"/>
          </a:xfrm>
        </p:spPr>
        <p:txBody>
          <a:bodyPr>
            <a:normAutofit fontScale="90000"/>
          </a:bodyPr>
          <a:lstStyle/>
          <a:p>
            <a:pPr algn="ctr" fontAlgn="auto">
              <a:spcAft>
                <a:spcPts val="0"/>
              </a:spcAft>
              <a:defRPr/>
            </a:pPr>
            <a:r>
              <a:rPr lang="zh-TW" altLang="en-US" dirty="0" smtClean="0">
                <a:solidFill>
                  <a:srgbClr val="002060"/>
                </a:solidFill>
              </a:rPr>
              <a:t>三成學生對使用制酸劑有錯誤認知</a:t>
            </a:r>
            <a:endParaRPr lang="zh-TW" altLang="en-US" dirty="0">
              <a:solidFill>
                <a:srgbClr val="002060"/>
              </a:solidFill>
            </a:endParaRPr>
          </a:p>
        </p:txBody>
      </p:sp>
      <p:sp>
        <p:nvSpPr>
          <p:cNvPr id="9" name="標題 3"/>
          <p:cNvSpPr txBox="1">
            <a:spLocks/>
          </p:cNvSpPr>
          <p:nvPr/>
        </p:nvSpPr>
        <p:spPr>
          <a:xfrm>
            <a:off x="457200" y="1808163"/>
            <a:ext cx="7772400" cy="4321175"/>
          </a:xfrm>
          <a:prstGeom prst="rect">
            <a:avLst/>
          </a:prstGeom>
        </p:spPr>
        <p:txBody>
          <a:bodyPr>
            <a:normAutofit/>
          </a:bodyPr>
          <a:lstStyle>
            <a:lvl1pPr algn="l" defTabSz="914400" rtl="0" eaLnBrk="1" latinLnBrk="0" hangingPunct="1">
              <a:spcBef>
                <a:spcPct val="0"/>
              </a:spcBef>
              <a:buNone/>
              <a:defRPr sz="3600" b="1" kern="1200" cap="all" spc="-60" baseline="0">
                <a:solidFill>
                  <a:schemeClr val="tx2"/>
                </a:solidFill>
                <a:latin typeface="Times New Roman" panose="02020603050405020304" pitchFamily="18" charset="0"/>
                <a:ea typeface="標楷體" panose="03000509000000000000" pitchFamily="65" charset="-120"/>
                <a:cs typeface="Times New Roman" panose="02020603050405020304" pitchFamily="18" charset="0"/>
              </a:defRPr>
            </a:lvl1pPr>
          </a:lstStyle>
          <a:p>
            <a:pPr fontAlgn="auto">
              <a:spcAft>
                <a:spcPts val="0"/>
              </a:spcAft>
              <a:defRPr/>
            </a:pPr>
            <a:endParaRPr lang="zh-TW" altLang="en-US" sz="2400" dirty="0">
              <a:solidFill>
                <a:schemeClr val="tx1"/>
              </a:solidFill>
            </a:endParaRPr>
          </a:p>
        </p:txBody>
      </p:sp>
      <p:sp>
        <p:nvSpPr>
          <p:cNvPr id="10" name="標題 3"/>
          <p:cNvSpPr txBox="1">
            <a:spLocks/>
          </p:cNvSpPr>
          <p:nvPr/>
        </p:nvSpPr>
        <p:spPr>
          <a:xfrm>
            <a:off x="468313" y="1557338"/>
            <a:ext cx="7991475" cy="4464050"/>
          </a:xfrm>
          <a:prstGeom prst="rect">
            <a:avLst/>
          </a:prstGeom>
        </p:spPr>
        <p:txBody>
          <a:bodyPr/>
          <a:lstStyle>
            <a:lvl1pPr algn="l" defTabSz="914400" rtl="0" eaLnBrk="1" latinLnBrk="0" hangingPunct="1">
              <a:spcBef>
                <a:spcPct val="0"/>
              </a:spcBef>
              <a:buNone/>
              <a:defRPr sz="3600" b="1" kern="1200" cap="all" spc="-60" baseline="0">
                <a:solidFill>
                  <a:schemeClr val="tx2"/>
                </a:solidFill>
                <a:latin typeface="Times New Roman" panose="02020603050405020304" pitchFamily="18" charset="0"/>
                <a:ea typeface="標楷體" panose="03000509000000000000" pitchFamily="65" charset="-120"/>
                <a:cs typeface="Times New Roman" panose="02020603050405020304" pitchFamily="18" charset="0"/>
              </a:defRPr>
            </a:lvl1pPr>
          </a:lstStyle>
          <a:p>
            <a:pPr marL="72000" fontAlgn="auto">
              <a:spcBef>
                <a:spcPts val="600"/>
              </a:spcBef>
              <a:spcAft>
                <a:spcPts val="600"/>
              </a:spcAft>
              <a:defRPr/>
            </a:pPr>
            <a:r>
              <a:rPr lang="en-US" altLang="zh-TW" sz="2800" dirty="0" smtClean="0">
                <a:solidFill>
                  <a:srgbClr val="FF0000"/>
                </a:solidFill>
              </a:rPr>
              <a:t>30%</a:t>
            </a:r>
            <a:r>
              <a:rPr lang="zh-TW" altLang="en-US" sz="2800" dirty="0" smtClean="0">
                <a:solidFill>
                  <a:srgbClr val="FF0000"/>
                </a:solidFill>
              </a:rPr>
              <a:t> </a:t>
            </a:r>
            <a:r>
              <a:rPr lang="zh-TW" altLang="en-US" sz="2800" b="0" dirty="0" smtClean="0">
                <a:solidFill>
                  <a:schemeClr val="tx1"/>
                </a:solidFill>
              </a:rPr>
              <a:t>學生不知道「</a:t>
            </a:r>
            <a:r>
              <a:rPr lang="zh-TW" altLang="zh-TW" sz="2600" dirty="0" smtClean="0">
                <a:solidFill>
                  <a:srgbClr val="0000CC"/>
                </a:solidFill>
                <a:latin typeface="標楷體" pitchFamily="65" charset="-120"/>
              </a:rPr>
              <a:t>吃藥一定要搭配制酸劑（胃藥）一起服用才不會傷胃</a:t>
            </a:r>
            <a:r>
              <a:rPr lang="zh-TW" altLang="en-US" sz="2800" b="0" dirty="0" smtClean="0">
                <a:solidFill>
                  <a:schemeClr val="tx1"/>
                </a:solidFill>
              </a:rPr>
              <a:t>」是錯誤。</a:t>
            </a:r>
            <a:endParaRPr lang="en-US" altLang="zh-TW" sz="2800" b="0" dirty="0" smtClean="0">
              <a:solidFill>
                <a:schemeClr val="tx1"/>
              </a:solidFill>
            </a:endParaRPr>
          </a:p>
          <a:p>
            <a:pPr marL="72000" fontAlgn="auto">
              <a:spcBef>
                <a:spcPts val="600"/>
              </a:spcBef>
              <a:spcAft>
                <a:spcPts val="600"/>
              </a:spcAft>
              <a:defRPr/>
            </a:pPr>
            <a:r>
              <a:rPr lang="en-US" altLang="zh-TW" sz="2800" dirty="0" smtClean="0">
                <a:solidFill>
                  <a:srgbClr val="FF0000"/>
                </a:solidFill>
              </a:rPr>
              <a:t>31%</a:t>
            </a:r>
            <a:r>
              <a:rPr lang="zh-TW" altLang="en-US" sz="2800" dirty="0" smtClean="0">
                <a:solidFill>
                  <a:srgbClr val="FF0000"/>
                </a:solidFill>
              </a:rPr>
              <a:t> </a:t>
            </a:r>
            <a:r>
              <a:rPr lang="zh-TW" altLang="en-US" sz="2800" b="0" dirty="0" smtClean="0">
                <a:solidFill>
                  <a:schemeClr val="tx1"/>
                </a:solidFill>
              </a:rPr>
              <a:t>學生不知道「</a:t>
            </a:r>
            <a:r>
              <a:rPr lang="zh-TW" altLang="zh-TW" sz="2600" dirty="0" smtClean="0">
                <a:solidFill>
                  <a:srgbClr val="0000CC"/>
                </a:solidFill>
                <a:latin typeface="標楷體" pitchFamily="65" charset="-120"/>
              </a:rPr>
              <a:t>制酸劑（胃藥）與其他藥品一起服用，可能會影響其他藥品療效</a:t>
            </a:r>
            <a:r>
              <a:rPr lang="zh-TW" altLang="en-US" sz="2800" b="0" dirty="0" smtClean="0">
                <a:solidFill>
                  <a:schemeClr val="tx1"/>
                </a:solidFill>
              </a:rPr>
              <a:t>」</a:t>
            </a:r>
            <a:r>
              <a:rPr lang="zh-TW" altLang="zh-TW" sz="2800" b="0" dirty="0" smtClean="0">
                <a:solidFill>
                  <a:schemeClr val="tx1"/>
                </a:solidFill>
              </a:rPr>
              <a:t>。</a:t>
            </a:r>
          </a:p>
          <a:p>
            <a:pPr marL="72000" fontAlgn="auto">
              <a:spcBef>
                <a:spcPts val="600"/>
              </a:spcBef>
              <a:spcAft>
                <a:spcPts val="600"/>
              </a:spcAft>
              <a:defRPr/>
            </a:pPr>
            <a:r>
              <a:rPr lang="en-US" altLang="zh-TW" sz="2800" dirty="0" smtClean="0">
                <a:solidFill>
                  <a:srgbClr val="FF0000"/>
                </a:solidFill>
              </a:rPr>
              <a:t>27%</a:t>
            </a:r>
            <a:r>
              <a:rPr lang="zh-TW" altLang="en-US" sz="2800" dirty="0" smtClean="0">
                <a:solidFill>
                  <a:srgbClr val="FF0000"/>
                </a:solidFill>
              </a:rPr>
              <a:t> </a:t>
            </a:r>
            <a:r>
              <a:rPr lang="zh-TW" altLang="en-US" sz="2800" b="0" dirty="0" smtClean="0">
                <a:solidFill>
                  <a:schemeClr val="tx1"/>
                </a:solidFill>
              </a:rPr>
              <a:t>學生不知道「</a:t>
            </a:r>
            <a:r>
              <a:rPr lang="zh-TW" altLang="zh-TW" sz="2600" dirty="0" smtClean="0">
                <a:solidFill>
                  <a:srgbClr val="0000CC"/>
                </a:solidFill>
                <a:latin typeface="標楷體" pitchFamily="65" charset="-120"/>
              </a:rPr>
              <a:t>長期大量服用制酸劑（胃藥）會造成胃酸不足，影響營養吸收，導致胃腸細菌過度生長而增加感染等風險</a:t>
            </a:r>
            <a:r>
              <a:rPr lang="zh-TW" altLang="en-US" sz="2800" b="0" dirty="0" smtClean="0">
                <a:solidFill>
                  <a:schemeClr val="tx1"/>
                </a:solidFill>
              </a:rPr>
              <a:t>」</a:t>
            </a:r>
            <a:r>
              <a:rPr lang="zh-TW" altLang="zh-TW" sz="2800" b="0" dirty="0" smtClean="0">
                <a:solidFill>
                  <a:schemeClr val="tx1"/>
                </a:solidFill>
              </a:rPr>
              <a:t>。</a:t>
            </a:r>
            <a:endParaRPr lang="en-US" altLang="zh-TW" sz="2800" b="0" dirty="0" smtClean="0">
              <a:solidFill>
                <a:schemeClr val="tx1"/>
              </a:solidFill>
            </a:endParaRPr>
          </a:p>
          <a:p>
            <a:pPr marL="72000" fontAlgn="auto">
              <a:spcBef>
                <a:spcPts val="600"/>
              </a:spcBef>
              <a:spcAft>
                <a:spcPts val="600"/>
              </a:spcAft>
              <a:defRPr/>
            </a:pPr>
            <a:r>
              <a:rPr lang="en-US" altLang="zh-TW" sz="2800" dirty="0">
                <a:solidFill>
                  <a:srgbClr val="FF0000"/>
                </a:solidFill>
              </a:rPr>
              <a:t>16%</a:t>
            </a:r>
            <a:r>
              <a:rPr lang="zh-TW" altLang="en-US" sz="2800" dirty="0">
                <a:solidFill>
                  <a:srgbClr val="FF0000"/>
                </a:solidFill>
              </a:rPr>
              <a:t> </a:t>
            </a:r>
            <a:r>
              <a:rPr lang="zh-TW" altLang="en-US" sz="2800" b="0" dirty="0" smtClean="0">
                <a:solidFill>
                  <a:schemeClr val="tx1"/>
                </a:solidFill>
              </a:rPr>
              <a:t>學生不知道「</a:t>
            </a:r>
            <a:r>
              <a:rPr lang="zh-TW" altLang="zh-TW" sz="2600" dirty="0" smtClean="0">
                <a:solidFill>
                  <a:srgbClr val="0000CC"/>
                </a:solidFill>
                <a:latin typeface="標楷體" pitchFamily="65" charset="-120"/>
              </a:rPr>
              <a:t>藉由調整日常生活作息飲食，如不熬夜、定量定時、少喝刺激性飲料等可以減少胃酸過度分泌</a:t>
            </a:r>
            <a:r>
              <a:rPr lang="zh-TW" altLang="en-US" sz="2800" b="0" dirty="0" smtClean="0">
                <a:solidFill>
                  <a:schemeClr val="tx1"/>
                </a:solidFill>
              </a:rPr>
              <a:t>」</a:t>
            </a:r>
            <a:r>
              <a:rPr lang="zh-TW" altLang="zh-TW" sz="2800" b="0" dirty="0" smtClean="0">
                <a:solidFill>
                  <a:schemeClr val="tx1"/>
                </a:solidFill>
              </a:rPr>
              <a:t>。</a:t>
            </a:r>
            <a:endParaRPr lang="zh-TW" altLang="en-US" sz="2800" b="0" dirty="0">
              <a:solidFill>
                <a:schemeClr val="tx1"/>
              </a:solidFill>
            </a:endParaRPr>
          </a:p>
        </p:txBody>
      </p:sp>
      <p:sp>
        <p:nvSpPr>
          <p:cNvPr id="45061"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sz="2800"/>
              <a:t>103</a:t>
            </a:r>
            <a:r>
              <a:rPr lang="zh-TW" altLang="en-US" sz="2800"/>
              <a:t>年全國學童用藥知能調查</a:t>
            </a:r>
            <a:endParaRPr kumimoji="1" lang="zh-TW" altLang="en-US" sz="2800"/>
          </a:p>
        </p:txBody>
      </p:sp>
    </p:spTree>
    <p:extLst>
      <p:ext uri="{BB962C8B-B14F-4D97-AF65-F5344CB8AC3E}">
        <p14:creationId xmlns:p14="http://schemas.microsoft.com/office/powerpoint/2010/main" val="4099711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計畫目的</a:t>
            </a:r>
            <a:endParaRPr lang="zh-TW" altLang="en-US" dirty="0"/>
          </a:p>
        </p:txBody>
      </p:sp>
      <p:sp>
        <p:nvSpPr>
          <p:cNvPr id="3" name="內容版面配置區 2"/>
          <p:cNvSpPr>
            <a:spLocks noGrp="1"/>
          </p:cNvSpPr>
          <p:nvPr>
            <p:ph idx="1"/>
          </p:nvPr>
        </p:nvSpPr>
        <p:spPr/>
        <p:txBody>
          <a:bodyPr/>
          <a:lstStyle/>
          <a:p>
            <a:r>
              <a:rPr lang="zh-TW" altLang="en-US" dirty="0" smtClean="0"/>
              <a:t>本計畫目的為成立縣市「正確用藥教育中心學校」，</a:t>
            </a:r>
            <a:r>
              <a:rPr lang="zh-TW" altLang="en-US" dirty="0" smtClean="0">
                <a:solidFill>
                  <a:srgbClr val="0033CC"/>
                </a:solidFill>
              </a:rPr>
              <a:t>協助各級學校推動用藥安全教育，將用藥安全教育落實於課程中</a:t>
            </a:r>
            <a:r>
              <a:rPr lang="zh-TW" altLang="en-US" dirty="0" smtClean="0"/>
              <a:t>。</a:t>
            </a:r>
            <a:endParaRPr lang="en-US" altLang="zh-TW" dirty="0" smtClean="0"/>
          </a:p>
          <a:p>
            <a:r>
              <a:rPr lang="zh-TW" altLang="en-US" dirty="0" smtClean="0"/>
              <a:t>結合社區藥師資源，提升教師與學生用藥安全的知能，</a:t>
            </a:r>
            <a:r>
              <a:rPr lang="zh-TW" altLang="en-US" dirty="0" smtClean="0">
                <a:solidFill>
                  <a:srgbClr val="0033CC"/>
                </a:solidFill>
              </a:rPr>
              <a:t>建立學校藥師與家庭藥師服務模式</a:t>
            </a:r>
            <a:r>
              <a:rPr lang="zh-TW" altLang="en-US" dirty="0" smtClean="0"/>
              <a:t>。</a:t>
            </a:r>
            <a:endParaRPr lang="en-US" altLang="zh-TW" dirty="0" smtClean="0"/>
          </a:p>
          <a:p>
            <a:r>
              <a:rPr lang="zh-TW" altLang="en-US" dirty="0" smtClean="0"/>
              <a:t>期盼能</a:t>
            </a:r>
            <a:r>
              <a:rPr lang="zh-TW" altLang="en-US" dirty="0" smtClean="0">
                <a:solidFill>
                  <a:srgbClr val="0033CC"/>
                </a:solidFill>
              </a:rPr>
              <a:t>提升師生與家長之正確用藥認知及減少不正確之用藥行為</a:t>
            </a:r>
            <a:r>
              <a:rPr lang="zh-TW" altLang="en-US" dirty="0" smtClean="0"/>
              <a:t>。</a:t>
            </a:r>
            <a:endParaRPr lang="zh-TW" altLang="en-US" dirty="0"/>
          </a:p>
        </p:txBody>
      </p:sp>
    </p:spTree>
    <p:extLst>
      <p:ext uri="{BB962C8B-B14F-4D97-AF65-F5344CB8AC3E}">
        <p14:creationId xmlns:p14="http://schemas.microsoft.com/office/powerpoint/2010/main" val="6976663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96863"/>
            <a:ext cx="8640960" cy="684212"/>
          </a:xfrm>
        </p:spPr>
        <p:txBody>
          <a:bodyPr>
            <a:noAutofit/>
          </a:bodyPr>
          <a:lstStyle/>
          <a:p>
            <a:pPr algn="l" fontAlgn="auto">
              <a:spcAft>
                <a:spcPts val="0"/>
              </a:spcAft>
              <a:defRPr/>
            </a:pPr>
            <a:r>
              <a:rPr lang="zh-TW" altLang="en-US" dirty="0">
                <a:solidFill>
                  <a:srgbClr val="050060"/>
                </a:solidFill>
              </a:rPr>
              <a:t>正確用藥五大核心能力</a:t>
            </a:r>
          </a:p>
        </p:txBody>
      </p:sp>
      <p:pic>
        <p:nvPicPr>
          <p:cNvPr id="22531"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8313" y="1196975"/>
            <a:ext cx="8280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6876256" y="6324601"/>
            <a:ext cx="201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50000"/>
              </a:spcBef>
              <a:spcAft>
                <a:spcPct val="0"/>
              </a:spcAft>
              <a:buFontTx/>
              <a:buNone/>
            </a:pPr>
            <a:r>
              <a:rPr lang="en-US" altLang="zh-TW" sz="2000" b="0">
                <a:latin typeface="標楷體" pitchFamily="65" charset="-120"/>
              </a:rPr>
              <a:t>(</a:t>
            </a:r>
            <a:r>
              <a:rPr lang="zh-TW" altLang="en-US" sz="2000" b="0">
                <a:latin typeface="標楷體" pitchFamily="65" charset="-120"/>
              </a:rPr>
              <a:t>紀雪雲</a:t>
            </a:r>
            <a:r>
              <a:rPr lang="en-US" altLang="zh-TW" sz="2000" b="0">
                <a:latin typeface="標楷體" pitchFamily="65" charset="-120"/>
              </a:rPr>
              <a:t>, 2010)</a:t>
            </a:r>
          </a:p>
        </p:txBody>
      </p:sp>
      <p:pic>
        <p:nvPicPr>
          <p:cNvPr id="22533" name="圖片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44158" y="260649"/>
            <a:ext cx="2250579" cy="260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42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7523ED54-D51E-41E7-8B8C-7A4189328E33}" type="slidenum">
              <a:rPr lang="zh-TW" altLang="en-US">
                <a:solidFill>
                  <a:schemeClr val="tx2"/>
                </a:solidFill>
                <a:latin typeface="Times New Roman" pitchFamily="18" charset="0"/>
                <a:ea typeface="標楷體" pitchFamily="65" charset="-120"/>
              </a:rPr>
              <a:pPr/>
              <a:t>21</a:t>
            </a:fld>
            <a:endParaRPr lang="zh-TW" altLang="en-US">
              <a:solidFill>
                <a:schemeClr val="tx2"/>
              </a:solidFill>
              <a:latin typeface="Times New Roman" pitchFamily="18" charset="0"/>
              <a:ea typeface="標楷體" pitchFamily="65" charset="-120"/>
            </a:endParaRPr>
          </a:p>
        </p:txBody>
      </p:sp>
      <p:pic>
        <p:nvPicPr>
          <p:cNvPr id="23555" name="圖片 3"/>
          <p:cNvPicPr>
            <a:picLocks noChangeAspect="1"/>
          </p:cNvPicPr>
          <p:nvPr/>
        </p:nvPicPr>
        <p:blipFill>
          <a:blip r:embed="rId2" cstate="screen">
            <a:extLst>
              <a:ext uri="{28A0092B-C50C-407E-A947-70E740481C1C}">
                <a14:useLocalDpi xmlns:a14="http://schemas.microsoft.com/office/drawing/2010/main"/>
              </a:ext>
            </a:extLst>
          </a:blip>
          <a:srcRect l="5856" t="4202" r="6149" b="4823"/>
          <a:stretch>
            <a:fillRect/>
          </a:stretch>
        </p:blipFill>
        <p:spPr bwMode="auto">
          <a:xfrm>
            <a:off x="15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圖片 4"/>
          <p:cNvPicPr>
            <a:picLocks noChangeAspect="1"/>
          </p:cNvPicPr>
          <p:nvPr/>
        </p:nvPicPr>
        <p:blipFill>
          <a:blip r:embed="rId3" cstate="screen">
            <a:extLst>
              <a:ext uri="{28A0092B-C50C-407E-A947-70E740481C1C}">
                <a14:useLocalDpi xmlns:a14="http://schemas.microsoft.com/office/drawing/2010/main"/>
              </a:ext>
            </a:extLst>
          </a:blip>
          <a:srcRect l="6139" t="4622" r="5681" b="4822"/>
          <a:stretch>
            <a:fillRect/>
          </a:stretch>
        </p:blipFill>
        <p:spPr bwMode="auto">
          <a:xfrm>
            <a:off x="4572000" y="-6350"/>
            <a:ext cx="457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312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CF4BF815-7A80-48EB-B160-BD7859894C4A}" type="slidenum">
              <a:rPr lang="zh-TW" altLang="en-US">
                <a:solidFill>
                  <a:schemeClr val="tx2"/>
                </a:solidFill>
                <a:latin typeface="Times New Roman" pitchFamily="18" charset="0"/>
                <a:ea typeface="標楷體" pitchFamily="65" charset="-120"/>
              </a:rPr>
              <a:pPr/>
              <a:t>22</a:t>
            </a:fld>
            <a:endParaRPr lang="zh-TW" altLang="en-US">
              <a:solidFill>
                <a:schemeClr val="tx2"/>
              </a:solidFill>
              <a:latin typeface="Times New Roman" pitchFamily="18" charset="0"/>
              <a:ea typeface="標楷體" pitchFamily="65" charset="-120"/>
            </a:endParaRPr>
          </a:p>
        </p:txBody>
      </p:sp>
      <p:pic>
        <p:nvPicPr>
          <p:cNvPr id="24579" name="圖片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圖片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597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smtClean="0">
                <a:solidFill>
                  <a:srgbClr val="003399"/>
                </a:solidFill>
                <a:latin typeface="標楷體"/>
                <a:ea typeface="標楷體"/>
              </a:rPr>
              <a:t>小「感冒」大「負擔」</a:t>
            </a:r>
            <a:endParaRPr lang="zh-TW" altLang="en-US" dirty="0"/>
          </a:p>
        </p:txBody>
      </p:sp>
      <p:sp>
        <p:nvSpPr>
          <p:cNvPr id="3" name="內容版面配置區 2"/>
          <p:cNvSpPr>
            <a:spLocks noGrp="1"/>
          </p:cNvSpPr>
          <p:nvPr>
            <p:ph idx="1"/>
          </p:nvPr>
        </p:nvSpPr>
        <p:spPr>
          <a:xfrm>
            <a:off x="467544" y="1268760"/>
            <a:ext cx="8352928" cy="5373216"/>
          </a:xfrm>
        </p:spPr>
        <p:txBody>
          <a:bodyPr>
            <a:normAutofit fontScale="85000" lnSpcReduction="20000"/>
          </a:bodyPr>
          <a:lstStyle/>
          <a:p>
            <a:r>
              <a:rPr lang="zh-TW" altLang="en-US" dirty="0" smtClean="0"/>
              <a:t>感冒是導致孩童缺課，大人無法上班主要原因。</a:t>
            </a:r>
            <a:endParaRPr lang="en-US" altLang="zh-TW" dirty="0" smtClean="0"/>
          </a:p>
          <a:p>
            <a:r>
              <a:rPr lang="zh-TW" altLang="en-US" dirty="0" smtClean="0"/>
              <a:t>在美國，感冒一年約發生</a:t>
            </a:r>
            <a:r>
              <a:rPr lang="en-US" altLang="zh-TW" dirty="0" smtClean="0">
                <a:solidFill>
                  <a:srgbClr val="FF0000"/>
                </a:solidFill>
              </a:rPr>
              <a:t>10</a:t>
            </a:r>
            <a:r>
              <a:rPr lang="zh-TW" altLang="en-US" dirty="0" smtClean="0">
                <a:solidFill>
                  <a:srgbClr val="FF0000"/>
                </a:solidFill>
              </a:rPr>
              <a:t>億次</a:t>
            </a:r>
            <a:r>
              <a:rPr lang="zh-TW" altLang="en-US" dirty="0" smtClean="0"/>
              <a:t>，大人每年平均有</a:t>
            </a:r>
            <a:r>
              <a:rPr lang="en-US" altLang="zh-TW" dirty="0" smtClean="0"/>
              <a:t>2-3</a:t>
            </a:r>
            <a:r>
              <a:rPr lang="zh-TW" altLang="en-US" dirty="0" smtClean="0"/>
              <a:t>次感冒，孩童更多次。</a:t>
            </a:r>
            <a:endParaRPr lang="en-US" altLang="zh-TW" dirty="0" smtClean="0"/>
          </a:p>
          <a:p>
            <a:r>
              <a:rPr lang="zh-TW" altLang="en-US" dirty="0" smtClean="0"/>
              <a:t>我國每人每年平均就醫次數</a:t>
            </a:r>
            <a:r>
              <a:rPr lang="en-US" altLang="zh-TW" dirty="0" smtClean="0"/>
              <a:t>15</a:t>
            </a:r>
            <a:r>
              <a:rPr lang="zh-TW" altLang="en-US" dirty="0" smtClean="0"/>
              <a:t>次中，就有</a:t>
            </a:r>
            <a:r>
              <a:rPr lang="en-US" altLang="zh-TW" dirty="0" smtClean="0"/>
              <a:t>3</a:t>
            </a:r>
            <a:r>
              <a:rPr lang="zh-TW" altLang="en-US" dirty="0" smtClean="0"/>
              <a:t>次是因看感冒而上醫院或診所，每年花在感冒的</a:t>
            </a:r>
            <a:r>
              <a:rPr lang="zh-TW" altLang="en-US" dirty="0" smtClean="0">
                <a:solidFill>
                  <a:srgbClr val="FF0000"/>
                </a:solidFill>
              </a:rPr>
              <a:t>醫療費用高達</a:t>
            </a:r>
            <a:r>
              <a:rPr lang="en-US" altLang="zh-TW" dirty="0" smtClean="0">
                <a:solidFill>
                  <a:srgbClr val="FF0000"/>
                </a:solidFill>
              </a:rPr>
              <a:t>250</a:t>
            </a:r>
            <a:r>
              <a:rPr lang="zh-TW" altLang="en-US" dirty="0" smtClean="0">
                <a:solidFill>
                  <a:srgbClr val="FF0000"/>
                </a:solidFill>
              </a:rPr>
              <a:t>億 </a:t>
            </a:r>
            <a:r>
              <a:rPr lang="en-US" altLang="zh-TW" sz="2000" dirty="0" smtClean="0"/>
              <a:t>(</a:t>
            </a:r>
            <a:r>
              <a:rPr lang="zh-TW" altLang="en-US" sz="2000" dirty="0" smtClean="0"/>
              <a:t>健保局</a:t>
            </a:r>
            <a:r>
              <a:rPr lang="en-US" altLang="zh-TW" sz="2000" dirty="0" smtClean="0"/>
              <a:t>, 2006)</a:t>
            </a:r>
            <a:r>
              <a:rPr lang="zh-TW" altLang="en-US" dirty="0" smtClean="0"/>
              <a:t>。</a:t>
            </a:r>
            <a:endParaRPr lang="en-US" altLang="zh-TW" dirty="0" smtClean="0"/>
          </a:p>
          <a:p>
            <a:r>
              <a:rPr lang="zh-TW" altLang="en-US" dirty="0" smtClean="0"/>
              <a:t>我國</a:t>
            </a:r>
            <a:r>
              <a:rPr lang="en-US" altLang="zh-TW" dirty="0" smtClean="0"/>
              <a:t>2013</a:t>
            </a:r>
            <a:r>
              <a:rPr lang="zh-TW" altLang="en-US" dirty="0" smtClean="0"/>
              <a:t>年因上呼吸道感染至</a:t>
            </a:r>
            <a:r>
              <a:rPr lang="zh-TW" altLang="en-US" dirty="0" smtClean="0">
                <a:solidFill>
                  <a:srgbClr val="FF0000"/>
                </a:solidFill>
              </a:rPr>
              <a:t>門診就醫近五千萬次</a:t>
            </a:r>
            <a:r>
              <a:rPr lang="zh-TW" altLang="en-US" dirty="0" smtClean="0"/>
              <a:t>，占所有門診量約</a:t>
            </a:r>
            <a:r>
              <a:rPr lang="zh-TW" altLang="en-US" dirty="0" smtClean="0">
                <a:solidFill>
                  <a:srgbClr val="FF0000"/>
                </a:solidFill>
              </a:rPr>
              <a:t>一成五</a:t>
            </a:r>
            <a:r>
              <a:rPr lang="zh-TW" altLang="en-US" dirty="0" smtClean="0"/>
              <a:t>。</a:t>
            </a:r>
            <a:endParaRPr lang="en-US" altLang="zh-TW" dirty="0" smtClean="0"/>
          </a:p>
          <a:p>
            <a:r>
              <a:rPr lang="zh-TW" altLang="en-US" dirty="0" smtClean="0"/>
              <a:t>大多數的人感冒在</a:t>
            </a:r>
            <a:r>
              <a:rPr lang="en-US" altLang="zh-TW" dirty="0" smtClean="0"/>
              <a:t>7-10</a:t>
            </a:r>
            <a:r>
              <a:rPr lang="zh-TW" altLang="en-US" dirty="0" smtClean="0"/>
              <a:t>天復原，若免疫力低、氣喘或有呼吸狀況者易變嚴重，如肺炎。</a:t>
            </a:r>
            <a:endParaRPr lang="en-US" altLang="zh-TW" dirty="0" smtClean="0"/>
          </a:p>
          <a:p>
            <a:r>
              <a:rPr lang="zh-TW" altLang="en-US" dirty="0" smtClean="0"/>
              <a:t>壓力與睡眠差是感冒危險因素。</a:t>
            </a:r>
            <a:endParaRPr lang="en-US" altLang="zh-TW" dirty="0" smtClean="0"/>
          </a:p>
          <a:p>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23</a:t>
            </a:fld>
            <a:endParaRPr lang="zh-TW" altLang="en-US" dirty="0"/>
          </a:p>
        </p:txBody>
      </p:sp>
    </p:spTree>
    <p:extLst>
      <p:ext uri="{BB962C8B-B14F-4D97-AF65-F5344CB8AC3E}">
        <p14:creationId xmlns:p14="http://schemas.microsoft.com/office/powerpoint/2010/main" val="426021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nvPr>
        </p:nvGraphicFramePr>
        <p:xfrm>
          <a:off x="395536" y="1484784"/>
          <a:ext cx="8352928"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5" name="文字方塊 4"/>
          <p:cNvSpPr txBox="1"/>
          <p:nvPr/>
        </p:nvSpPr>
        <p:spPr>
          <a:xfrm>
            <a:off x="251520" y="6309320"/>
            <a:ext cx="7884368" cy="307777"/>
          </a:xfrm>
          <a:prstGeom prst="rect">
            <a:avLst/>
          </a:prstGeom>
          <a:noFill/>
        </p:spPr>
        <p:txBody>
          <a:bodyPr wrap="square" rtlCol="0">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衛生福利部食品藥物管理署（</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103</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年度「正確用藥教育模式校園推廣計畫」成果報告。</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fld id="{353F2151-F539-4957-A3F3-BA4A806DF857}" type="slidenum">
              <a:rPr lang="zh-TW" altLang="en-US" smtClean="0"/>
              <a:pPr/>
              <a:t>24</a:t>
            </a:fld>
            <a:endParaRPr lang="zh-TW" altLang="en-US"/>
          </a:p>
        </p:txBody>
      </p:sp>
      <p:sp>
        <p:nvSpPr>
          <p:cNvPr id="10" name="標題 7"/>
          <p:cNvSpPr>
            <a:spLocks noGrp="1"/>
          </p:cNvSpPr>
          <p:nvPr>
            <p:ph type="title"/>
          </p:nvPr>
        </p:nvSpPr>
        <p:spPr>
          <a:xfrm>
            <a:off x="107503" y="274638"/>
            <a:ext cx="8915217" cy="922114"/>
          </a:xfrm>
        </p:spPr>
        <p:txBody>
          <a:bodyPr>
            <a:normAutofit/>
          </a:bodyPr>
          <a:lstStyle/>
          <a:p>
            <a:r>
              <a:rPr lang="zh-TW" altLang="en-US" sz="3100" b="1" kern="0" dirty="0">
                <a:solidFill>
                  <a:srgbClr val="003399"/>
                </a:solidFill>
                <a:latin typeface="標楷體"/>
                <a:ea typeface="標楷體"/>
              </a:rPr>
              <a:t>全國學生感冒</a:t>
            </a:r>
            <a:r>
              <a:rPr lang="en-US" altLang="zh-TW" sz="3100" b="1" kern="0" dirty="0">
                <a:solidFill>
                  <a:srgbClr val="003399"/>
                </a:solidFill>
                <a:latin typeface="標楷體"/>
                <a:ea typeface="標楷體"/>
              </a:rPr>
              <a:t>/</a:t>
            </a:r>
            <a:r>
              <a:rPr lang="zh-TW" altLang="en-US" sz="3100" b="1" kern="0" dirty="0">
                <a:solidFill>
                  <a:srgbClr val="003399"/>
                </a:solidFill>
                <a:latin typeface="標楷體"/>
                <a:ea typeface="標楷體"/>
              </a:rPr>
              <a:t>咳嗽藥及解熱鎮痛藥使用年盛行率</a:t>
            </a:r>
          </a:p>
        </p:txBody>
      </p:sp>
      <p:grpSp>
        <p:nvGrpSpPr>
          <p:cNvPr id="11" name="群組 10"/>
          <p:cNvGrpSpPr/>
          <p:nvPr/>
        </p:nvGrpSpPr>
        <p:grpSpPr>
          <a:xfrm>
            <a:off x="7812360" y="5523676"/>
            <a:ext cx="1057401" cy="1282104"/>
            <a:chOff x="7847337" y="5229200"/>
            <a:chExt cx="1131230" cy="1291397"/>
          </a:xfrm>
        </p:grpSpPr>
        <p:pic>
          <p:nvPicPr>
            <p:cNvPr id="12" name="圖片 11"/>
            <p:cNvPicPr/>
            <p:nvPr/>
          </p:nvPicPr>
          <p:blipFill>
            <a:blip r:embed="rId3" cstate="screen">
              <a:extLst>
                <a:ext uri="{28A0092B-C50C-407E-A947-70E740481C1C}">
                  <a14:useLocalDpi xmlns:a14="http://schemas.microsoft.com/office/drawing/2010/main"/>
                </a:ext>
              </a:extLst>
            </a:blip>
            <a:stretch>
              <a:fillRect/>
            </a:stretch>
          </p:blipFill>
          <p:spPr>
            <a:xfrm>
              <a:off x="7914382" y="5229200"/>
              <a:ext cx="1064185" cy="1225358"/>
            </a:xfrm>
            <a:prstGeom prst="rect">
              <a:avLst/>
            </a:prstGeom>
          </p:spPr>
        </p:pic>
        <p:pic>
          <p:nvPicPr>
            <p:cNvPr id="13" name="Picture 54"/>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847337" y="5923102"/>
              <a:ext cx="396907" cy="597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32084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3" name="內容版面配置區 6"/>
          <p:cNvGraphicFramePr>
            <a:graphicFrameLocks noGrp="1"/>
          </p:cNvGraphicFramePr>
          <p:nvPr>
            <p:ph idx="4294967295"/>
            <p:extLst/>
          </p:nvPr>
        </p:nvGraphicFramePr>
        <p:xfrm>
          <a:off x="519113" y="1204913"/>
          <a:ext cx="8112125" cy="4840287"/>
        </p:xfrm>
        <a:graphic>
          <a:graphicData uri="http://schemas.openxmlformats.org/presentationml/2006/ole">
            <mc:AlternateContent xmlns:mc="http://schemas.openxmlformats.org/markup-compatibility/2006">
              <mc:Choice xmlns:v="urn:schemas-microsoft-com:vml" Requires="v">
                <p:oleObj spid="_x0000_s53266" name="工作表" r:id="rId4" imgW="8220159" imgH="4905439" progId="Excel.Sheet.8">
                  <p:embed/>
                </p:oleObj>
              </mc:Choice>
              <mc:Fallback>
                <p:oleObj name="工作表" r:id="rId4" imgW="8220159" imgH="4905439"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13" y="1204913"/>
                        <a:ext cx="8112125" cy="4840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文字方塊 1"/>
          <p:cNvSpPr txBox="1"/>
          <p:nvPr/>
        </p:nvSpPr>
        <p:spPr>
          <a:xfrm>
            <a:off x="251520" y="6309320"/>
            <a:ext cx="7560840" cy="338554"/>
          </a:xfrm>
          <a:prstGeom prst="rect">
            <a:avLst/>
          </a:prstGeom>
          <a:noFill/>
        </p:spPr>
        <p:txBody>
          <a:bodyPr wrap="square">
            <a:spAutoFit/>
          </a:bodyPr>
          <a:lstStyle/>
          <a:p>
            <a:pPr>
              <a:defRPr/>
            </a:pP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財團法人</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國家衛生</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研究院（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2009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2009</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年「國民</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健康訪問暨藥物濫用</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調查」。</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 name="群組 4"/>
          <p:cNvGrpSpPr/>
          <p:nvPr/>
        </p:nvGrpSpPr>
        <p:grpSpPr>
          <a:xfrm>
            <a:off x="7812360" y="5523676"/>
            <a:ext cx="1057401" cy="1282104"/>
            <a:chOff x="7847337" y="5229200"/>
            <a:chExt cx="1131230" cy="1291397"/>
          </a:xfrm>
        </p:grpSpPr>
        <p:pic>
          <p:nvPicPr>
            <p:cNvPr id="6" name="圖片 5"/>
            <p:cNvPicPr/>
            <p:nvPr/>
          </p:nvPicPr>
          <p:blipFill>
            <a:blip r:embed="rId6" cstate="screen">
              <a:extLst>
                <a:ext uri="{28A0092B-C50C-407E-A947-70E740481C1C}">
                  <a14:useLocalDpi xmlns:a14="http://schemas.microsoft.com/office/drawing/2010/main"/>
                </a:ext>
              </a:extLst>
            </a:blip>
            <a:stretch>
              <a:fillRect/>
            </a:stretch>
          </p:blipFill>
          <p:spPr>
            <a:xfrm>
              <a:off x="7914382" y="5229200"/>
              <a:ext cx="1064185" cy="1225358"/>
            </a:xfrm>
            <a:prstGeom prst="rect">
              <a:avLst/>
            </a:prstGeom>
          </p:spPr>
        </p:pic>
        <p:pic>
          <p:nvPicPr>
            <p:cNvPr id="7" name="Picture 54"/>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847337" y="5923102"/>
              <a:ext cx="396907" cy="597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25</a:t>
            </a:fld>
            <a:endParaRPr lang="zh-TW" altLang="en-US"/>
          </a:p>
        </p:txBody>
      </p:sp>
      <p:sp>
        <p:nvSpPr>
          <p:cNvPr id="10" name="標題 7"/>
          <p:cNvSpPr>
            <a:spLocks noGrp="1"/>
          </p:cNvSpPr>
          <p:nvPr>
            <p:ph type="title"/>
          </p:nvPr>
        </p:nvSpPr>
        <p:spPr>
          <a:xfrm>
            <a:off x="457200" y="274638"/>
            <a:ext cx="8229600" cy="864711"/>
          </a:xfrm>
        </p:spPr>
        <p:txBody>
          <a:bodyPr>
            <a:normAutofit/>
          </a:bodyPr>
          <a:lstStyle/>
          <a:p>
            <a:r>
              <a:rPr lang="zh-TW" altLang="en-US" sz="3600" b="1" kern="0" dirty="0">
                <a:solidFill>
                  <a:srgbClr val="003399"/>
                </a:solidFill>
                <a:latin typeface="標楷體"/>
                <a:ea typeface="標楷體"/>
              </a:rPr>
              <a:t>國人自行</a:t>
            </a:r>
            <a:r>
              <a:rPr lang="zh-TW" altLang="en-US" sz="3600" b="1" kern="0" dirty="0" smtClean="0">
                <a:solidFill>
                  <a:srgbClr val="003399"/>
                </a:solidFill>
                <a:latin typeface="標楷體"/>
                <a:ea typeface="標楷體"/>
              </a:rPr>
              <a:t>購買感冒藥</a:t>
            </a:r>
            <a:r>
              <a:rPr lang="zh-TW" altLang="en-US" sz="3600" b="1" kern="0" dirty="0">
                <a:solidFill>
                  <a:srgbClr val="003399"/>
                </a:solidFill>
                <a:latin typeface="標楷體"/>
                <a:ea typeface="標楷體"/>
              </a:rPr>
              <a:t>與</a:t>
            </a:r>
            <a:r>
              <a:rPr lang="zh-TW" altLang="en-US" sz="3600" b="1" kern="0" dirty="0" smtClean="0">
                <a:solidFill>
                  <a:srgbClr val="003399"/>
                </a:solidFill>
                <a:latin typeface="標楷體"/>
                <a:ea typeface="標楷體"/>
              </a:rPr>
              <a:t>止痛藥</a:t>
            </a:r>
            <a:r>
              <a:rPr lang="zh-TW" altLang="en-US" sz="3600" b="1" kern="0" dirty="0">
                <a:solidFill>
                  <a:srgbClr val="003399"/>
                </a:solidFill>
                <a:latin typeface="標楷體"/>
                <a:ea typeface="標楷體"/>
              </a:rPr>
              <a:t>情形</a:t>
            </a:r>
            <a:endParaRPr lang="zh-TW" altLang="en-US" sz="3600" dirty="0"/>
          </a:p>
        </p:txBody>
      </p:sp>
    </p:spTree>
    <p:extLst>
      <p:ext uri="{BB962C8B-B14F-4D97-AF65-F5344CB8AC3E}">
        <p14:creationId xmlns:p14="http://schemas.microsoft.com/office/powerpoint/2010/main" val="393854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國內外指出綜合感冒藥不當使用問題</a:t>
            </a:r>
            <a:endParaRPr lang="zh-TW" altLang="en-US" dirty="0"/>
          </a:p>
        </p:txBody>
      </p:sp>
      <p:sp>
        <p:nvSpPr>
          <p:cNvPr id="3" name="內容版面配置區 2"/>
          <p:cNvSpPr>
            <a:spLocks noGrp="1"/>
          </p:cNvSpPr>
          <p:nvPr>
            <p:ph idx="1"/>
          </p:nvPr>
        </p:nvSpPr>
        <p:spPr>
          <a:xfrm>
            <a:off x="323528" y="1600200"/>
            <a:ext cx="8496944" cy="4525963"/>
          </a:xfrm>
        </p:spPr>
        <p:txBody>
          <a:bodyPr>
            <a:noAutofit/>
          </a:bodyPr>
          <a:lstStyle/>
          <a:p>
            <a:pPr>
              <a:lnSpc>
                <a:spcPct val="120000"/>
              </a:lnSpc>
              <a:spcBef>
                <a:spcPts val="0"/>
              </a:spcBef>
            </a:pPr>
            <a:r>
              <a:rPr lang="zh-TW" altLang="en-US" sz="2600" dirty="0"/>
              <a:t>服用過量的綜合感冒藥會</a:t>
            </a:r>
            <a:r>
              <a:rPr lang="zh-TW" altLang="en-US" sz="2600" b="1" dirty="0">
                <a:solidFill>
                  <a:srgbClr val="FF0000"/>
                </a:solidFill>
              </a:rPr>
              <a:t>對身體造成傷害</a:t>
            </a:r>
            <a:r>
              <a:rPr lang="zh-TW" altLang="en-US" sz="2600" dirty="0"/>
              <a:t>，根據</a:t>
            </a:r>
            <a:r>
              <a:rPr lang="en-US" altLang="zh-TW" sz="2600" dirty="0"/>
              <a:t>2011</a:t>
            </a:r>
            <a:r>
              <a:rPr lang="zh-TW" altLang="en-US" sz="2600" dirty="0"/>
              <a:t>年美國疾病管制中心發現，約</a:t>
            </a:r>
            <a:r>
              <a:rPr lang="en-US" altLang="zh-TW" sz="2600" dirty="0"/>
              <a:t>7000</a:t>
            </a:r>
            <a:r>
              <a:rPr lang="zh-TW" altLang="en-US" sz="2600" dirty="0"/>
              <a:t>位</a:t>
            </a:r>
            <a:r>
              <a:rPr lang="en-US" altLang="zh-TW" sz="2600" dirty="0"/>
              <a:t>11</a:t>
            </a:r>
            <a:r>
              <a:rPr lang="zh-TW" altLang="en-US" sz="2600" dirty="0"/>
              <a:t>歲以下的孩童因服用過量的綜合感冒藥而至急診</a:t>
            </a:r>
            <a:r>
              <a:rPr lang="zh-TW" altLang="en-US" sz="2600" dirty="0" smtClean="0"/>
              <a:t>就醫</a:t>
            </a:r>
            <a:r>
              <a:rPr lang="zh-TW" altLang="en-US" sz="1800" dirty="0" smtClean="0"/>
              <a:t>（</a:t>
            </a:r>
            <a:r>
              <a:rPr lang="en-US" altLang="zh-TW" sz="1800" dirty="0" smtClean="0"/>
              <a:t>Centers </a:t>
            </a:r>
            <a:r>
              <a:rPr lang="en-US" altLang="zh-TW" sz="1800" dirty="0"/>
              <a:t>for Disease Control and Prevention, </a:t>
            </a:r>
            <a:r>
              <a:rPr lang="en-US" altLang="zh-TW" sz="1800" dirty="0" smtClean="0"/>
              <a:t>CDC,2011 </a:t>
            </a:r>
            <a:r>
              <a:rPr lang="zh-TW" altLang="en-US" sz="1800" dirty="0"/>
              <a:t>）</a:t>
            </a:r>
            <a:r>
              <a:rPr lang="zh-TW" altLang="en-US" sz="2600" dirty="0"/>
              <a:t>。</a:t>
            </a:r>
            <a:endParaRPr lang="en-US" altLang="zh-TW" sz="2600" dirty="0"/>
          </a:p>
          <a:p>
            <a:pPr>
              <a:lnSpc>
                <a:spcPct val="120000"/>
              </a:lnSpc>
              <a:spcBef>
                <a:spcPts val="0"/>
              </a:spcBef>
            </a:pPr>
            <a:r>
              <a:rPr lang="zh-TW" altLang="en-US" sz="2600" dirty="0"/>
              <a:t>服用</a:t>
            </a:r>
            <a:r>
              <a:rPr lang="zh-TW" altLang="en-US" sz="2600" dirty="0" smtClean="0"/>
              <a:t>過量含乙</a:t>
            </a:r>
            <a:r>
              <a:rPr lang="zh-TW" altLang="en-US" sz="2600" dirty="0"/>
              <a:t>醯胺</a:t>
            </a:r>
            <a:r>
              <a:rPr lang="zh-TW" altLang="en-US" sz="2600" dirty="0" smtClean="0"/>
              <a:t>酚的解熱鎮痛劑會</a:t>
            </a:r>
            <a:r>
              <a:rPr lang="zh-TW" altLang="en-US" sz="2600" dirty="0"/>
              <a:t>導致嚴重的</a:t>
            </a:r>
            <a:r>
              <a:rPr lang="zh-TW" altLang="en-US" sz="2600" b="1" dirty="0">
                <a:solidFill>
                  <a:srgbClr val="FF0000"/>
                </a:solidFill>
              </a:rPr>
              <a:t>肝損傷</a:t>
            </a:r>
            <a:r>
              <a:rPr lang="zh-TW" altLang="en-US" sz="1800" dirty="0" smtClean="0"/>
              <a:t>（</a:t>
            </a:r>
            <a:r>
              <a:rPr lang="en-US" altLang="zh-TW" sz="1800" dirty="0"/>
              <a:t>U.S. Food and Drug </a:t>
            </a:r>
            <a:r>
              <a:rPr lang="en-US" altLang="zh-TW" sz="1800" dirty="0" smtClean="0"/>
              <a:t>Administration, U.S. FDA</a:t>
            </a:r>
            <a:r>
              <a:rPr lang="zh-TW" altLang="en-US" sz="1800" dirty="0" smtClean="0"/>
              <a:t> </a:t>
            </a:r>
            <a:r>
              <a:rPr lang="en-US" altLang="zh-TW" sz="1800" dirty="0"/>
              <a:t>,</a:t>
            </a:r>
            <a:r>
              <a:rPr lang="zh-TW" altLang="en-US" sz="1800" dirty="0"/>
              <a:t> </a:t>
            </a:r>
            <a:r>
              <a:rPr lang="en-US" altLang="zh-TW" sz="1800" dirty="0"/>
              <a:t>2009</a:t>
            </a:r>
            <a:r>
              <a:rPr lang="zh-TW" altLang="en-US" sz="1800" dirty="0"/>
              <a:t>） </a:t>
            </a:r>
            <a:r>
              <a:rPr lang="zh-TW" altLang="en-US" sz="2600" dirty="0"/>
              <a:t>。</a:t>
            </a:r>
            <a:endParaRPr lang="en-US" altLang="zh-TW" sz="2600" dirty="0"/>
          </a:p>
          <a:p>
            <a:pPr>
              <a:lnSpc>
                <a:spcPct val="120000"/>
              </a:lnSpc>
              <a:spcBef>
                <a:spcPts val="0"/>
              </a:spcBef>
            </a:pPr>
            <a:r>
              <a:rPr lang="zh-TW" altLang="en-US" sz="2600" dirty="0" smtClean="0"/>
              <a:t>服用含</a:t>
            </a:r>
            <a:r>
              <a:rPr lang="zh-TW" altLang="en-US" sz="2600" dirty="0"/>
              <a:t>抗組織胺的綜合感冒藥</a:t>
            </a:r>
            <a:r>
              <a:rPr lang="zh-TW" altLang="en-US" sz="2600" b="1" dirty="0">
                <a:solidFill>
                  <a:srgbClr val="FF0000"/>
                </a:solidFill>
              </a:rPr>
              <a:t>易造成嗜睡</a:t>
            </a:r>
            <a:r>
              <a:rPr lang="zh-TW" altLang="en-US" sz="1800" dirty="0" smtClean="0"/>
              <a:t>（</a:t>
            </a:r>
            <a:r>
              <a:rPr lang="en-US" altLang="zh-TW" sz="1800" dirty="0" smtClean="0"/>
              <a:t>U.S</a:t>
            </a:r>
            <a:r>
              <a:rPr lang="en-US" altLang="zh-TW" sz="1800" dirty="0"/>
              <a:t>. FDA</a:t>
            </a:r>
            <a:r>
              <a:rPr lang="zh-TW" altLang="en-US" sz="1800" dirty="0" smtClean="0"/>
              <a:t> </a:t>
            </a:r>
            <a:r>
              <a:rPr lang="en-US" altLang="zh-TW" sz="1800" dirty="0"/>
              <a:t>, 2014</a:t>
            </a:r>
            <a:r>
              <a:rPr lang="zh-TW" altLang="en-US" sz="1800" dirty="0"/>
              <a:t>）</a:t>
            </a:r>
            <a:r>
              <a:rPr lang="en-US" altLang="zh-TW" sz="1800" dirty="0"/>
              <a:t> </a:t>
            </a:r>
            <a:r>
              <a:rPr lang="zh-TW" altLang="en-US" sz="2600" dirty="0"/>
              <a:t>。</a:t>
            </a:r>
            <a:endParaRPr lang="en-US" altLang="zh-TW" sz="2600" dirty="0"/>
          </a:p>
          <a:p>
            <a:pPr>
              <a:lnSpc>
                <a:spcPct val="120000"/>
              </a:lnSpc>
              <a:spcBef>
                <a:spcPts val="0"/>
              </a:spcBef>
            </a:pPr>
            <a:r>
              <a:rPr lang="zh-TW" altLang="en-US" sz="2600" dirty="0"/>
              <a:t>國內外專家建議綜合感冒藥不適用於六歲以下的兒童</a:t>
            </a:r>
            <a:r>
              <a:rPr lang="en-US" altLang="zh-TW" sz="2600" dirty="0"/>
              <a:t> </a:t>
            </a:r>
            <a:r>
              <a:rPr lang="zh-TW" altLang="en-US" sz="2600" dirty="0" smtClean="0"/>
              <a:t>。</a:t>
            </a:r>
            <a:endParaRPr lang="en-US" altLang="zh-TW" sz="2600"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26</a:t>
            </a:fld>
            <a:endParaRPr lang="zh-TW" altLang="en-US" dirty="0"/>
          </a:p>
        </p:txBody>
      </p:sp>
      <p:pic>
        <p:nvPicPr>
          <p:cNvPr id="5" name="圖片 4"/>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889222" y="3068960"/>
            <a:ext cx="882464" cy="598929"/>
          </a:xfrm>
          <a:prstGeom prst="rect">
            <a:avLst/>
          </a:prstGeom>
        </p:spPr>
      </p:pic>
      <p:pic>
        <p:nvPicPr>
          <p:cNvPr id="6" name="圖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36146" y="4224543"/>
            <a:ext cx="1000350" cy="860641"/>
          </a:xfrm>
          <a:prstGeom prst="rect">
            <a:avLst/>
          </a:prstGeom>
        </p:spPr>
      </p:pic>
    </p:spTree>
    <p:extLst>
      <p:ext uri="{BB962C8B-B14F-4D97-AF65-F5344CB8AC3E}">
        <p14:creationId xmlns:p14="http://schemas.microsoft.com/office/powerpoint/2010/main" val="4179527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kern="0" dirty="0" smtClean="0">
                <a:solidFill>
                  <a:srgbClr val="003399"/>
                </a:solidFill>
                <a:latin typeface="標楷體"/>
                <a:ea typeface="標楷體"/>
              </a:rPr>
              <a:t>藥效發作會沉睡</a:t>
            </a:r>
            <a:r>
              <a:rPr lang="en-US" altLang="zh-TW" b="1" kern="0" dirty="0" smtClean="0">
                <a:solidFill>
                  <a:srgbClr val="003399"/>
                </a:solidFill>
                <a:latin typeface="標楷體"/>
                <a:ea typeface="標楷體"/>
              </a:rPr>
              <a:t>!</a:t>
            </a:r>
            <a:r>
              <a:rPr lang="zh-TW" altLang="en-US" b="1" kern="0" dirty="0" smtClean="0">
                <a:solidFill>
                  <a:srgbClr val="003399"/>
                </a:solidFill>
                <a:latin typeface="標楷體"/>
                <a:ea typeface="標楷體"/>
              </a:rPr>
              <a:t>吃感冒藥別開車</a:t>
            </a:r>
          </a:p>
        </p:txBody>
      </p:sp>
      <p:sp>
        <p:nvSpPr>
          <p:cNvPr id="3" name="內容版面配置區 2"/>
          <p:cNvSpPr>
            <a:spLocks noGrp="1"/>
          </p:cNvSpPr>
          <p:nvPr>
            <p:ph sz="half" idx="1"/>
          </p:nvPr>
        </p:nvSpPr>
        <p:spPr>
          <a:xfrm>
            <a:off x="-108520" y="1507257"/>
            <a:ext cx="4464496" cy="5000625"/>
          </a:xfrm>
        </p:spPr>
        <p:txBody>
          <a:bodyPr>
            <a:noAutofit/>
          </a:bodyPr>
          <a:lstStyle/>
          <a:p>
            <a:pPr>
              <a:buNone/>
            </a:pPr>
            <a:r>
              <a:rPr lang="zh-TW" altLang="en-US" sz="2000" dirty="0" smtClean="0"/>
              <a:t> </a:t>
            </a:r>
            <a:r>
              <a:rPr lang="en-US" altLang="zh-TW" sz="2000" dirty="0" smtClean="0"/>
              <a:t>【</a:t>
            </a:r>
            <a:r>
              <a:rPr lang="zh-TW" altLang="en-US" sz="2000" dirty="0" smtClean="0"/>
              <a:t>華視新聞</a:t>
            </a:r>
            <a:r>
              <a:rPr lang="en-US" altLang="zh-TW" sz="2000" dirty="0" smtClean="0"/>
              <a:t>】 2013/04/29 </a:t>
            </a:r>
            <a:r>
              <a:rPr lang="zh-TW" altLang="en-US" sz="2400" dirty="0" smtClean="0"/>
              <a:t>　　　　　</a:t>
            </a:r>
            <a:endParaRPr lang="en-US" altLang="zh-TW" sz="2400" dirty="0" smtClean="0"/>
          </a:p>
          <a:p>
            <a:pPr>
              <a:lnSpc>
                <a:spcPct val="100000"/>
              </a:lnSpc>
              <a:buNone/>
            </a:pPr>
            <a:r>
              <a:rPr lang="zh-TW" altLang="en-US" sz="2200" dirty="0" smtClean="0"/>
              <a:t>     </a:t>
            </a:r>
            <a:r>
              <a:rPr lang="zh-TW" altLang="en-US" sz="2000" dirty="0" smtClean="0"/>
              <a:t>吃藥真的會影響行車安全嗎？之前好幾起意外，都是因為駕駛人吃了感冒藥肇事。 一台公車突然往人行道衝去，撞死一名婦人，讓死者家屬痛不欲生，這些車禍都是因為感冒藥，肇事駕駛開車前吃了感冒藥，精神狀況不佳，開車開到一半恍神，根本搞不清楚就撞上去。 </a:t>
            </a:r>
            <a:endParaRPr lang="en-US" altLang="zh-TW" sz="2000" dirty="0" smtClean="0"/>
          </a:p>
          <a:p>
            <a:pPr>
              <a:lnSpc>
                <a:spcPct val="100000"/>
              </a:lnSpc>
              <a:buNone/>
            </a:pPr>
            <a:r>
              <a:rPr lang="en-US" altLang="zh-TW" sz="2000" dirty="0" smtClean="0"/>
              <a:t>     </a:t>
            </a:r>
            <a:r>
              <a:rPr lang="zh-TW" altLang="en-US" sz="2000" dirty="0" smtClean="0">
                <a:solidFill>
                  <a:srgbClr val="FF0000"/>
                </a:solidFill>
              </a:rPr>
              <a:t>醫生提醒，這感冒藥裡，含有抗組織胺，副作用就是容易頭暈，還會打瞌睡，吃藥就不該開車</a:t>
            </a:r>
            <a:r>
              <a:rPr lang="zh-TW" altLang="en-US" sz="2000" dirty="0" smtClean="0"/>
              <a:t>，保護自己也保護別人，不要讓意外重演，釀成無法挽回的痛。</a:t>
            </a:r>
          </a:p>
          <a:p>
            <a:endParaRPr lang="zh-TW" altLang="en-US" sz="2000" dirty="0"/>
          </a:p>
        </p:txBody>
      </p:sp>
      <p:sp>
        <p:nvSpPr>
          <p:cNvPr id="5" name="投影片編號版面配置區 4"/>
          <p:cNvSpPr>
            <a:spLocks noGrp="1"/>
          </p:cNvSpPr>
          <p:nvPr>
            <p:ph type="sldNum" sz="quarter" idx="12"/>
          </p:nvPr>
        </p:nvSpPr>
        <p:spPr>
          <a:xfrm>
            <a:off x="4355976" y="5733256"/>
            <a:ext cx="4788024" cy="792088"/>
          </a:xfrm>
        </p:spPr>
        <p:txBody>
          <a:bodyPr vert="horz"/>
          <a:lstStyle/>
          <a:p>
            <a:pPr algn="l"/>
            <a:r>
              <a:rPr lang="zh-TW" altLang="en-US" dirty="0" smtClean="0">
                <a:ea typeface="標楷體" panose="03000509000000000000" pitchFamily="65" charset="-120"/>
              </a:rPr>
              <a:t>相關影片：感冒藥效發作會沉睡</a:t>
            </a:r>
            <a:r>
              <a:rPr lang="en-US" altLang="zh-TW" dirty="0" smtClean="0">
                <a:ea typeface="標楷體" panose="03000509000000000000" pitchFamily="65" charset="-120"/>
              </a:rPr>
              <a:t>!</a:t>
            </a:r>
            <a:r>
              <a:rPr lang="zh-TW" altLang="en-US" dirty="0" smtClean="0">
                <a:ea typeface="標楷體" panose="03000509000000000000" pitchFamily="65" charset="-120"/>
              </a:rPr>
              <a:t>吃感冒藥別開車</a:t>
            </a:r>
            <a:endParaRPr lang="en-US" altLang="zh-TW" dirty="0" smtClean="0">
              <a:ea typeface="標楷體" panose="03000509000000000000" pitchFamily="65" charset="-120"/>
              <a:hlinkClick r:id="rId2"/>
            </a:endParaRPr>
          </a:p>
          <a:p>
            <a:pPr algn="l"/>
            <a:r>
              <a:rPr lang="en-US" altLang="zh-TW" dirty="0" smtClean="0">
                <a:hlinkClick r:id="rId2"/>
              </a:rPr>
              <a:t>https://www.youtube.com/watch?v=O0ldomPNqwY</a:t>
            </a:r>
            <a:endParaRPr lang="en-US" altLang="zh-TW" dirty="0" smtClean="0"/>
          </a:p>
          <a:p>
            <a:pPr algn="l"/>
            <a:endParaRPr lang="zh-TW" altLang="en-US" dirty="0"/>
          </a:p>
        </p:txBody>
      </p:sp>
      <p:pic>
        <p:nvPicPr>
          <p:cNvPr id="26626" name="Picture 2"/>
          <p:cNvPicPr>
            <a:picLocks noGrp="1" noChangeAspect="1" noChangeArrowheads="1"/>
          </p:cNvPicPr>
          <p:nvPr>
            <p:ph sz="half" idx="2"/>
          </p:nvPr>
        </p:nvPicPr>
        <p:blipFill>
          <a:blip r:embed="rId3" cstate="print"/>
          <a:srcRect/>
          <a:stretch>
            <a:fillRect/>
          </a:stretch>
        </p:blipFill>
        <p:spPr bwMode="auto">
          <a:xfrm>
            <a:off x="4644008" y="1772816"/>
            <a:ext cx="4110608" cy="3456384"/>
          </a:xfrm>
          <a:prstGeom prst="rect">
            <a:avLst/>
          </a:prstGeom>
          <a:noFill/>
          <a:ln w="9525">
            <a:noFill/>
            <a:miter lim="800000"/>
            <a:headEnd/>
            <a:tailEnd/>
          </a:ln>
        </p:spPr>
      </p:pic>
    </p:spTree>
    <p:extLst>
      <p:ext uri="{BB962C8B-B14F-4D97-AF65-F5344CB8AC3E}">
        <p14:creationId xmlns:p14="http://schemas.microsoft.com/office/powerpoint/2010/main" val="2813202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84"/>
            <a:ext cx="8229600" cy="1143000"/>
          </a:xfrm>
        </p:spPr>
        <p:txBody>
          <a:bodyPr/>
          <a:lstStyle/>
          <a:p>
            <a:r>
              <a:rPr lang="zh-TW" altLang="en-US" b="1" kern="0" dirty="0">
                <a:solidFill>
                  <a:srgbClr val="003399"/>
                </a:solidFill>
                <a:latin typeface="標楷體"/>
                <a:ea typeface="標楷體"/>
              </a:rPr>
              <a:t>藥品分級</a:t>
            </a:r>
            <a:endParaRPr lang="zh-TW" altLang="en-US"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28</a:t>
            </a:fld>
            <a:endParaRPr lang="zh-TW" altLang="en-US" dirty="0"/>
          </a:p>
        </p:txBody>
      </p:sp>
      <p:graphicFrame>
        <p:nvGraphicFramePr>
          <p:cNvPr id="6" name="Group 24"/>
          <p:cNvGraphicFramePr>
            <a:graphicFrameLocks noGrp="1"/>
          </p:cNvGraphicFramePr>
          <p:nvPr>
            <p:ph idx="1"/>
            <p:extLst/>
          </p:nvPr>
        </p:nvGraphicFramePr>
        <p:xfrm>
          <a:off x="323528" y="908720"/>
          <a:ext cx="8496944" cy="5836058"/>
        </p:xfrm>
        <a:graphic>
          <a:graphicData uri="http://schemas.openxmlformats.org/drawingml/2006/table">
            <a:tbl>
              <a:tblPr/>
              <a:tblGrid>
                <a:gridCol w="1245242"/>
                <a:gridCol w="3625851"/>
                <a:gridCol w="3625851"/>
              </a:tblGrid>
              <a:tr h="324000">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藥物分級</a:t>
                      </a:r>
                      <a:endParaRPr kumimoji="0" lang="zh-TW" altLang="en-US" sz="18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說 明</a:t>
                      </a:r>
                      <a:endParaRPr kumimoji="0" lang="zh-TW" altLang="en-US" sz="18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注意事項</a:t>
                      </a:r>
                      <a:endParaRPr kumimoji="0" lang="zh-TW" altLang="en-US" sz="18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tr>
              <a:tr h="1772813">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24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成藥</a:t>
                      </a:r>
                      <a:endParaRPr kumimoji="0" lang="zh-TW" altLang="en-US" sz="24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zh-TW"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所含成分藥理作用緩和，不須醫藥專業人員指示，即可自行依藥品標示之適應症及用法用量使用，如綠油精、</a:t>
                      </a:r>
                      <a:r>
                        <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白花</a:t>
                      </a:r>
                      <a:r>
                        <a:rPr kumimoji="0" lang="zh-TW" altLang="zh-TW"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油等。</a:t>
                      </a:r>
                      <a:endParaRPr kumimoji="0" lang="en-US" altLang="zh-TW"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defRPr/>
                      </a:pPr>
                      <a:r>
                        <a:rPr lang="zh-TW" altLang="en-US" sz="1800"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請仔細閱讀產品所附的藥品標示、說明書等相關資訊，適時適量的使用是很重要的。</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zh-TW" sz="1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外包裝上會標示成藥字樣且一定要標示</a:t>
                      </a:r>
                      <a:r>
                        <a:rPr kumimoji="0" lang="zh-TW"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衛署成製字第</a:t>
                      </a:r>
                      <a:r>
                        <a:rPr kumimoji="0" lang="en-US"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defRPr/>
                      </a:pPr>
                      <a:r>
                        <a:rPr lang="zh-TW" altLang="en-US" sz="1800" kern="1200" baseline="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標示字樣</a:t>
                      </a:r>
                      <a:r>
                        <a:rPr kumimoji="0" lang="zh-TW" altLang="en-US"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「甲類成藥」或「乙類成藥」</a:t>
                      </a: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endParaRPr kumimoji="0" lang="zh-TW" altLang="en-US" sz="18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3578">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24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指示藥</a:t>
                      </a:r>
                      <a:endParaRPr kumimoji="0" lang="zh-TW" altLang="en-US" sz="24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zh-TW"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不需醫師處方，只要在使用前請教藥師、藥劑生或醫師，即可自行購買，</a:t>
                      </a:r>
                      <a:r>
                        <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例如部份之胃腸用藥、</a:t>
                      </a:r>
                      <a:r>
                        <a:rPr kumimoji="0" lang="zh-TW" altLang="en-US" sz="1800" b="1"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綜合感冒藥</a:t>
                      </a:r>
                      <a:r>
                        <a:rPr kumimoji="0" lang="zh-TW" altLang="zh-TW"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0" lang="en-US" altLang="zh-TW"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457200" indent="-457200">
                        <a:buFont typeface="+mj-lt"/>
                        <a:buAutoNum type="arabicPeriod"/>
                      </a:pPr>
                      <a:r>
                        <a:rPr lang="zh-TW" altLang="en-US" sz="1800"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請仔細閱讀產品所附的藥品標示、說明書等相關資訊，請遵照醫師、藥師、藥劑指示用藥，若病情未改善或加重時，應即刻就診。</a:t>
                      </a: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外包裝會標示</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a:t>
                      </a:r>
                      <a:r>
                        <a:rPr kumimoji="0" lang="zh-TW" altLang="en-US"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署藥製字第</a:t>
                      </a:r>
                      <a:r>
                        <a:rPr kumimoji="0" lang="en-US" altLang="zh-TW"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en-US"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zh-TW"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衛署藥</a:t>
                      </a:r>
                      <a:r>
                        <a:rPr kumimoji="0" lang="zh-TW" altLang="en-US"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輸</a:t>
                      </a:r>
                      <a:r>
                        <a:rPr kumimoji="0" lang="zh-TW" altLang="zh-TW"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字第</a:t>
                      </a:r>
                      <a:r>
                        <a:rPr kumimoji="0" lang="en-US" altLang="zh-TW"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zh-TW"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8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標示字樣</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「指示藥品」，</a:t>
                      </a:r>
                      <a:r>
                        <a:rPr kumimoji="0" lang="zh-TW"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醫師、藥師</a:t>
                      </a:r>
                      <a:r>
                        <a:rPr kumimoji="0" lang="en-US"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藥劑生</a:t>
                      </a:r>
                      <a:r>
                        <a:rPr kumimoji="0" lang="en-US"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指示藥</a:t>
                      </a:r>
                      <a:r>
                        <a:rPr kumimoji="0" lang="zh-TW"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3563">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24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處方藥</a:t>
                      </a:r>
                      <a:endParaRPr kumimoji="0" lang="zh-TW" altLang="en-US" sz="24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0" marR="0" lvl="0" indent="0" algn="l" defTabSz="914400" rtl="0" eaLnBrk="1" fontAlgn="base" latinLnBrk="0" hangingPunct="1">
                        <a:lnSpc>
                          <a:spcPts val="1875"/>
                        </a:lnSpc>
                        <a:spcBef>
                          <a:spcPct val="0"/>
                        </a:spcBef>
                        <a:spcAft>
                          <a:spcPct val="0"/>
                        </a:spcAft>
                        <a:buClrTx/>
                        <a:buSzTx/>
                        <a:buFontTx/>
                        <a:buNone/>
                        <a:tabLst/>
                      </a:pPr>
                      <a:r>
                        <a:rPr kumimoji="0" lang="zh-TW" altLang="zh-TW"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必須由醫師處方才能由經藥事人員調劑供應。</a:t>
                      </a:r>
                      <a:r>
                        <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例如克流感、使蒂諾斯</a:t>
                      </a:r>
                      <a:r>
                        <a:rPr kumimoji="0" lang="en-US" altLang="zh-TW"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等。</a:t>
                      </a:r>
                    </a:p>
                    <a:p>
                      <a:pPr marL="0" marR="0" lvl="0" indent="0" algn="l" defTabSz="914400" rtl="0" eaLnBrk="1" fontAlgn="base" latinLnBrk="0" hangingPunct="1">
                        <a:lnSpc>
                          <a:spcPts val="1875"/>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外包裝會標示</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衛署藥製字第</a:t>
                      </a:r>
                      <a:r>
                        <a:rPr kumimoji="0" lang="en-US"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衛署藥</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輸</a:t>
                      </a:r>
                      <a:r>
                        <a:rPr kumimoji="0" lang="zh-TW"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字第</a:t>
                      </a:r>
                      <a:r>
                        <a:rPr kumimoji="0" lang="en-US"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字樣。</a:t>
                      </a:r>
                      <a:endParaRPr kumimoji="0" lang="en-US" altLang="zh-TW" sz="18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en-US" sz="18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標示字樣</a:t>
                      </a:r>
                      <a:r>
                        <a:rPr kumimoji="0" lang="zh-TW" altLang="zh-TW" sz="18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8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本藥須由醫師處方使用或限由醫師使用</a:t>
                      </a:r>
                      <a:r>
                        <a:rPr kumimoji="0" lang="zh-TW" altLang="zh-TW" sz="18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8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 name="圖片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Tree>
    <p:extLst>
      <p:ext uri="{BB962C8B-B14F-4D97-AF65-F5344CB8AC3E}">
        <p14:creationId xmlns:p14="http://schemas.microsoft.com/office/powerpoint/2010/main" val="2581686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MB900223744"/>
          <p:cNvPicPr>
            <a:picLocks noChangeAspect="1" noChangeArrowheads="1" noCrop="1"/>
          </p:cNvPicPr>
          <p:nvPr/>
        </p:nvPicPr>
        <p:blipFill>
          <a:blip r:embed="rId2" cstate="print"/>
          <a:srcRect/>
          <a:stretch>
            <a:fillRect/>
          </a:stretch>
        </p:blipFill>
        <p:spPr bwMode="auto">
          <a:xfrm flipH="1">
            <a:off x="6444208" y="4149080"/>
            <a:ext cx="2527070" cy="2527070"/>
          </a:xfrm>
          <a:prstGeom prst="rect">
            <a:avLst/>
          </a:prstGeom>
          <a:noFill/>
          <a:ln w="9525">
            <a:noFill/>
            <a:miter lim="800000"/>
            <a:headEnd/>
            <a:tailEnd/>
          </a:ln>
        </p:spPr>
      </p:pic>
      <p:sp>
        <p:nvSpPr>
          <p:cNvPr id="2" name="投影片編號版面配置區 1"/>
          <p:cNvSpPr>
            <a:spLocks noGrp="1"/>
          </p:cNvSpPr>
          <p:nvPr>
            <p:ph type="sldNum" sz="quarter" idx="4294967295"/>
          </p:nvPr>
        </p:nvSpPr>
        <p:spPr>
          <a:xfrm>
            <a:off x="8532441" y="6381332"/>
            <a:ext cx="611560" cy="475673"/>
          </a:xfrm>
          <a:prstGeom prst="rect">
            <a:avLst/>
          </a:prstGeom>
        </p:spPr>
        <p:txBody>
          <a:bodyPr/>
          <a:lstStyle/>
          <a:p>
            <a:fld id="{CB6F6873-1A8A-4083-8620-1605FCA3FED0}" type="slidenum">
              <a:rPr lang="zh-TW" altLang="en-US" smtClean="0"/>
              <a:pPr/>
              <a:t>29</a:t>
            </a:fld>
            <a:endParaRPr lang="zh-TW" altLang="en-US" dirty="0"/>
          </a:p>
        </p:txBody>
      </p:sp>
      <p:sp>
        <p:nvSpPr>
          <p:cNvPr id="5" name="Rectangle 3"/>
          <p:cNvSpPr>
            <a:spLocks noChangeArrowheads="1"/>
          </p:cNvSpPr>
          <p:nvPr/>
        </p:nvSpPr>
        <p:spPr bwMode="auto">
          <a:xfrm>
            <a:off x="755579" y="2636912"/>
            <a:ext cx="6624733" cy="3744416"/>
          </a:xfrm>
          <a:prstGeom prst="rect">
            <a:avLst/>
          </a:prstGeom>
          <a:noFill/>
          <a:ln w="9525">
            <a:noFill/>
            <a:miter lim="800000"/>
            <a:headEnd/>
            <a:tailEnd/>
          </a:ln>
        </p:spPr>
        <p:txBody>
          <a:bodyPr lIns="98459" tIns="49231" rIns="98459" bIns="49231"/>
          <a:lstStyle/>
          <a:p>
            <a:pPr marL="369225" indent="-369225">
              <a:lnSpc>
                <a:spcPct val="150000"/>
              </a:lnSpc>
              <a:buFont typeface="Wingdings" pitchFamily="2" charset="2"/>
              <a:buChar char="q"/>
            </a:pPr>
            <a:r>
              <a:rPr lang="zh-TW" altLang="en-US" sz="3200" b="1" dirty="0">
                <a:ea typeface="標楷體" pitchFamily="65" charset="-120"/>
              </a:rPr>
              <a:t>能力一  做身體的主人 </a:t>
            </a:r>
            <a:endParaRPr lang="zh-TW" altLang="en-US" sz="3200" b="1" dirty="0">
              <a:solidFill>
                <a:srgbClr val="003366"/>
              </a:solidFill>
              <a:latin typeface="新細明體" pitchFamily="18" charset="-120"/>
              <a:ea typeface="標楷體" pitchFamily="65" charset="-120"/>
            </a:endParaRPr>
          </a:p>
          <a:p>
            <a:pPr marL="369225" indent="-369225">
              <a:lnSpc>
                <a:spcPct val="150000"/>
              </a:lnSpc>
              <a:buFont typeface="Wingdings" pitchFamily="2" charset="2"/>
              <a:buChar char="q"/>
            </a:pPr>
            <a:r>
              <a:rPr lang="zh-TW" altLang="en-US" sz="3200" b="1" dirty="0">
                <a:ea typeface="標楷體" pitchFamily="65" charset="-120"/>
              </a:rPr>
              <a:t>能力二  清楚表達自己的身體狀況</a:t>
            </a:r>
          </a:p>
          <a:p>
            <a:pPr marL="369225" indent="-369225">
              <a:lnSpc>
                <a:spcPct val="150000"/>
              </a:lnSpc>
              <a:buFont typeface="Wingdings" pitchFamily="2" charset="2"/>
              <a:buChar char="q"/>
            </a:pPr>
            <a:r>
              <a:rPr lang="zh-TW" altLang="zh-TW" sz="3200" b="1" dirty="0">
                <a:ea typeface="標楷體" pitchFamily="65" charset="-120"/>
              </a:rPr>
              <a:t>能力三</a:t>
            </a:r>
            <a:r>
              <a:rPr lang="zh-TW" altLang="en-US" sz="3200" b="1" dirty="0">
                <a:ea typeface="標楷體" pitchFamily="65" charset="-120"/>
              </a:rPr>
              <a:t>  看清楚藥品標示</a:t>
            </a:r>
            <a:endParaRPr lang="zh-TW" altLang="en-US" sz="3200" b="1" dirty="0">
              <a:solidFill>
                <a:srgbClr val="003366"/>
              </a:solidFill>
              <a:latin typeface="新細明體" pitchFamily="18" charset="-120"/>
              <a:ea typeface="標楷體" pitchFamily="65" charset="-120"/>
            </a:endParaRPr>
          </a:p>
          <a:p>
            <a:pPr marL="369225" indent="-369225">
              <a:lnSpc>
                <a:spcPct val="150000"/>
              </a:lnSpc>
              <a:buFont typeface="Wingdings" pitchFamily="2" charset="2"/>
              <a:buChar char="q"/>
            </a:pPr>
            <a:r>
              <a:rPr lang="zh-TW" altLang="en-US" sz="3200" b="1" dirty="0">
                <a:ea typeface="標楷體" pitchFamily="65" charset="-120"/>
              </a:rPr>
              <a:t>能力四  清楚用藥方法、時間</a:t>
            </a:r>
          </a:p>
          <a:p>
            <a:pPr marL="369225" indent="-369225">
              <a:lnSpc>
                <a:spcPct val="150000"/>
              </a:lnSpc>
              <a:buFont typeface="Wingdings" pitchFamily="2" charset="2"/>
              <a:buChar char="q"/>
            </a:pPr>
            <a:r>
              <a:rPr lang="zh-TW" altLang="en-US" sz="3200" b="1" dirty="0">
                <a:ea typeface="標楷體" pitchFamily="65" charset="-120"/>
              </a:rPr>
              <a:t>能力五  與醫師、藥師作朋友</a:t>
            </a:r>
          </a:p>
        </p:txBody>
      </p:sp>
      <p:sp>
        <p:nvSpPr>
          <p:cNvPr id="4" name="矩形 3"/>
          <p:cNvSpPr/>
          <p:nvPr/>
        </p:nvSpPr>
        <p:spPr>
          <a:xfrm>
            <a:off x="3707904" y="692696"/>
            <a:ext cx="4780004" cy="761143"/>
          </a:xfrm>
          <a:prstGeom prst="rect">
            <a:avLst/>
          </a:prstGeom>
        </p:spPr>
        <p:txBody>
          <a:bodyPr wrap="square" lIns="98459" tIns="49231" rIns="98459" bIns="49231" anchor="ctr">
            <a:spAutoFit/>
          </a:bodyPr>
          <a:lstStyle/>
          <a:p>
            <a:pPr algn="dist"/>
            <a:r>
              <a:rPr lang="zh-TW" altLang="en-US" sz="4300" b="1" dirty="0" smtClean="0">
                <a:ln>
                  <a:solidFill>
                    <a:srgbClr val="00B0F0"/>
                  </a:solidFill>
                </a:ln>
                <a:solidFill>
                  <a:srgbClr val="002060"/>
                </a:solidFill>
                <a:ea typeface="標楷體" pitchFamily="65" charset="-120"/>
              </a:rPr>
              <a:t>綜合感冒藥篇 </a:t>
            </a:r>
            <a:endParaRPr lang="zh-TW" altLang="en-US" sz="4300" b="1" dirty="0">
              <a:ln>
                <a:solidFill>
                  <a:srgbClr val="00B0F0"/>
                </a:solidFill>
              </a:ln>
              <a:solidFill>
                <a:srgbClr val="002060"/>
              </a:solidFill>
              <a:ea typeface="標楷體" pitchFamily="65" charset="-120"/>
            </a:endParaRPr>
          </a:p>
        </p:txBody>
      </p:sp>
      <p:pic>
        <p:nvPicPr>
          <p:cNvPr id="9" name="Picture 5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8" y="1944"/>
            <a:ext cx="3311991" cy="268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2056115" y="1700808"/>
            <a:ext cx="640431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TW" alt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標楷體" panose="03000509000000000000" pitchFamily="65" charset="-120"/>
                <a:ea typeface="標楷體" panose="03000509000000000000" pitchFamily="65" charset="-120"/>
              </a:rPr>
              <a:t>正確用藥五大核心能力</a:t>
            </a:r>
            <a:endParaRPr lang="zh-TW" alt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標楷體" panose="03000509000000000000" pitchFamily="65" charset="-120"/>
              <a:ea typeface="標楷體" panose="03000509000000000000" pitchFamily="65" charset="-120"/>
            </a:endParaRPr>
          </a:p>
        </p:txBody>
      </p:sp>
      <p:sp>
        <p:nvSpPr>
          <p:cNvPr id="11" name="文字方塊 10"/>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2580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zh-TW" altLang="en-US" b="1">
                <a:latin typeface="標楷體" panose="03000509000000000000" pitchFamily="65" charset="-120"/>
                <a:ea typeface="標楷體" panose="03000509000000000000" pitchFamily="65" charset="-120"/>
              </a:rPr>
              <a:t>計畫背景</a:t>
            </a:r>
            <a:br>
              <a:rPr lang="zh-TW" altLang="en-US" b="1">
                <a:latin typeface="標楷體" panose="03000509000000000000" pitchFamily="65" charset="-120"/>
                <a:ea typeface="標楷體" panose="03000509000000000000" pitchFamily="65" charset="-120"/>
              </a:rPr>
            </a:br>
            <a:r>
              <a:rPr lang="en-US" altLang="zh-TW" b="1">
                <a:latin typeface="標楷體" panose="03000509000000000000" pitchFamily="65" charset="-120"/>
                <a:ea typeface="標楷體" panose="03000509000000000000" pitchFamily="65" charset="-120"/>
              </a:rPr>
              <a:t>~</a:t>
            </a:r>
            <a:r>
              <a:rPr lang="zh-TW" altLang="en-US" sz="3600" b="1">
                <a:latin typeface="標楷體" panose="03000509000000000000" pitchFamily="65" charset="-120"/>
                <a:ea typeface="標楷體" panose="03000509000000000000" pitchFamily="65" charset="-120"/>
              </a:rPr>
              <a:t>民眾不安全用藥風險增加</a:t>
            </a:r>
          </a:p>
        </p:txBody>
      </p:sp>
      <p:sp>
        <p:nvSpPr>
          <p:cNvPr id="6147" name="Rectangle 3"/>
          <p:cNvSpPr>
            <a:spLocks noGrp="1" noChangeArrowheads="1"/>
          </p:cNvSpPr>
          <p:nvPr>
            <p:ph type="body" idx="1"/>
          </p:nvPr>
        </p:nvSpPr>
        <p:spPr>
          <a:xfrm>
            <a:off x="323850" y="1556793"/>
            <a:ext cx="8424863" cy="5301208"/>
          </a:xfrm>
        </p:spPr>
        <p:txBody>
          <a:bodyPr/>
          <a:lstStyle/>
          <a:p>
            <a:pPr>
              <a:lnSpc>
                <a:spcPct val="100000"/>
              </a:lnSpc>
            </a:pPr>
            <a:r>
              <a:rPr lang="zh-TW" altLang="en-US" sz="2400" dirty="0">
                <a:latin typeface="標楷體" panose="03000509000000000000" pitchFamily="65" charset="-120"/>
                <a:ea typeface="標楷體" panose="03000509000000000000" pitchFamily="65" charset="-120"/>
              </a:rPr>
              <a:t>臺灣</a:t>
            </a:r>
            <a:r>
              <a:rPr lang="zh-TW" altLang="en-US" sz="2400" dirty="0">
                <a:solidFill>
                  <a:srgbClr val="000066"/>
                </a:solidFill>
                <a:latin typeface="標楷體" panose="03000509000000000000" pitchFamily="65" charset="-120"/>
                <a:ea typeface="標楷體" panose="03000509000000000000" pitchFamily="65" charset="-120"/>
              </a:rPr>
              <a:t>全民健康保險</a:t>
            </a:r>
            <a:r>
              <a:rPr lang="zh-TW" altLang="en-US" sz="2400" dirty="0">
                <a:latin typeface="標楷體" panose="03000509000000000000" pitchFamily="65" charset="-120"/>
                <a:ea typeface="標楷體" panose="03000509000000000000" pitchFamily="65" charset="-120"/>
              </a:rPr>
              <a:t>的開辦，帶給民眾就醫的便利性，然也大幅提升民眾不安全藥物使用的風險。</a:t>
            </a:r>
          </a:p>
          <a:p>
            <a:pPr>
              <a:lnSpc>
                <a:spcPct val="100000"/>
              </a:lnSpc>
            </a:pPr>
            <a:r>
              <a:rPr lang="zh-TW" altLang="en-US" sz="2400" dirty="0">
                <a:latin typeface="標楷體" panose="03000509000000000000" pitchFamily="65" charset="-120"/>
                <a:ea typeface="標楷體" panose="03000509000000000000" pitchFamily="65" charset="-120"/>
              </a:rPr>
              <a:t>臺灣民眾</a:t>
            </a:r>
            <a:r>
              <a:rPr lang="zh-TW" altLang="en-US" sz="2400" dirty="0">
                <a:solidFill>
                  <a:srgbClr val="000066"/>
                </a:solidFill>
                <a:latin typeface="標楷體" panose="03000509000000000000" pitchFamily="65" charset="-120"/>
                <a:ea typeface="標楷體" panose="03000509000000000000" pitchFamily="65" charset="-120"/>
              </a:rPr>
              <a:t>每年就醫次數</a:t>
            </a:r>
            <a:r>
              <a:rPr lang="en-US" altLang="zh-TW" sz="2400" dirty="0">
                <a:solidFill>
                  <a:srgbClr val="000066"/>
                </a:solidFill>
                <a:latin typeface="標楷體" panose="03000509000000000000" pitchFamily="65" charset="-120"/>
                <a:ea typeface="標楷體" panose="03000509000000000000" pitchFamily="65" charset="-120"/>
              </a:rPr>
              <a:t>(15.2</a:t>
            </a:r>
            <a:r>
              <a:rPr lang="zh-TW" altLang="en-US" sz="2400" dirty="0">
                <a:solidFill>
                  <a:srgbClr val="000066"/>
                </a:solidFill>
                <a:latin typeface="標楷體" panose="03000509000000000000" pitchFamily="65" charset="-120"/>
                <a:ea typeface="標楷體" panose="03000509000000000000" pitchFamily="65" charset="-120"/>
              </a:rPr>
              <a:t>次</a:t>
            </a:r>
            <a:r>
              <a:rPr lang="en-US" altLang="zh-TW" sz="2400" dirty="0">
                <a:solidFill>
                  <a:srgbClr val="000066"/>
                </a:solidFill>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約為經濟合作與發展組織</a:t>
            </a:r>
            <a:r>
              <a:rPr lang="en-US" altLang="zh-TW" sz="2400" dirty="0">
                <a:latin typeface="標楷體" panose="03000509000000000000" pitchFamily="65" charset="-120"/>
                <a:ea typeface="標楷體" panose="03000509000000000000" pitchFamily="65" charset="-120"/>
              </a:rPr>
              <a:t>(OECD)</a:t>
            </a:r>
            <a:r>
              <a:rPr lang="zh-TW" altLang="en-US" sz="2400" dirty="0">
                <a:latin typeface="標楷體" panose="03000509000000000000" pitchFamily="65" charset="-120"/>
                <a:ea typeface="標楷體" panose="03000509000000000000" pitchFamily="65" charset="-120"/>
              </a:rPr>
              <a:t>國家</a:t>
            </a:r>
            <a:r>
              <a:rPr lang="en-US" altLang="zh-TW" sz="2400" dirty="0">
                <a:latin typeface="標楷體" panose="03000509000000000000" pitchFamily="65" charset="-120"/>
                <a:ea typeface="標楷體" panose="03000509000000000000" pitchFamily="65" charset="-120"/>
              </a:rPr>
              <a:t>(5.9</a:t>
            </a:r>
            <a:r>
              <a:rPr lang="zh-TW" altLang="en-US" sz="2400" dirty="0">
                <a:latin typeface="標楷體" panose="03000509000000000000" pitchFamily="65" charset="-120"/>
                <a:ea typeface="標楷體" panose="03000509000000000000" pitchFamily="65" charset="-120"/>
              </a:rPr>
              <a:t>次</a:t>
            </a:r>
            <a:r>
              <a:rPr lang="en-US" altLang="zh-TW" sz="2400" dirty="0">
                <a:latin typeface="標楷體" panose="03000509000000000000" pitchFamily="65" charset="-120"/>
                <a:ea typeface="標楷體" panose="03000509000000000000" pitchFamily="65" charset="-120"/>
              </a:rPr>
              <a:t>)</a:t>
            </a:r>
            <a:r>
              <a:rPr lang="zh-TW" altLang="en-US" sz="2400" dirty="0">
                <a:solidFill>
                  <a:srgbClr val="000066"/>
                </a:solidFill>
                <a:latin typeface="標楷體" panose="03000509000000000000" pitchFamily="65" charset="-120"/>
                <a:ea typeface="標楷體" panose="03000509000000000000" pitchFamily="65" charset="-120"/>
              </a:rPr>
              <a:t>三倍</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健康保險署</a:t>
            </a:r>
            <a:r>
              <a:rPr lang="en-US" altLang="zh-TW" sz="2400" dirty="0">
                <a:latin typeface="標楷體" panose="03000509000000000000" pitchFamily="65" charset="-120"/>
                <a:ea typeface="標楷體" panose="03000509000000000000" pitchFamily="65" charset="-120"/>
              </a:rPr>
              <a:t>, 2011)</a:t>
            </a:r>
          </a:p>
          <a:p>
            <a:pPr>
              <a:lnSpc>
                <a:spcPct val="100000"/>
              </a:lnSpc>
            </a:pPr>
            <a:r>
              <a:rPr lang="zh-TW" altLang="en-US" sz="2400" dirty="0">
                <a:latin typeface="標楷體" panose="03000509000000000000" pitchFamily="65" charset="-120"/>
                <a:ea typeface="標楷體" panose="03000509000000000000" pitchFamily="65" charset="-120"/>
              </a:rPr>
              <a:t>臺灣</a:t>
            </a:r>
            <a:r>
              <a:rPr lang="zh-TW" altLang="en-US" sz="2400" dirty="0">
                <a:solidFill>
                  <a:srgbClr val="000066"/>
                </a:solidFill>
                <a:latin typeface="標楷體" panose="03000509000000000000" pitchFamily="65" charset="-120"/>
                <a:ea typeface="標楷體" panose="03000509000000000000" pitchFamily="65" charset="-120"/>
              </a:rPr>
              <a:t>藥品支出百分率</a:t>
            </a:r>
            <a:r>
              <a:rPr lang="en-US" altLang="zh-TW" sz="2400" dirty="0">
                <a:solidFill>
                  <a:srgbClr val="000066"/>
                </a:solidFill>
                <a:latin typeface="標楷體" panose="03000509000000000000" pitchFamily="65" charset="-120"/>
                <a:ea typeface="標楷體" panose="03000509000000000000" pitchFamily="65" charset="-120"/>
              </a:rPr>
              <a:t>(25%)</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為</a:t>
            </a:r>
            <a:r>
              <a:rPr lang="en-US" altLang="zh-TW" sz="2400" dirty="0">
                <a:latin typeface="標楷體" panose="03000509000000000000" pitchFamily="65" charset="-120"/>
                <a:ea typeface="標楷體" panose="03000509000000000000" pitchFamily="65" charset="-120"/>
              </a:rPr>
              <a:t>OECD</a:t>
            </a:r>
            <a:r>
              <a:rPr lang="zh-TW" altLang="en-US" sz="2400" dirty="0">
                <a:latin typeface="標楷體" panose="03000509000000000000" pitchFamily="65" charset="-120"/>
                <a:ea typeface="標楷體" panose="03000509000000000000" pitchFamily="65" charset="-120"/>
              </a:rPr>
              <a:t>國家</a:t>
            </a:r>
            <a:r>
              <a:rPr lang="en-US" altLang="zh-TW" sz="2400" dirty="0">
                <a:latin typeface="標楷體" panose="03000509000000000000" pitchFamily="65" charset="-120"/>
                <a:ea typeface="標楷體" panose="03000509000000000000" pitchFamily="65" charset="-120"/>
              </a:rPr>
              <a:t>(15%)</a:t>
            </a:r>
            <a:r>
              <a:rPr lang="zh-TW" altLang="en-US" sz="2400" dirty="0">
                <a:solidFill>
                  <a:srgbClr val="000066"/>
                </a:solidFill>
                <a:latin typeface="標楷體" panose="03000509000000000000" pitchFamily="65" charset="-120"/>
                <a:ea typeface="標楷體" panose="03000509000000000000" pitchFamily="65" charset="-120"/>
              </a:rPr>
              <a:t>近二倍</a:t>
            </a:r>
            <a:r>
              <a:rPr lang="zh-TW" altLang="en-US" sz="2400" dirty="0">
                <a:latin typeface="標楷體" panose="03000509000000000000" pitchFamily="65" charset="-120"/>
                <a:ea typeface="標楷體" panose="03000509000000000000" pitchFamily="65" charset="-120"/>
              </a:rPr>
              <a:t>，凸顯臺灣民眾高用藥量問題</a:t>
            </a:r>
          </a:p>
          <a:p>
            <a:pPr>
              <a:lnSpc>
                <a:spcPct val="100000"/>
              </a:lnSpc>
            </a:pPr>
            <a:r>
              <a:rPr lang="zh-TW" altLang="en-US" sz="2400" dirty="0">
                <a:latin typeface="標楷體" panose="03000509000000000000" pitchFamily="65" charset="-120"/>
                <a:ea typeface="標楷體" panose="03000509000000000000" pitchFamily="65" charset="-120"/>
              </a:rPr>
              <a:t>臺灣</a:t>
            </a:r>
            <a:r>
              <a:rPr lang="zh-TW" altLang="en-US" sz="2400" dirty="0">
                <a:solidFill>
                  <a:srgbClr val="000066"/>
                </a:solidFill>
                <a:latin typeface="標楷體" panose="03000509000000000000" pitchFamily="65" charset="-120"/>
                <a:ea typeface="標楷體" panose="03000509000000000000" pitchFamily="65" charset="-120"/>
              </a:rPr>
              <a:t>藥品不良反應的通報率僅為美國的</a:t>
            </a:r>
            <a:r>
              <a:rPr lang="en-US" altLang="zh-TW" sz="2400" dirty="0">
                <a:solidFill>
                  <a:srgbClr val="000066"/>
                </a:solidFill>
                <a:latin typeface="標楷體" panose="03000509000000000000" pitchFamily="65" charset="-120"/>
                <a:ea typeface="標楷體" panose="03000509000000000000" pitchFamily="65" charset="-120"/>
              </a:rPr>
              <a:t>1/10</a:t>
            </a:r>
            <a:r>
              <a:rPr lang="en-US" altLang="zh-TW" sz="2400" dirty="0">
                <a:latin typeface="標楷體" panose="03000509000000000000" pitchFamily="65" charset="-120"/>
                <a:ea typeface="標楷體" panose="03000509000000000000" pitchFamily="65" charset="-120"/>
              </a:rPr>
              <a:t> (0.0025% vs 0.024%) (</a:t>
            </a:r>
            <a:r>
              <a:rPr lang="zh-TW" altLang="en-US" sz="2400" dirty="0">
                <a:latin typeface="標楷體" panose="03000509000000000000" pitchFamily="65" charset="-120"/>
                <a:ea typeface="標楷體" panose="03000509000000000000" pitchFamily="65" charset="-120"/>
              </a:rPr>
              <a:t>王惠珀</a:t>
            </a:r>
            <a:r>
              <a:rPr lang="en-US" altLang="zh-TW" sz="2400" dirty="0">
                <a:latin typeface="標楷體" panose="03000509000000000000" pitchFamily="65" charset="-120"/>
                <a:ea typeface="標楷體" panose="03000509000000000000" pitchFamily="65" charset="-120"/>
              </a:rPr>
              <a:t>, 2011)</a:t>
            </a:r>
          </a:p>
          <a:p>
            <a:pPr>
              <a:lnSpc>
                <a:spcPct val="100000"/>
              </a:lnSpc>
            </a:pPr>
            <a:r>
              <a:rPr lang="zh-TW" altLang="en-US" sz="2400" dirty="0">
                <a:latin typeface="標楷體" panose="03000509000000000000" pitchFamily="65" charset="-120"/>
                <a:ea typeface="標楷體" panose="03000509000000000000" pitchFamily="65" charset="-120"/>
              </a:rPr>
              <a:t>雲林縣調查顯示</a:t>
            </a:r>
            <a:r>
              <a:rPr lang="en-US" altLang="zh-TW" sz="2400" dirty="0">
                <a:solidFill>
                  <a:srgbClr val="000066"/>
                </a:solidFill>
                <a:latin typeface="標楷體" panose="03000509000000000000" pitchFamily="65" charset="-120"/>
                <a:ea typeface="標楷體" panose="03000509000000000000" pitchFamily="65" charset="-120"/>
              </a:rPr>
              <a:t>15%</a:t>
            </a:r>
            <a:r>
              <a:rPr lang="zh-TW" altLang="en-US" sz="2400" dirty="0">
                <a:solidFill>
                  <a:srgbClr val="000066"/>
                </a:solidFill>
                <a:latin typeface="標楷體" panose="03000509000000000000" pitchFamily="65" charset="-120"/>
                <a:ea typeface="標楷體" panose="03000509000000000000" pitchFamily="65" charset="-120"/>
              </a:rPr>
              <a:t>老人每個月向地下電台買藥</a:t>
            </a:r>
            <a:r>
              <a:rPr lang="zh-TW" altLang="en-US"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李蜚鴻</a:t>
            </a:r>
            <a:r>
              <a:rPr lang="en-US" altLang="zh-TW" sz="2400" dirty="0">
                <a:latin typeface="標楷體" panose="03000509000000000000" pitchFamily="65" charset="-120"/>
                <a:ea typeface="標楷體" panose="03000509000000000000" pitchFamily="65" charset="-120"/>
              </a:rPr>
              <a:t>, 2010)</a:t>
            </a:r>
            <a:r>
              <a:rPr lang="zh-TW" altLang="en-US" sz="2400" dirty="0">
                <a:latin typeface="標楷體" panose="03000509000000000000" pitchFamily="65" charset="-120"/>
                <a:ea typeface="標楷體" panose="03000509000000000000" pitchFamily="65" charset="-120"/>
              </a:rPr>
              <a:t>。</a:t>
            </a:r>
          </a:p>
          <a:p>
            <a:pPr>
              <a:lnSpc>
                <a:spcPct val="100000"/>
              </a:lnSpc>
            </a:pPr>
            <a:r>
              <a:rPr lang="zh-TW" altLang="en-US" sz="2400" dirty="0">
                <a:latin typeface="標楷體" panose="03000509000000000000" pitchFamily="65" charset="-120"/>
                <a:ea typeface="標楷體" panose="03000509000000000000" pitchFamily="65" charset="-120"/>
              </a:rPr>
              <a:t>藥師公會理事長指出</a:t>
            </a:r>
            <a:r>
              <a:rPr lang="zh-TW" altLang="en-US" sz="2400" dirty="0">
                <a:solidFill>
                  <a:srgbClr val="000066"/>
                </a:solidFill>
                <a:latin typeface="標楷體" panose="03000509000000000000" pitchFamily="65" charset="-120"/>
                <a:ea typeface="標楷體" panose="03000509000000000000" pitchFamily="65" charset="-120"/>
              </a:rPr>
              <a:t>臺灣用藥量為美國</a:t>
            </a:r>
            <a:r>
              <a:rPr lang="en-US" altLang="zh-TW" sz="2400" dirty="0">
                <a:solidFill>
                  <a:srgbClr val="000066"/>
                </a:solidFill>
                <a:latin typeface="標楷體" panose="03000509000000000000" pitchFamily="65" charset="-120"/>
                <a:ea typeface="標楷體" panose="03000509000000000000" pitchFamily="65" charset="-120"/>
              </a:rPr>
              <a:t>7</a:t>
            </a:r>
            <a:r>
              <a:rPr lang="zh-TW" altLang="en-US" sz="2400" dirty="0">
                <a:solidFill>
                  <a:srgbClr val="000066"/>
                </a:solidFill>
                <a:latin typeface="標楷體" panose="03000509000000000000" pitchFamily="65" charset="-120"/>
                <a:ea typeface="標楷體" panose="03000509000000000000" pitchFamily="65" charset="-120"/>
              </a:rPr>
              <a:t>倍</a:t>
            </a:r>
            <a:r>
              <a:rPr lang="zh-TW" altLang="en-US" sz="2400" dirty="0">
                <a:latin typeface="標楷體" panose="03000509000000000000" pitchFamily="65" charset="-120"/>
                <a:ea typeface="標楷體" panose="03000509000000000000" pitchFamily="65" charset="-120"/>
              </a:rPr>
              <a:t>。</a:t>
            </a:r>
          </a:p>
          <a:p>
            <a:pPr>
              <a:lnSpc>
                <a:spcPct val="100000"/>
              </a:lnSpc>
            </a:pPr>
            <a:r>
              <a:rPr lang="zh-TW" altLang="en-US" sz="2400" dirty="0">
                <a:solidFill>
                  <a:srgbClr val="000066"/>
                </a:solidFill>
                <a:latin typeface="標楷體" panose="03000509000000000000" pitchFamily="65" charset="-120"/>
                <a:ea typeface="標楷體" panose="03000509000000000000" pitchFamily="65" charset="-120"/>
              </a:rPr>
              <a:t>腎臟疾病</a:t>
            </a:r>
            <a:r>
              <a:rPr lang="zh-TW" altLang="en-US" sz="2400" dirty="0">
                <a:latin typeface="標楷體" panose="03000509000000000000" pitchFamily="65" charset="-120"/>
                <a:ea typeface="標楷體" panose="03000509000000000000" pitchFamily="65" charset="-120"/>
              </a:rPr>
              <a:t>為國人十大死因之一，全民健康保險</a:t>
            </a:r>
            <a:r>
              <a:rPr lang="zh-TW" altLang="en-US" sz="2400" dirty="0">
                <a:solidFill>
                  <a:srgbClr val="000066"/>
                </a:solidFill>
                <a:latin typeface="標楷體" panose="03000509000000000000" pitchFamily="65" charset="-120"/>
                <a:ea typeface="標楷體" panose="03000509000000000000" pitchFamily="65" charset="-120"/>
              </a:rPr>
              <a:t>洗腎費用逐年攀升</a:t>
            </a:r>
            <a:r>
              <a:rPr lang="zh-TW" altLang="en-US"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8128974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850106"/>
          </a:xfrm>
        </p:spPr>
        <p:txBody>
          <a:bodyPr>
            <a:normAutofit/>
          </a:bodyPr>
          <a:lstStyle/>
          <a:p>
            <a:r>
              <a:rPr lang="zh-TW" altLang="en-US" sz="4000" b="1" kern="0" dirty="0">
                <a:solidFill>
                  <a:srgbClr val="003399"/>
                </a:solidFill>
                <a:latin typeface="標楷體"/>
                <a:ea typeface="標楷體"/>
              </a:rPr>
              <a:t>能力一  做身體的主人 </a:t>
            </a:r>
          </a:p>
        </p:txBody>
      </p:sp>
      <p:sp>
        <p:nvSpPr>
          <p:cNvPr id="3" name="內容版面配置區 2"/>
          <p:cNvSpPr>
            <a:spLocks noGrp="1"/>
          </p:cNvSpPr>
          <p:nvPr>
            <p:ph idx="1"/>
          </p:nvPr>
        </p:nvSpPr>
        <p:spPr>
          <a:xfrm>
            <a:off x="467544" y="1268760"/>
            <a:ext cx="8229600" cy="4741987"/>
          </a:xfrm>
        </p:spPr>
        <p:txBody>
          <a:bodyPr>
            <a:normAutofit/>
          </a:bodyPr>
          <a:lstStyle/>
          <a:p>
            <a:pPr>
              <a:lnSpc>
                <a:spcPct val="100000"/>
              </a:lnSpc>
            </a:pPr>
            <a:r>
              <a:rPr lang="zh-TW" altLang="zh-TW" sz="2800" dirty="0">
                <a:latin typeface="標楷體" pitchFamily="65" charset="-120"/>
              </a:rPr>
              <a:t>感冒由</a:t>
            </a:r>
            <a:r>
              <a:rPr lang="zh-TW" altLang="zh-TW" sz="2800" b="1" dirty="0">
                <a:solidFill>
                  <a:srgbClr val="FF0000"/>
                </a:solidFill>
                <a:latin typeface="標楷體" pitchFamily="65" charset="-120"/>
              </a:rPr>
              <a:t>病毒</a:t>
            </a:r>
            <a:r>
              <a:rPr lang="zh-TW" altLang="zh-TW" sz="2800" dirty="0">
                <a:latin typeface="標楷體" pitchFamily="65" charset="-120"/>
              </a:rPr>
              <a:t>引起，鼻塞、流鼻水、喉嚨痛、咳嗽、發燒、頭痛和疲倦是常見症狀</a:t>
            </a:r>
            <a:r>
              <a:rPr lang="zh-TW" altLang="zh-TW" sz="2800" dirty="0" smtClean="0">
                <a:latin typeface="標楷體" pitchFamily="65" charset="-120"/>
              </a:rPr>
              <a:t>。</a:t>
            </a:r>
            <a:endParaRPr lang="en-US" altLang="zh-TW" sz="2800" dirty="0" smtClean="0">
              <a:latin typeface="標楷體" pitchFamily="65" charset="-120"/>
            </a:endParaRPr>
          </a:p>
          <a:p>
            <a:pPr>
              <a:lnSpc>
                <a:spcPct val="100000"/>
              </a:lnSpc>
            </a:pPr>
            <a:r>
              <a:rPr lang="zh-TW" altLang="zh-TW" sz="2800" dirty="0" smtClean="0">
                <a:latin typeface="標楷體" pitchFamily="65" charset="-120"/>
              </a:rPr>
              <a:t>綜合</a:t>
            </a:r>
            <a:r>
              <a:rPr lang="zh-TW" altLang="zh-TW" sz="2800" dirty="0">
                <a:latin typeface="標楷體" pitchFamily="65" charset="-120"/>
              </a:rPr>
              <a:t>感冒藥有多種成分，可能有止痛退燒藥、抗組織胺（用來治療鼻塞、打噴嚏）、止咳藥、化痰藥等</a:t>
            </a:r>
            <a:r>
              <a:rPr lang="zh-TW" altLang="zh-TW" sz="2800" dirty="0" smtClean="0">
                <a:latin typeface="標楷體" pitchFamily="65" charset="-120"/>
              </a:rPr>
              <a:t>。</a:t>
            </a:r>
            <a:endParaRPr lang="en-US" altLang="zh-TW" sz="2800" dirty="0" smtClean="0">
              <a:latin typeface="標楷體" pitchFamily="65" charset="-120"/>
            </a:endParaRPr>
          </a:p>
          <a:p>
            <a:pPr>
              <a:lnSpc>
                <a:spcPct val="100000"/>
              </a:lnSpc>
            </a:pPr>
            <a:r>
              <a:rPr lang="zh-TW" altLang="zh-TW" sz="2800" dirty="0" smtClean="0">
                <a:latin typeface="標楷體" pitchFamily="65" charset="-120"/>
              </a:rPr>
              <a:t>綜合</a:t>
            </a:r>
            <a:r>
              <a:rPr lang="zh-TW" altLang="zh-TW" sz="2800" dirty="0">
                <a:latin typeface="標楷體" pitchFamily="65" charset="-120"/>
              </a:rPr>
              <a:t>感冒</a:t>
            </a:r>
            <a:r>
              <a:rPr lang="zh-TW" altLang="zh-TW" sz="2800" dirty="0" smtClean="0">
                <a:latin typeface="標楷體" pitchFamily="65" charset="-120"/>
              </a:rPr>
              <a:t>藥只</a:t>
            </a:r>
            <a:r>
              <a:rPr lang="zh-TW" altLang="zh-TW" sz="2800" dirty="0">
                <a:latin typeface="標楷體" pitchFamily="65" charset="-120"/>
              </a:rPr>
              <a:t>能</a:t>
            </a:r>
            <a:r>
              <a:rPr lang="zh-TW" altLang="zh-TW" sz="2800" b="1" dirty="0">
                <a:solidFill>
                  <a:srgbClr val="FF0000"/>
                </a:solidFill>
                <a:latin typeface="標楷體" pitchFamily="65" charset="-120"/>
              </a:rPr>
              <a:t>緩解症狀，不能預防感冒</a:t>
            </a:r>
            <a:r>
              <a:rPr lang="zh-TW" altLang="zh-TW" sz="2800" dirty="0">
                <a:latin typeface="標楷體" pitchFamily="65" charset="-120"/>
              </a:rPr>
              <a:t>。民眾可以購買綜合感冒藥，但應該</a:t>
            </a:r>
            <a:r>
              <a:rPr lang="zh-TW" altLang="zh-TW" sz="2800" b="1" dirty="0">
                <a:solidFill>
                  <a:srgbClr val="FF0000"/>
                </a:solidFill>
                <a:latin typeface="標楷體" pitchFamily="65" charset="-120"/>
              </a:rPr>
              <a:t>在醫師或藥師指示下使用才安全</a:t>
            </a:r>
            <a:r>
              <a:rPr lang="zh-TW" altLang="zh-TW" sz="2800" dirty="0" smtClean="0">
                <a:solidFill>
                  <a:srgbClr val="FF0000"/>
                </a:solidFill>
                <a:latin typeface="標楷體" pitchFamily="65" charset="-120"/>
              </a:rPr>
              <a:t>。</a:t>
            </a:r>
            <a:endParaRPr lang="zh-TW" altLang="zh-TW" sz="2800" dirty="0">
              <a:latin typeface="標楷體" pitchFamily="65" charset="-120"/>
            </a:endParaRPr>
          </a:p>
          <a:p>
            <a:endParaRPr lang="zh-TW" altLang="en-US" sz="2800" dirty="0"/>
          </a:p>
        </p:txBody>
      </p:sp>
      <p:pic>
        <p:nvPicPr>
          <p:cNvPr id="6146" name="Picture 2" descr="C:\Users\QOO\Desktop\公版教材\學生問卷與教材.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09604" y="5524765"/>
            <a:ext cx="1584176" cy="99135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QOO\Desktop\公版教材\學生問卷與教材.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65788" y="5524764"/>
            <a:ext cx="1706612" cy="991353"/>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407" y="5524764"/>
            <a:ext cx="1631361" cy="991353"/>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55776" y="5524765"/>
            <a:ext cx="2195510" cy="991352"/>
          </a:xfrm>
          <a:prstGeom prst="rect">
            <a:avLst/>
          </a:prstGeom>
        </p:spPr>
      </p:pic>
      <p:sp>
        <p:nvSpPr>
          <p:cNvPr id="6" name="投影片編號版面配置區 5"/>
          <p:cNvSpPr>
            <a:spLocks noGrp="1"/>
          </p:cNvSpPr>
          <p:nvPr>
            <p:ph type="sldNum" sz="quarter" idx="12"/>
          </p:nvPr>
        </p:nvSpPr>
        <p:spPr/>
        <p:txBody>
          <a:bodyPr/>
          <a:lstStyle/>
          <a:p>
            <a:fld id="{353F2151-F539-4957-A3F3-BA4A806DF857}" type="slidenum">
              <a:rPr lang="zh-TW" altLang="en-US" smtClean="0"/>
              <a:pPr/>
              <a:t>30</a:t>
            </a:fld>
            <a:endParaRPr lang="zh-TW" altLang="en-US"/>
          </a:p>
        </p:txBody>
      </p:sp>
      <p:pic>
        <p:nvPicPr>
          <p:cNvPr id="9" name="圖片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
        <p:nvSpPr>
          <p:cNvPr id="11" name="文字方塊 10"/>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47720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normAutofit/>
          </a:bodyPr>
          <a:lstStyle/>
          <a:p>
            <a:r>
              <a:rPr lang="zh-TW" altLang="en-US" sz="4000" b="1" kern="0" dirty="0">
                <a:solidFill>
                  <a:srgbClr val="003399"/>
                </a:solidFill>
                <a:latin typeface="標楷體"/>
                <a:ea typeface="標楷體"/>
              </a:rPr>
              <a:t>什麼是</a:t>
            </a:r>
            <a:r>
              <a:rPr lang="zh-TW" altLang="en-US" sz="4000" b="1" kern="0" dirty="0" smtClean="0">
                <a:solidFill>
                  <a:srgbClr val="003399"/>
                </a:solidFill>
                <a:latin typeface="標楷體"/>
                <a:ea typeface="標楷體"/>
              </a:rPr>
              <a:t>感冒？</a:t>
            </a:r>
            <a:endParaRPr lang="zh-TW" altLang="en-US" sz="4000" dirty="0"/>
          </a:p>
        </p:txBody>
      </p:sp>
      <p:sp>
        <p:nvSpPr>
          <p:cNvPr id="3" name="內容版面配置區 2"/>
          <p:cNvSpPr>
            <a:spLocks noGrp="1"/>
          </p:cNvSpPr>
          <p:nvPr>
            <p:ph idx="1"/>
          </p:nvPr>
        </p:nvSpPr>
        <p:spPr>
          <a:xfrm>
            <a:off x="457200" y="1268760"/>
            <a:ext cx="8229600" cy="4857403"/>
          </a:xfrm>
        </p:spPr>
        <p:txBody>
          <a:bodyPr>
            <a:normAutofit/>
          </a:bodyPr>
          <a:lstStyle/>
          <a:p>
            <a:pPr>
              <a:lnSpc>
                <a:spcPct val="130000"/>
              </a:lnSpc>
              <a:spcBef>
                <a:spcPts val="0"/>
              </a:spcBef>
            </a:pPr>
            <a:r>
              <a:rPr lang="zh-TW" altLang="zh-TW" sz="2800" dirty="0">
                <a:latin typeface="標楷體" pitchFamily="65" charset="-120"/>
              </a:rPr>
              <a:t>感冒由</a:t>
            </a:r>
            <a:r>
              <a:rPr lang="zh-TW" altLang="zh-TW" sz="2800" b="1" dirty="0">
                <a:solidFill>
                  <a:srgbClr val="FF0000"/>
                </a:solidFill>
                <a:latin typeface="標楷體" pitchFamily="65" charset="-120"/>
              </a:rPr>
              <a:t>病毒</a:t>
            </a:r>
            <a:r>
              <a:rPr lang="zh-TW" altLang="zh-TW" sz="2800" dirty="0">
                <a:latin typeface="標楷體" pitchFamily="65" charset="-120"/>
              </a:rPr>
              <a:t>引起</a:t>
            </a:r>
            <a:r>
              <a:rPr lang="zh-TW" altLang="zh-TW" sz="2800" dirty="0" smtClean="0">
                <a:latin typeface="標楷體" pitchFamily="65" charset="-120"/>
              </a:rPr>
              <a:t>，</a:t>
            </a:r>
            <a:r>
              <a:rPr lang="zh-TW" altLang="en-US" sz="2800" dirty="0" smtClean="0"/>
              <a:t>以鼻病毒 </a:t>
            </a:r>
            <a:r>
              <a:rPr lang="en-US" altLang="zh-TW" sz="2800" dirty="0" smtClean="0"/>
              <a:t>(rhinoviruses)</a:t>
            </a:r>
            <a:r>
              <a:rPr lang="zh-TW" altLang="en-US" sz="2800" dirty="0" smtClean="0"/>
              <a:t> 最常見</a:t>
            </a:r>
            <a:endParaRPr lang="en-US" altLang="zh-TW" sz="2800" dirty="0" smtClean="0"/>
          </a:p>
          <a:p>
            <a:pPr>
              <a:lnSpc>
                <a:spcPct val="130000"/>
              </a:lnSpc>
              <a:spcBef>
                <a:spcPts val="0"/>
              </a:spcBef>
            </a:pPr>
            <a:r>
              <a:rPr lang="zh-TW" altLang="en-US" sz="2800" dirty="0" smtClean="0"/>
              <a:t>感冒是</a:t>
            </a:r>
            <a:r>
              <a:rPr lang="zh-TW" altLang="en-US" sz="2800" b="1" dirty="0" smtClean="0">
                <a:solidFill>
                  <a:srgbClr val="FF0000"/>
                </a:solidFill>
              </a:rPr>
              <a:t>上呼吸道感染</a:t>
            </a:r>
            <a:r>
              <a:rPr lang="zh-TW" altLang="en-US" sz="2800" dirty="0" smtClean="0"/>
              <a:t>，</a:t>
            </a:r>
            <a:r>
              <a:rPr lang="zh-TW" altLang="en-US" sz="2800" dirty="0" smtClean="0">
                <a:latin typeface="標楷體" pitchFamily="65" charset="-120"/>
              </a:rPr>
              <a:t>症狀通常包含</a:t>
            </a:r>
            <a:r>
              <a:rPr lang="zh-TW" altLang="en-US" sz="2800" dirty="0">
                <a:latin typeface="標楷體" pitchFamily="65" charset="-120"/>
              </a:rPr>
              <a:t>流鼻</a:t>
            </a:r>
            <a:r>
              <a:rPr lang="zh-TW" altLang="en-US" sz="2800" dirty="0" smtClean="0">
                <a:latin typeface="標楷體" pitchFamily="65" charset="-120"/>
              </a:rPr>
              <a:t>水、打噴嚏</a:t>
            </a:r>
            <a:r>
              <a:rPr lang="zh-TW" altLang="en-US" sz="2800" dirty="0">
                <a:latin typeface="標楷體" pitchFamily="65" charset="-120"/>
              </a:rPr>
              <a:t>、喉嚨痛</a:t>
            </a:r>
            <a:r>
              <a:rPr lang="zh-TW" altLang="en-US" sz="2800" dirty="0" smtClean="0">
                <a:latin typeface="標楷體" pitchFamily="65" charset="-120"/>
              </a:rPr>
              <a:t>、眼紅、乾咳</a:t>
            </a:r>
            <a:r>
              <a:rPr lang="zh-TW" altLang="en-US" sz="2800" dirty="0">
                <a:latin typeface="標楷體" pitchFamily="65" charset="-120"/>
              </a:rPr>
              <a:t>、</a:t>
            </a:r>
            <a:r>
              <a:rPr lang="zh-TW" altLang="en-US" sz="2800" dirty="0" smtClean="0">
                <a:latin typeface="標楷體" pitchFamily="65" charset="-120"/>
              </a:rPr>
              <a:t>頭痛及</a:t>
            </a:r>
            <a:r>
              <a:rPr lang="zh-TW" altLang="en-US" sz="2800" dirty="0">
                <a:latin typeface="標楷體" pitchFamily="65" charset="-120"/>
              </a:rPr>
              <a:t>全身痠痛等，這些</a:t>
            </a:r>
            <a:r>
              <a:rPr lang="zh-TW" altLang="en-US" sz="2800" dirty="0" smtClean="0">
                <a:latin typeface="標楷體" pitchFamily="65" charset="-120"/>
              </a:rPr>
              <a:t>症狀在</a:t>
            </a:r>
            <a:r>
              <a:rPr lang="en-US" altLang="zh-TW" sz="2800" dirty="0" smtClean="0"/>
              <a:t>1-3</a:t>
            </a:r>
            <a:r>
              <a:rPr lang="zh-TW" altLang="en-US" sz="2800" dirty="0" smtClean="0">
                <a:latin typeface="標楷體" pitchFamily="65" charset="-120"/>
              </a:rPr>
              <a:t>天達到高峰</a:t>
            </a:r>
            <a:endParaRPr lang="en-US" altLang="zh-TW" sz="2800" dirty="0" smtClean="0">
              <a:latin typeface="標楷體" pitchFamily="65" charset="-120"/>
            </a:endParaRPr>
          </a:p>
          <a:p>
            <a:pPr>
              <a:lnSpc>
                <a:spcPct val="130000"/>
              </a:lnSpc>
              <a:spcBef>
                <a:spcPts val="0"/>
              </a:spcBef>
            </a:pPr>
            <a:r>
              <a:rPr lang="zh-TW" altLang="en-US" sz="2800" dirty="0" smtClean="0"/>
              <a:t>大多數的人感冒在</a:t>
            </a:r>
            <a:r>
              <a:rPr lang="en-US" altLang="zh-TW" sz="2800" dirty="0" smtClean="0"/>
              <a:t>7-10</a:t>
            </a:r>
            <a:r>
              <a:rPr lang="zh-TW" altLang="en-US" sz="2800" dirty="0" smtClean="0"/>
              <a:t>天痊癒</a:t>
            </a:r>
            <a:endParaRPr lang="en-US" altLang="zh-TW" sz="2800" dirty="0" smtClean="0"/>
          </a:p>
          <a:p>
            <a:pPr>
              <a:lnSpc>
                <a:spcPct val="130000"/>
              </a:lnSpc>
              <a:spcBef>
                <a:spcPts val="0"/>
              </a:spcBef>
            </a:pPr>
            <a:endParaRPr lang="en-US" altLang="zh-TW" sz="2800" dirty="0" smtClean="0"/>
          </a:p>
          <a:p>
            <a:pPr>
              <a:lnSpc>
                <a:spcPct val="130000"/>
              </a:lnSpc>
              <a:buNone/>
            </a:pPr>
            <a:endParaRPr lang="en-US" altLang="zh-TW" dirty="0" smtClean="0">
              <a:latin typeface="標楷體" pitchFamily="65" charset="-120"/>
            </a:endParaRPr>
          </a:p>
          <a:p>
            <a:pPr>
              <a:lnSpc>
                <a:spcPct val="130000"/>
              </a:lnSpc>
            </a:pPr>
            <a:endParaRPr lang="en-US" altLang="zh-TW" dirty="0" smtClean="0">
              <a:latin typeface="標楷體" pitchFamily="65" charset="-120"/>
            </a:endParaRPr>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31</a:t>
            </a:fld>
            <a:endParaRPr lang="zh-TW" altLang="en-US" dirty="0"/>
          </a:p>
        </p:txBody>
      </p:sp>
      <p:grpSp>
        <p:nvGrpSpPr>
          <p:cNvPr id="9" name="群組 8"/>
          <p:cNvGrpSpPr/>
          <p:nvPr/>
        </p:nvGrpSpPr>
        <p:grpSpPr>
          <a:xfrm>
            <a:off x="467544" y="4725144"/>
            <a:ext cx="4176464" cy="1440160"/>
            <a:chOff x="971600" y="5157192"/>
            <a:chExt cx="6671600" cy="1772816"/>
          </a:xfrm>
        </p:grpSpPr>
        <p:pic>
          <p:nvPicPr>
            <p:cNvPr id="5" name="Picture 3" descr="螢幕快照 2015-03-23 下午10.55.59.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8184" y="5157192"/>
              <a:ext cx="1415016" cy="1700807"/>
            </a:xfrm>
            <a:prstGeom prst="rect">
              <a:avLst/>
            </a:prstGeom>
          </p:spPr>
        </p:pic>
        <p:pic>
          <p:nvPicPr>
            <p:cNvPr id="6" name="Picture 4" descr="螢幕快照 2015-03-23 下午10.56.1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7984" y="5157192"/>
              <a:ext cx="1514281" cy="1772816"/>
            </a:xfrm>
            <a:prstGeom prst="rect">
              <a:avLst/>
            </a:prstGeom>
          </p:spPr>
        </p:pic>
        <p:pic>
          <p:nvPicPr>
            <p:cNvPr id="7" name="Picture 5" descr="螢幕快照 2015-03-23 下午10.56.37.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1800" y="5184626"/>
              <a:ext cx="1325070" cy="1673374"/>
            </a:xfrm>
            <a:prstGeom prst="rect">
              <a:avLst/>
            </a:prstGeom>
          </p:spPr>
        </p:pic>
        <p:pic>
          <p:nvPicPr>
            <p:cNvPr id="8" name="Picture 6" descr="螢幕快照 2015-03-23 下午11.04.1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1600" y="5179072"/>
              <a:ext cx="1432479" cy="1678927"/>
            </a:xfrm>
            <a:prstGeom prst="rect">
              <a:avLst/>
            </a:prstGeom>
          </p:spPr>
        </p:pic>
      </p:grpSp>
      <p:pic>
        <p:nvPicPr>
          <p:cNvPr id="10" name="圖片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21506" name="Picture 2"/>
          <p:cNvPicPr>
            <a:picLocks noChangeAspect="1" noChangeArrowheads="1"/>
          </p:cNvPicPr>
          <p:nvPr/>
        </p:nvPicPr>
        <p:blipFill>
          <a:blip r:embed="rId7" cstate="print"/>
          <a:srcRect/>
          <a:stretch>
            <a:fillRect/>
          </a:stretch>
        </p:blipFill>
        <p:spPr bwMode="auto">
          <a:xfrm>
            <a:off x="6012160" y="3140968"/>
            <a:ext cx="2935610" cy="3384376"/>
          </a:xfrm>
          <a:prstGeom prst="rect">
            <a:avLst/>
          </a:prstGeom>
          <a:noFill/>
          <a:ln w="9525">
            <a:noFill/>
            <a:miter lim="800000"/>
            <a:headEnd/>
            <a:tailEnd/>
          </a:ln>
        </p:spPr>
      </p:pic>
      <p:sp>
        <p:nvSpPr>
          <p:cNvPr id="12" name="矩形 11"/>
          <p:cNvSpPr/>
          <p:nvPr/>
        </p:nvSpPr>
        <p:spPr>
          <a:xfrm>
            <a:off x="0" y="6381328"/>
            <a:ext cx="7092280" cy="452432"/>
          </a:xfrm>
          <a:prstGeom prst="rect">
            <a:avLst/>
          </a:prstGeom>
        </p:spPr>
        <p:txBody>
          <a:bodyPr wrap="square">
            <a:spAutoFit/>
          </a:bodyPr>
          <a:lstStyle/>
          <a:p>
            <a:pPr>
              <a:lnSpc>
                <a:spcPct val="130000"/>
              </a:lnSpc>
            </a:pPr>
            <a:r>
              <a:rPr lang="zh-TW" altLang="en-US" dirty="0" smtClean="0">
                <a:latin typeface="標楷體" pitchFamily="65" charset="-120"/>
              </a:rPr>
              <a:t>（</a:t>
            </a:r>
            <a:r>
              <a:rPr lang="zh-TW" altLang="en-US" dirty="0" smtClean="0"/>
              <a:t>行政院衛生署，</a:t>
            </a:r>
            <a:r>
              <a:rPr lang="en-US" altLang="zh-TW" dirty="0" smtClean="0"/>
              <a:t>1996</a:t>
            </a:r>
            <a:r>
              <a:rPr lang="zh-TW" altLang="en-US" dirty="0" smtClean="0"/>
              <a:t>；</a:t>
            </a:r>
            <a:r>
              <a:rPr lang="en-US" altLang="zh-TW" dirty="0" smtClean="0"/>
              <a:t>National Institutes of Health, 2011</a:t>
            </a:r>
            <a:r>
              <a:rPr lang="zh-TW" altLang="en-US" dirty="0" smtClean="0"/>
              <a:t>）</a:t>
            </a:r>
            <a:r>
              <a:rPr lang="zh-TW" altLang="en-US" dirty="0" smtClean="0">
                <a:latin typeface="標楷體" pitchFamily="65" charset="-120"/>
              </a:rPr>
              <a:t>。</a:t>
            </a:r>
            <a:endParaRPr lang="zh-TW" altLang="en-US" dirty="0"/>
          </a:p>
        </p:txBody>
      </p:sp>
    </p:spTree>
    <p:extLst>
      <p:ext uri="{BB962C8B-B14F-4D97-AF65-F5344CB8AC3E}">
        <p14:creationId xmlns:p14="http://schemas.microsoft.com/office/powerpoint/2010/main" val="2941715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normAutofit/>
          </a:bodyPr>
          <a:lstStyle/>
          <a:p>
            <a:r>
              <a:rPr lang="zh-TW" altLang="en-US" sz="4000" b="1" kern="0" dirty="0" smtClean="0">
                <a:solidFill>
                  <a:srgbClr val="003399"/>
                </a:solidFill>
                <a:latin typeface="標楷體"/>
                <a:ea typeface="標楷體"/>
              </a:rPr>
              <a:t>抗組織胺、去鼻充血劑</a:t>
            </a:r>
            <a:endParaRPr lang="zh-TW" altLang="en-US" sz="4000" b="1" kern="0" dirty="0">
              <a:solidFill>
                <a:srgbClr val="003399"/>
              </a:solidFill>
              <a:latin typeface="標楷體"/>
              <a:ea typeface="標楷體"/>
            </a:endParaRPr>
          </a:p>
        </p:txBody>
      </p:sp>
      <p:sp>
        <p:nvSpPr>
          <p:cNvPr id="3" name="內容版面配置區 2"/>
          <p:cNvSpPr>
            <a:spLocks noGrp="1"/>
          </p:cNvSpPr>
          <p:nvPr>
            <p:ph idx="1"/>
          </p:nvPr>
        </p:nvSpPr>
        <p:spPr>
          <a:xfrm>
            <a:off x="457200" y="1268760"/>
            <a:ext cx="8229600" cy="4857403"/>
          </a:xfrm>
        </p:spPr>
        <p:txBody>
          <a:bodyPr>
            <a:normAutofit fontScale="85000" lnSpcReduction="10000"/>
          </a:bodyPr>
          <a:lstStyle/>
          <a:p>
            <a:r>
              <a:rPr lang="zh-TW" altLang="en-US" b="1" dirty="0" smtClean="0">
                <a:solidFill>
                  <a:schemeClr val="tx2"/>
                </a:solidFill>
              </a:rPr>
              <a:t>抗組織胺 </a:t>
            </a:r>
            <a:r>
              <a:rPr lang="en-US" altLang="zh-TW" b="1" dirty="0" smtClean="0">
                <a:solidFill>
                  <a:schemeClr val="tx2"/>
                </a:solidFill>
              </a:rPr>
              <a:t>(Antihistamines) </a:t>
            </a:r>
            <a:r>
              <a:rPr lang="zh-TW" altLang="en-US" b="1" dirty="0" smtClean="0">
                <a:solidFill>
                  <a:schemeClr val="tx2"/>
                </a:solidFill>
              </a:rPr>
              <a:t>：</a:t>
            </a:r>
            <a:r>
              <a:rPr lang="zh-TW" altLang="en-US" dirty="0" smtClean="0"/>
              <a:t>抗組織胺為阻斷組織胺引起過敏反應，用來舒緩流鼻水、打噴嚏等症狀。 副作用為</a:t>
            </a:r>
            <a:r>
              <a:rPr lang="zh-TW" altLang="en-US" dirty="0" smtClean="0">
                <a:solidFill>
                  <a:srgbClr val="FF0000"/>
                </a:solidFill>
              </a:rPr>
              <a:t>嗜睡、口乾、頭昏、視力模糊及胃部不適等，切忌飲酒，會加重嗜睡效果，服藥後避免從事駕駛或危險機械操作等工作</a:t>
            </a:r>
            <a:r>
              <a:rPr lang="zh-TW" altLang="en-US" dirty="0" smtClean="0"/>
              <a:t>。</a:t>
            </a:r>
            <a:endParaRPr lang="en-US" altLang="zh-TW" dirty="0" smtClean="0"/>
          </a:p>
          <a:p>
            <a:r>
              <a:rPr lang="zh-TW" altLang="en-US" b="1" dirty="0" smtClean="0">
                <a:solidFill>
                  <a:schemeClr val="tx2"/>
                </a:solidFill>
              </a:rPr>
              <a:t>去鼻充血劑 </a:t>
            </a:r>
            <a:r>
              <a:rPr lang="en-US" altLang="zh-TW" b="1" dirty="0" smtClean="0">
                <a:solidFill>
                  <a:schemeClr val="tx2"/>
                </a:solidFill>
              </a:rPr>
              <a:t>(Decongestants) </a:t>
            </a:r>
            <a:r>
              <a:rPr lang="zh-TW" altLang="en-US" b="1" dirty="0" smtClean="0">
                <a:solidFill>
                  <a:schemeClr val="tx2"/>
                </a:solidFill>
              </a:rPr>
              <a:t>：</a:t>
            </a:r>
            <a:r>
              <a:rPr lang="zh-TW" altLang="en-US" dirty="0" smtClean="0"/>
              <a:t>為</a:t>
            </a:r>
            <a:r>
              <a:rPr lang="en-US" altLang="zh-TW" dirty="0" smtClean="0"/>
              <a:t>α</a:t>
            </a:r>
            <a:r>
              <a:rPr lang="zh-TW" altLang="en-US" dirty="0" smtClean="0"/>
              <a:t>交感神經興奮劑，其作用在使鼻黏膜血管收縮，用來緩解鼻塞的症狀。 副作用為血壓增加、心悸，故有心律不整、高血壓、心臟病者不適用。</a:t>
            </a:r>
          </a:p>
          <a:p>
            <a:pPr>
              <a:buNone/>
            </a:pPr>
            <a:endParaRPr lang="en-US" altLang="zh-TW" dirty="0" smtClean="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32</a:t>
            </a:fld>
            <a:endParaRPr lang="zh-TW" altLang="en-US" dirty="0"/>
          </a:p>
        </p:txBody>
      </p:sp>
      <p:pic>
        <p:nvPicPr>
          <p:cNvPr id="5" name="Picture 2"/>
          <p:cNvPicPr>
            <a:picLocks noChangeAspect="1" noChangeArrowheads="1"/>
          </p:cNvPicPr>
          <p:nvPr/>
        </p:nvPicPr>
        <p:blipFill>
          <a:blip r:embed="rId2" cstate="print"/>
          <a:srcRect/>
          <a:stretch>
            <a:fillRect/>
          </a:stretch>
        </p:blipFill>
        <p:spPr bwMode="auto">
          <a:xfrm>
            <a:off x="6660232" y="5257447"/>
            <a:ext cx="2275568" cy="1427845"/>
          </a:xfrm>
          <a:prstGeom prst="rect">
            <a:avLst/>
          </a:prstGeom>
          <a:noFill/>
          <a:ln w="9525">
            <a:noFill/>
            <a:miter lim="800000"/>
            <a:headEnd/>
            <a:tailEnd/>
          </a:ln>
        </p:spPr>
      </p:pic>
    </p:spTree>
    <p:extLst>
      <p:ext uri="{BB962C8B-B14F-4D97-AF65-F5344CB8AC3E}">
        <p14:creationId xmlns:p14="http://schemas.microsoft.com/office/powerpoint/2010/main" val="27847164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1" y="296863"/>
            <a:ext cx="8888289" cy="828675"/>
          </a:xfrm>
        </p:spPr>
        <p:txBody>
          <a:bodyPr>
            <a:normAutofit fontScale="90000"/>
          </a:bodyPr>
          <a:lstStyle/>
          <a:p>
            <a:r>
              <a:rPr lang="zh-TW" altLang="en-US" b="1" kern="0" dirty="0">
                <a:solidFill>
                  <a:srgbClr val="003399"/>
                </a:solidFill>
                <a:latin typeface="標楷體"/>
                <a:ea typeface="標楷體"/>
              </a:rPr>
              <a:t>服用</a:t>
            </a:r>
            <a:r>
              <a:rPr lang="zh-TW" altLang="en-US" b="1" kern="0" dirty="0" smtClean="0">
                <a:solidFill>
                  <a:srgbClr val="003399"/>
                </a:solidFill>
                <a:latin typeface="標楷體"/>
                <a:ea typeface="標楷體"/>
              </a:rPr>
              <a:t>感冒</a:t>
            </a:r>
            <a:r>
              <a:rPr lang="zh-TW" altLang="en-US" b="1" kern="0" dirty="0">
                <a:solidFill>
                  <a:srgbClr val="003399"/>
                </a:solidFill>
                <a:latin typeface="標楷體"/>
                <a:ea typeface="標楷體"/>
              </a:rPr>
              <a:t>藥後</a:t>
            </a:r>
            <a:r>
              <a:rPr lang="zh-TW" altLang="en-US" b="1" kern="0" dirty="0" smtClean="0">
                <a:solidFill>
                  <a:srgbClr val="003399"/>
                </a:solidFill>
                <a:latin typeface="標楷體"/>
                <a:ea typeface="標楷體"/>
              </a:rPr>
              <a:t>開車駕駛</a:t>
            </a:r>
            <a:r>
              <a:rPr lang="zh-TW" altLang="en-US" b="1" kern="0" dirty="0">
                <a:solidFill>
                  <a:srgbClr val="003399"/>
                </a:solidFill>
                <a:latin typeface="標楷體"/>
                <a:ea typeface="標楷體"/>
              </a:rPr>
              <a:t>頭昏連撞</a:t>
            </a:r>
            <a:r>
              <a:rPr lang="en-US" altLang="zh-TW" b="1" kern="0" dirty="0">
                <a:solidFill>
                  <a:srgbClr val="003399"/>
                </a:solidFill>
                <a:latin typeface="標楷體"/>
                <a:ea typeface="標楷體"/>
              </a:rPr>
              <a:t>6</a:t>
            </a:r>
            <a:r>
              <a:rPr lang="zh-TW" altLang="en-US" b="1" kern="0" dirty="0">
                <a:solidFill>
                  <a:srgbClr val="003399"/>
                </a:solidFill>
                <a:latin typeface="標楷體"/>
                <a:ea typeface="標楷體"/>
              </a:rPr>
              <a:t>機車</a:t>
            </a:r>
            <a:endParaRPr lang="zh-TW" altLang="en-US" dirty="0"/>
          </a:p>
        </p:txBody>
      </p:sp>
      <p:sp>
        <p:nvSpPr>
          <p:cNvPr id="3" name="內容版面配置區 2"/>
          <p:cNvSpPr>
            <a:spLocks noGrp="1"/>
          </p:cNvSpPr>
          <p:nvPr>
            <p:ph sz="half" idx="1"/>
          </p:nvPr>
        </p:nvSpPr>
        <p:spPr>
          <a:xfrm>
            <a:off x="179512" y="1574800"/>
            <a:ext cx="4248472" cy="4525963"/>
          </a:xfrm>
        </p:spPr>
        <p:txBody>
          <a:bodyPr>
            <a:noAutofit/>
          </a:bodyPr>
          <a:lstStyle/>
          <a:p>
            <a:pPr marL="0" indent="0">
              <a:buNone/>
            </a:pPr>
            <a:r>
              <a:rPr lang="en-US" altLang="zh-TW" sz="2200" dirty="0"/>
              <a:t>【TVBS</a:t>
            </a:r>
            <a:r>
              <a:rPr lang="zh-TW" altLang="en-US" sz="2200" dirty="0"/>
              <a:t>新聞</a:t>
            </a:r>
            <a:r>
              <a:rPr lang="en-US" altLang="zh-TW" sz="2200" dirty="0"/>
              <a:t>】2014.10.03</a:t>
            </a:r>
          </a:p>
          <a:p>
            <a:pPr marL="0" indent="0">
              <a:buNone/>
            </a:pPr>
            <a:r>
              <a:rPr lang="zh-TW" altLang="en-US" sz="2200" dirty="0"/>
              <a:t>高雄市鳳山區澄清路上，</a:t>
            </a:r>
            <a:r>
              <a:rPr lang="en-US" altLang="zh-TW" sz="2200" dirty="0"/>
              <a:t>2</a:t>
            </a:r>
            <a:r>
              <a:rPr lang="zh-TW" altLang="en-US" sz="2200" dirty="0"/>
              <a:t>日下午發生連環車禍！一名年長的伍姓駕駛開著白色轎車，失控衝撞停等紅燈的</a:t>
            </a:r>
            <a:r>
              <a:rPr lang="en-US" altLang="zh-TW" sz="2200" dirty="0"/>
              <a:t>6</a:t>
            </a:r>
            <a:r>
              <a:rPr lang="zh-TW" altLang="en-US" sz="2200" dirty="0"/>
              <a:t>名機車騎士，造成多人受傷，員警獲報到場處理時，肇事駕駛還一臉恍惚，經過酒測，確認他並沒有酒駕，但是伍姓駕駛向警方表示，</a:t>
            </a:r>
            <a:r>
              <a:rPr lang="zh-TW" altLang="en-US" sz="2200" b="1" dirty="0">
                <a:solidFill>
                  <a:srgbClr val="FF0000"/>
                </a:solidFill>
              </a:rPr>
              <a:t>自己服用感冒藥過後開車上路，應該是藥效發作頭昏，才會釀禍</a:t>
            </a:r>
            <a:r>
              <a:rPr lang="zh-TW" altLang="en-US" sz="2200" dirty="0" smtClean="0"/>
              <a:t>。</a:t>
            </a:r>
            <a:endParaRPr lang="zh-TW" altLang="en-US" sz="2200" dirty="0"/>
          </a:p>
        </p:txBody>
      </p:sp>
      <p:sp>
        <p:nvSpPr>
          <p:cNvPr id="5" name="投影片編號版面配置區 4"/>
          <p:cNvSpPr>
            <a:spLocks noGrp="1"/>
          </p:cNvSpPr>
          <p:nvPr>
            <p:ph type="sldNum" sz="quarter" idx="12"/>
          </p:nvPr>
        </p:nvSpPr>
        <p:spPr/>
        <p:txBody>
          <a:bodyPr/>
          <a:lstStyle/>
          <a:p>
            <a:fld id="{353F2151-F539-4957-A3F3-BA4A806DF857}" type="slidenum">
              <a:rPr lang="zh-TW" altLang="en-US" smtClean="0"/>
              <a:pPr/>
              <a:t>33</a:t>
            </a:fld>
            <a:endParaRPr lang="zh-TW" altLang="en-US" dirty="0"/>
          </a:p>
        </p:txBody>
      </p:sp>
      <p:pic>
        <p:nvPicPr>
          <p:cNvPr id="7170" name="Picture 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988840"/>
            <a:ext cx="4038600" cy="29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p:cNvSpPr txBox="1"/>
          <p:nvPr/>
        </p:nvSpPr>
        <p:spPr>
          <a:xfrm>
            <a:off x="4572000" y="5589240"/>
            <a:ext cx="4572000" cy="584775"/>
          </a:xfrm>
          <a:prstGeom prst="rect">
            <a:avLst/>
          </a:prstGeom>
          <a:noFill/>
        </p:spPr>
        <p:txBody>
          <a:bodyPr wrap="square" rtlCol="0">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相關</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影片</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：感冒</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服藥後駕車 失控連環撞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hlinkClick r:id="rId4"/>
              </a:rPr>
              <a:t>https://</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hlinkClick r:id="rId4"/>
              </a:rPr>
              <a:t>www.youtube.com/watch?v=a_6xFR5Xxyw</a:t>
            </a:r>
            <a:endParaRPr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1786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男童吃感冒藥後泡澡 溺水昏迷</a:t>
            </a:r>
            <a:endParaRPr lang="zh-TW" altLang="en-US" dirty="0"/>
          </a:p>
        </p:txBody>
      </p:sp>
      <p:sp>
        <p:nvSpPr>
          <p:cNvPr id="3" name="內容版面配置區 2"/>
          <p:cNvSpPr>
            <a:spLocks noGrp="1"/>
          </p:cNvSpPr>
          <p:nvPr>
            <p:ph sz="half" idx="1"/>
          </p:nvPr>
        </p:nvSpPr>
        <p:spPr>
          <a:xfrm>
            <a:off x="395535" y="1786401"/>
            <a:ext cx="4142525" cy="4525963"/>
          </a:xfrm>
        </p:spPr>
        <p:txBody>
          <a:bodyPr>
            <a:normAutofit fontScale="92500" lnSpcReduction="20000"/>
          </a:bodyPr>
          <a:lstStyle/>
          <a:p>
            <a:pPr marL="0" indent="0">
              <a:lnSpc>
                <a:spcPct val="120000"/>
              </a:lnSpc>
              <a:buNone/>
            </a:pPr>
            <a:r>
              <a:rPr lang="en-US" altLang="zh-TW" sz="2400" dirty="0"/>
              <a:t>【</a:t>
            </a:r>
            <a:r>
              <a:rPr lang="zh-TW" altLang="en-US" sz="2400" dirty="0"/>
              <a:t>中央通訊社</a:t>
            </a:r>
            <a:r>
              <a:rPr lang="en-US" altLang="zh-TW" sz="2400" dirty="0"/>
              <a:t>】2014.7.11</a:t>
            </a:r>
          </a:p>
          <a:p>
            <a:pPr marL="0" indent="0">
              <a:lnSpc>
                <a:spcPct val="120000"/>
              </a:lnSpc>
              <a:buNone/>
            </a:pPr>
            <a:r>
              <a:rPr lang="zh-TW" altLang="en-US" sz="2400" dirty="0"/>
              <a:t>台中市消防局表示，這起意外發生於昨晚，這名</a:t>
            </a:r>
            <a:r>
              <a:rPr lang="zh-TW" altLang="en-US" sz="2400" b="1" dirty="0">
                <a:solidFill>
                  <a:srgbClr val="FF0000"/>
                </a:solidFill>
              </a:rPr>
              <a:t>男童因為感冒發燒</a:t>
            </a:r>
            <a:r>
              <a:rPr lang="zh-TW" altLang="en-US" sz="2400" dirty="0"/>
              <a:t>，在家中浴室用收納箱泡澡，等媽媽到樓上收完衣服下樓查看時，才發現男童沉入水中，緊急向消防局求援送醫搶救。台中榮總小兒科醫師詹聖霖表示，</a:t>
            </a:r>
            <a:r>
              <a:rPr lang="en-US" altLang="zh-TW" sz="2400" dirty="0"/>
              <a:t>6</a:t>
            </a:r>
            <a:r>
              <a:rPr lang="zh-TW" altLang="en-US" sz="2400" dirty="0"/>
              <a:t>歲以下的小朋友，或是生病的小朋友，不建議小朋友獨處。</a:t>
            </a:r>
            <a:r>
              <a:rPr lang="zh-TW" altLang="en-US" sz="2400" b="1" dirty="0">
                <a:solidFill>
                  <a:srgbClr val="FF0000"/>
                </a:solidFill>
              </a:rPr>
              <a:t>因為發燒會感到疲勞，加上服用藥物，可能會嗜睡</a:t>
            </a:r>
            <a:r>
              <a:rPr lang="zh-TW" altLang="en-US" sz="2400" dirty="0"/>
              <a:t>，讓小朋友獨自泡澡，容易發生危險。</a:t>
            </a:r>
          </a:p>
        </p:txBody>
      </p:sp>
      <p:sp>
        <p:nvSpPr>
          <p:cNvPr id="5" name="投影片編號版面配置區 4"/>
          <p:cNvSpPr>
            <a:spLocks noGrp="1"/>
          </p:cNvSpPr>
          <p:nvPr>
            <p:ph type="sldNum" sz="quarter" idx="12"/>
          </p:nvPr>
        </p:nvSpPr>
        <p:spPr/>
        <p:txBody>
          <a:bodyPr/>
          <a:lstStyle/>
          <a:p>
            <a:fld id="{353F2151-F539-4957-A3F3-BA4A806DF857}" type="slidenum">
              <a:rPr lang="zh-TW" altLang="en-US" smtClean="0"/>
              <a:pPr/>
              <a:t>34</a:t>
            </a:fld>
            <a:endParaRPr lang="zh-TW" altLang="en-US" dirty="0"/>
          </a:p>
        </p:txBody>
      </p:sp>
      <p:sp>
        <p:nvSpPr>
          <p:cNvPr id="10" name="文字方塊 9"/>
          <p:cNvSpPr txBox="1"/>
          <p:nvPr/>
        </p:nvSpPr>
        <p:spPr>
          <a:xfrm>
            <a:off x="4572000" y="5589240"/>
            <a:ext cx="4572000" cy="569387"/>
          </a:xfrm>
          <a:prstGeom prst="rect">
            <a:avLst/>
          </a:prstGeom>
          <a:noFill/>
        </p:spPr>
        <p:txBody>
          <a:bodyPr wrap="square" rtlCol="0">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相關影片：</a:t>
            </a:r>
            <a:endPar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500" dirty="0" smtClean="0">
                <a:latin typeface="Times New Roman" panose="02020603050405020304" pitchFamily="18" charset="0"/>
                <a:ea typeface="標楷體" panose="03000509000000000000" pitchFamily="65" charset="-120"/>
                <a:cs typeface="Times New Roman" panose="02020603050405020304" pitchFamily="18" charset="0"/>
                <a:hlinkClick r:id="rId3"/>
              </a:rPr>
              <a:t>https</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hlinkClick r:id="rId3"/>
              </a:rPr>
              <a:t>://www.youtube.com/watch?v=VMWn6hVBB1E</a:t>
            </a:r>
            <a:endParaRPr lang="en-US" altLang="zh-TW" sz="15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074" name="Picture 2"/>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8200" y="2060848"/>
            <a:ext cx="4038600" cy="288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606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96863"/>
            <a:ext cx="8640960" cy="611857"/>
          </a:xfrm>
        </p:spPr>
        <p:txBody>
          <a:bodyPr>
            <a:normAutofit fontScale="90000"/>
          </a:bodyPr>
          <a:lstStyle/>
          <a:p>
            <a:r>
              <a:rPr lang="zh-TW" altLang="en-US" sz="4000" b="1" kern="0" dirty="0" smtClean="0">
                <a:solidFill>
                  <a:srgbClr val="003399"/>
                </a:solidFill>
                <a:latin typeface="標楷體"/>
                <a:ea typeface="標楷體"/>
              </a:rPr>
              <a:t>鎮痛解熱藥</a:t>
            </a:r>
          </a:p>
        </p:txBody>
      </p:sp>
      <p:sp>
        <p:nvSpPr>
          <p:cNvPr id="3" name="內容版面配置區 2"/>
          <p:cNvSpPr>
            <a:spLocks noGrp="1"/>
          </p:cNvSpPr>
          <p:nvPr>
            <p:ph idx="1"/>
          </p:nvPr>
        </p:nvSpPr>
        <p:spPr>
          <a:xfrm>
            <a:off x="450983" y="1340768"/>
            <a:ext cx="8153465" cy="3921299"/>
          </a:xfrm>
        </p:spPr>
        <p:txBody>
          <a:bodyPr/>
          <a:lstStyle/>
          <a:p>
            <a:pPr lvl="1">
              <a:defRPr/>
            </a:pPr>
            <a:r>
              <a:rPr lang="zh-TW" altLang="zh-TW" sz="2800" dirty="0" smtClean="0">
                <a:solidFill>
                  <a:srgbClr val="01015F"/>
                </a:solidFill>
                <a:latin typeface="標楷體" pitchFamily="65" charset="-120"/>
              </a:rPr>
              <a:t>含</a:t>
            </a:r>
            <a:r>
              <a:rPr lang="zh-TW" altLang="zh-TW" sz="2800" dirty="0">
                <a:solidFill>
                  <a:srgbClr val="01015F"/>
                </a:solidFill>
                <a:latin typeface="標楷體" pitchFamily="65" charset="-120"/>
              </a:rPr>
              <a:t>乙醯胺</a:t>
            </a:r>
            <a:r>
              <a:rPr lang="zh-TW" altLang="zh-TW" sz="2800" dirty="0" smtClean="0">
                <a:solidFill>
                  <a:srgbClr val="01015F"/>
                </a:solidFill>
                <a:latin typeface="標楷體" pitchFamily="65" charset="-120"/>
              </a:rPr>
              <a:t>酚</a:t>
            </a:r>
            <a:r>
              <a:rPr lang="en-US" altLang="zh-TW" sz="2800" dirty="0" smtClean="0">
                <a:solidFill>
                  <a:srgbClr val="01015F"/>
                </a:solidFill>
                <a:latin typeface="標楷體" pitchFamily="65" charset="-120"/>
              </a:rPr>
              <a:t>(Acetaminophen)</a:t>
            </a:r>
            <a:r>
              <a:rPr lang="zh-TW" altLang="zh-TW" sz="2800" dirty="0" smtClean="0">
                <a:solidFill>
                  <a:srgbClr val="01015F"/>
                </a:solidFill>
                <a:latin typeface="標楷體" pitchFamily="65" charset="-120"/>
              </a:rPr>
              <a:t>解熱</a:t>
            </a:r>
            <a:r>
              <a:rPr lang="zh-TW" altLang="zh-TW" sz="2800" dirty="0">
                <a:solidFill>
                  <a:srgbClr val="01015F"/>
                </a:solidFill>
                <a:latin typeface="標楷體" pitchFamily="65" charset="-120"/>
              </a:rPr>
              <a:t>鎮痛藥</a:t>
            </a:r>
            <a:r>
              <a:rPr lang="zh-TW" altLang="zh-TW" sz="2800" dirty="0">
                <a:latin typeface="標楷體" pitchFamily="65" charset="-120"/>
              </a:rPr>
              <a:t>：用於減輕疼痛和退燒治療，</a:t>
            </a:r>
            <a:r>
              <a:rPr lang="zh-TW" altLang="zh-TW" sz="2800" dirty="0">
                <a:solidFill>
                  <a:srgbClr val="FF0000"/>
                </a:solidFill>
                <a:latin typeface="標楷體" pitchFamily="65" charset="-120"/>
              </a:rPr>
              <a:t>過量使用會有肝損傷風險</a:t>
            </a:r>
            <a:r>
              <a:rPr lang="zh-TW" altLang="zh-TW" sz="2800" dirty="0" smtClean="0">
                <a:latin typeface="標楷體" pitchFamily="65" charset="-120"/>
              </a:rPr>
              <a:t>。</a:t>
            </a:r>
            <a:r>
              <a:rPr lang="zh-TW" altLang="zh-TW" sz="2400" dirty="0" smtClean="0">
                <a:latin typeface="標楷體" pitchFamily="65" charset="-120"/>
              </a:rPr>
              <a:t>成人</a:t>
            </a:r>
            <a:r>
              <a:rPr lang="en-US" altLang="zh-TW" sz="2400" dirty="0">
                <a:latin typeface="標楷體" pitchFamily="65" charset="-120"/>
              </a:rPr>
              <a:t>24</a:t>
            </a:r>
            <a:r>
              <a:rPr lang="zh-TW" altLang="zh-TW" sz="2400" dirty="0">
                <a:latin typeface="標楷體" pitchFamily="65" charset="-120"/>
              </a:rPr>
              <a:t>小時內不要服用超過</a:t>
            </a:r>
            <a:r>
              <a:rPr lang="en-US" altLang="zh-TW" sz="2400" dirty="0">
                <a:latin typeface="標楷體" pitchFamily="65" charset="-120"/>
              </a:rPr>
              <a:t>4000</a:t>
            </a:r>
            <a:r>
              <a:rPr lang="zh-TW" altLang="zh-TW" sz="2400" dirty="0">
                <a:latin typeface="標楷體" pitchFamily="65" charset="-120"/>
              </a:rPr>
              <a:t>毫克，</a:t>
            </a:r>
            <a:r>
              <a:rPr lang="en-US" altLang="zh-TW" sz="2400" dirty="0">
                <a:latin typeface="標楷體" pitchFamily="65" charset="-120"/>
              </a:rPr>
              <a:t>12</a:t>
            </a:r>
            <a:r>
              <a:rPr lang="zh-TW" altLang="zh-TW" sz="2400" dirty="0">
                <a:latin typeface="標楷體" pitchFamily="65" charset="-120"/>
              </a:rPr>
              <a:t>歲以上適用成人劑量。</a:t>
            </a:r>
            <a:r>
              <a:rPr lang="en-US" altLang="zh-TW" sz="2400" dirty="0">
                <a:latin typeface="標楷體" pitchFamily="65" charset="-120"/>
              </a:rPr>
              <a:t>6</a:t>
            </a:r>
            <a:r>
              <a:rPr lang="zh-TW" altLang="zh-TW" sz="2400" dirty="0">
                <a:latin typeface="標楷體" pitchFamily="65" charset="-120"/>
              </a:rPr>
              <a:t>歲以上未滿</a:t>
            </a:r>
            <a:r>
              <a:rPr lang="en-US" altLang="zh-TW" sz="2400" dirty="0">
                <a:latin typeface="標楷體" pitchFamily="65" charset="-120"/>
              </a:rPr>
              <a:t>12</a:t>
            </a:r>
            <a:r>
              <a:rPr lang="zh-TW" altLang="zh-TW" sz="2400" dirty="0">
                <a:latin typeface="標楷體" pitchFamily="65" charset="-120"/>
              </a:rPr>
              <a:t>歲，適用成人劑量之</a:t>
            </a:r>
            <a:r>
              <a:rPr lang="en-US" altLang="zh-TW" sz="2400" dirty="0">
                <a:latin typeface="標楷體" pitchFamily="65" charset="-120"/>
              </a:rPr>
              <a:t>1/2</a:t>
            </a:r>
            <a:r>
              <a:rPr lang="zh-TW" altLang="zh-TW" sz="2400" dirty="0">
                <a:latin typeface="標楷體" pitchFamily="65" charset="-120"/>
              </a:rPr>
              <a:t>。</a:t>
            </a:r>
            <a:r>
              <a:rPr lang="en-US" altLang="zh-TW" sz="2400" dirty="0">
                <a:latin typeface="標楷體" pitchFamily="65" charset="-120"/>
              </a:rPr>
              <a:t>3</a:t>
            </a:r>
            <a:r>
              <a:rPr lang="zh-TW" altLang="zh-TW" sz="2400" dirty="0">
                <a:latin typeface="標楷體" pitchFamily="65" charset="-120"/>
              </a:rPr>
              <a:t>歲以上未滿</a:t>
            </a:r>
            <a:r>
              <a:rPr lang="en-US" altLang="zh-TW" sz="2400" dirty="0">
                <a:latin typeface="標楷體" pitchFamily="65" charset="-120"/>
              </a:rPr>
              <a:t>6</a:t>
            </a:r>
            <a:r>
              <a:rPr lang="zh-TW" altLang="zh-TW" sz="2400" dirty="0">
                <a:latin typeface="標楷體" pitchFamily="65" charset="-120"/>
              </a:rPr>
              <a:t>歲，適用成人劑量</a:t>
            </a:r>
            <a:r>
              <a:rPr lang="en-US" altLang="zh-TW" sz="2400" dirty="0">
                <a:latin typeface="標楷體" pitchFamily="65" charset="-120"/>
              </a:rPr>
              <a:t>1/4</a:t>
            </a:r>
            <a:r>
              <a:rPr lang="zh-TW" altLang="zh-TW" sz="2400" dirty="0">
                <a:latin typeface="標楷體" pitchFamily="65" charset="-120"/>
              </a:rPr>
              <a:t>。</a:t>
            </a:r>
            <a:r>
              <a:rPr lang="en-US" altLang="zh-TW" sz="2400" dirty="0">
                <a:latin typeface="標楷體" pitchFamily="65" charset="-120"/>
              </a:rPr>
              <a:t>3</a:t>
            </a:r>
            <a:r>
              <a:rPr lang="zh-TW" altLang="zh-TW" sz="2400" dirty="0">
                <a:latin typeface="標楷體" pitchFamily="65" charset="-120"/>
              </a:rPr>
              <a:t>歲以下嬰幼兒，請洽醫師診治，不宜自行服用。</a:t>
            </a:r>
          </a:p>
          <a:p>
            <a:pPr lvl="1">
              <a:defRPr/>
            </a:pPr>
            <a:r>
              <a:rPr lang="zh-TW" altLang="zh-TW" sz="2800" dirty="0" smtClean="0">
                <a:solidFill>
                  <a:srgbClr val="050060"/>
                </a:solidFill>
                <a:latin typeface="標楷體" pitchFamily="65" charset="-120"/>
              </a:rPr>
              <a:t>非</a:t>
            </a:r>
            <a:r>
              <a:rPr lang="zh-TW" altLang="zh-TW" sz="2800" dirty="0">
                <a:solidFill>
                  <a:srgbClr val="050060"/>
                </a:solidFill>
                <a:latin typeface="標楷體" pitchFamily="65" charset="-120"/>
              </a:rPr>
              <a:t>類固醇類</a:t>
            </a:r>
            <a:r>
              <a:rPr lang="zh-TW" altLang="zh-TW" sz="2800" dirty="0" smtClean="0">
                <a:solidFill>
                  <a:srgbClr val="050060"/>
                </a:solidFill>
                <a:latin typeface="標楷體" pitchFamily="65" charset="-120"/>
              </a:rPr>
              <a:t>消炎</a:t>
            </a:r>
            <a:r>
              <a:rPr lang="en-US" altLang="zh-TW" sz="2800" dirty="0">
                <a:solidFill>
                  <a:srgbClr val="050060"/>
                </a:solidFill>
                <a:latin typeface="標楷體" pitchFamily="65" charset="-120"/>
              </a:rPr>
              <a:t>(NSAIDs)</a:t>
            </a:r>
            <a:r>
              <a:rPr lang="zh-TW" altLang="zh-TW" sz="2800" dirty="0" smtClean="0">
                <a:solidFill>
                  <a:srgbClr val="050060"/>
                </a:solidFill>
                <a:latin typeface="標楷體" pitchFamily="65" charset="-120"/>
              </a:rPr>
              <a:t>止痛藥</a:t>
            </a:r>
            <a:r>
              <a:rPr lang="zh-TW" altLang="zh-TW" sz="2800" dirty="0" smtClean="0">
                <a:latin typeface="標楷體" pitchFamily="65" charset="-120"/>
              </a:rPr>
              <a:t>：</a:t>
            </a:r>
            <a:r>
              <a:rPr lang="zh-TW" altLang="zh-TW" sz="2800" dirty="0">
                <a:latin typeface="標楷體" pitchFamily="65" charset="-120"/>
              </a:rPr>
              <a:t>用於減輕疼痛和發炎，</a:t>
            </a:r>
            <a:r>
              <a:rPr lang="zh-TW" altLang="zh-TW" sz="2800" dirty="0">
                <a:solidFill>
                  <a:srgbClr val="FF0000"/>
                </a:solidFill>
                <a:latin typeface="標楷體" pitchFamily="65" charset="-120"/>
              </a:rPr>
              <a:t>易有腸胃與腎臟損傷風險</a:t>
            </a:r>
            <a:r>
              <a:rPr lang="zh-TW" altLang="zh-TW" sz="2800" dirty="0">
                <a:latin typeface="標楷體" pitchFamily="65" charset="-120"/>
              </a:rPr>
              <a:t>。</a:t>
            </a:r>
          </a:p>
          <a:p>
            <a:pPr marL="0" indent="0">
              <a:buNone/>
            </a:pPr>
            <a:endParaRPr lang="zh-TW" altLang="en-US"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35</a:t>
            </a:fld>
            <a:endParaRPr lang="zh-TW" altLang="en-US" dirty="0"/>
          </a:p>
        </p:txBody>
      </p:sp>
    </p:spTree>
    <p:extLst>
      <p:ext uri="{BB962C8B-B14F-4D97-AF65-F5344CB8AC3E}">
        <p14:creationId xmlns:p14="http://schemas.microsoft.com/office/powerpoint/2010/main" val="2029225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橢圓 16"/>
          <p:cNvSpPr/>
          <p:nvPr/>
        </p:nvSpPr>
        <p:spPr>
          <a:xfrm>
            <a:off x="4716016" y="3429000"/>
            <a:ext cx="3960440" cy="14401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6" name="矩形 15"/>
          <p:cNvSpPr/>
          <p:nvPr/>
        </p:nvSpPr>
        <p:spPr>
          <a:xfrm>
            <a:off x="4499992" y="5445224"/>
            <a:ext cx="4464496"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5" name="矩形 14"/>
          <p:cNvSpPr/>
          <p:nvPr/>
        </p:nvSpPr>
        <p:spPr>
          <a:xfrm>
            <a:off x="4499992" y="332656"/>
            <a:ext cx="4464496"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36</a:t>
            </a:fld>
            <a:endParaRPr lang="zh-TW" altLang="en-US" dirty="0"/>
          </a:p>
        </p:txBody>
      </p:sp>
      <p:pic>
        <p:nvPicPr>
          <p:cNvPr id="23556" name="Picture 4"/>
          <p:cNvPicPr>
            <a:picLocks noGrp="1" noChangeAspect="1" noChangeArrowheads="1"/>
          </p:cNvPicPr>
          <p:nvPr>
            <p:ph idx="1"/>
          </p:nvPr>
        </p:nvPicPr>
        <p:blipFill>
          <a:blip r:embed="rId2" cstate="print"/>
          <a:srcRect/>
          <a:stretch>
            <a:fillRect/>
          </a:stretch>
        </p:blipFill>
        <p:spPr bwMode="auto">
          <a:xfrm>
            <a:off x="251520" y="260648"/>
            <a:ext cx="4104456" cy="6370322"/>
          </a:xfrm>
          <a:prstGeom prst="rect">
            <a:avLst/>
          </a:prstGeom>
          <a:noFill/>
          <a:ln w="9525">
            <a:noFill/>
            <a:miter lim="800000"/>
            <a:headEnd/>
            <a:tailEnd/>
          </a:ln>
        </p:spPr>
      </p:pic>
      <p:sp>
        <p:nvSpPr>
          <p:cNvPr id="9" name="文字方塊 8"/>
          <p:cNvSpPr txBox="1"/>
          <p:nvPr/>
        </p:nvSpPr>
        <p:spPr>
          <a:xfrm>
            <a:off x="4788024" y="1484784"/>
            <a:ext cx="4104456" cy="461665"/>
          </a:xfrm>
          <a:prstGeom prst="rect">
            <a:avLst/>
          </a:prstGeom>
          <a:noFill/>
        </p:spPr>
        <p:txBody>
          <a:bodyPr wrap="square" rtlCol="0">
            <a:spAutoFit/>
          </a:bodyPr>
          <a:lstStyle/>
          <a:p>
            <a:r>
              <a:rPr lang="zh-TW" altLang="en-US" sz="2400" b="1" dirty="0" smtClean="0">
                <a:solidFill>
                  <a:srgbClr val="000099"/>
                </a:solidFill>
                <a:latin typeface="標楷體" pitchFamily="65" charset="-120"/>
                <a:ea typeface="標楷體" pitchFamily="65" charset="-120"/>
              </a:rPr>
              <a:t>美國人每年罹患感冒</a:t>
            </a:r>
            <a:r>
              <a:rPr lang="en-US" altLang="zh-TW" sz="2400" b="1" dirty="0" smtClean="0">
                <a:solidFill>
                  <a:srgbClr val="000099"/>
                </a:solidFill>
                <a:latin typeface="標楷體" pitchFamily="65" charset="-120"/>
                <a:ea typeface="標楷體" pitchFamily="65" charset="-120"/>
              </a:rPr>
              <a:t>10</a:t>
            </a:r>
            <a:r>
              <a:rPr lang="zh-TW" altLang="en-US" sz="2400" b="1" dirty="0" smtClean="0">
                <a:solidFill>
                  <a:srgbClr val="000099"/>
                </a:solidFill>
                <a:latin typeface="標楷體" pitchFamily="65" charset="-120"/>
                <a:ea typeface="標楷體" pitchFamily="65" charset="-120"/>
              </a:rPr>
              <a:t>億次</a:t>
            </a:r>
            <a:endParaRPr lang="zh-TW" altLang="en-US" sz="2400" b="1" dirty="0">
              <a:solidFill>
                <a:srgbClr val="000099"/>
              </a:solidFill>
              <a:latin typeface="標楷體" pitchFamily="65" charset="-120"/>
              <a:ea typeface="標楷體" pitchFamily="65" charset="-120"/>
            </a:endParaRPr>
          </a:p>
        </p:txBody>
      </p:sp>
      <p:sp>
        <p:nvSpPr>
          <p:cNvPr id="10" name="文字方塊 9"/>
          <p:cNvSpPr txBox="1"/>
          <p:nvPr/>
        </p:nvSpPr>
        <p:spPr>
          <a:xfrm>
            <a:off x="4860032" y="2564904"/>
            <a:ext cx="4283968" cy="461665"/>
          </a:xfrm>
          <a:prstGeom prst="rect">
            <a:avLst/>
          </a:prstGeom>
          <a:noFill/>
        </p:spPr>
        <p:txBody>
          <a:bodyPr wrap="square" rtlCol="0">
            <a:spAutoFit/>
          </a:bodyPr>
          <a:lstStyle/>
          <a:p>
            <a:r>
              <a:rPr lang="en-US" altLang="zh-TW" sz="2400" b="1" dirty="0" smtClean="0">
                <a:solidFill>
                  <a:srgbClr val="000099"/>
                </a:solidFill>
                <a:latin typeface="標楷體" pitchFamily="65" charset="-120"/>
                <a:ea typeface="標楷體" pitchFamily="65" charset="-120"/>
              </a:rPr>
              <a:t>10</a:t>
            </a:r>
            <a:r>
              <a:rPr lang="zh-TW" altLang="en-US" sz="2400" b="1" dirty="0" smtClean="0">
                <a:solidFill>
                  <a:srgbClr val="000099"/>
                </a:solidFill>
                <a:latin typeface="標楷體" pitchFamily="65" charset="-120"/>
                <a:ea typeface="標楷體" pitchFamily="65" charset="-120"/>
              </a:rPr>
              <a:t>人中有</a:t>
            </a:r>
            <a:r>
              <a:rPr lang="en-US" altLang="zh-TW" sz="2400" b="1" dirty="0" smtClean="0">
                <a:solidFill>
                  <a:srgbClr val="000099"/>
                </a:solidFill>
                <a:latin typeface="標楷體" pitchFamily="65" charset="-120"/>
                <a:ea typeface="標楷體" pitchFamily="65" charset="-120"/>
              </a:rPr>
              <a:t>7</a:t>
            </a:r>
            <a:r>
              <a:rPr lang="zh-TW" altLang="en-US" sz="2400" b="1" dirty="0" smtClean="0">
                <a:solidFill>
                  <a:srgbClr val="000099"/>
                </a:solidFill>
                <a:latin typeface="標楷體" pitchFamily="65" charset="-120"/>
                <a:ea typeface="標楷體" pitchFamily="65" charset="-120"/>
              </a:rPr>
              <a:t>人服用感冒藥</a:t>
            </a:r>
            <a:endParaRPr lang="zh-TW" altLang="en-US" sz="2400" b="1" dirty="0">
              <a:solidFill>
                <a:srgbClr val="000099"/>
              </a:solidFill>
              <a:latin typeface="標楷體" pitchFamily="65" charset="-120"/>
              <a:ea typeface="標楷體" pitchFamily="65" charset="-120"/>
            </a:endParaRPr>
          </a:p>
        </p:txBody>
      </p:sp>
      <p:sp>
        <p:nvSpPr>
          <p:cNvPr id="11" name="文字方塊 10"/>
          <p:cNvSpPr txBox="1"/>
          <p:nvPr/>
        </p:nvSpPr>
        <p:spPr>
          <a:xfrm>
            <a:off x="4644008" y="3789040"/>
            <a:ext cx="4104456" cy="830997"/>
          </a:xfrm>
          <a:prstGeom prst="rect">
            <a:avLst/>
          </a:prstGeom>
          <a:noFill/>
        </p:spPr>
        <p:txBody>
          <a:bodyPr wrap="square" rtlCol="0">
            <a:spAutoFit/>
          </a:bodyPr>
          <a:lstStyle/>
          <a:p>
            <a:pPr algn="ctr"/>
            <a:r>
              <a:rPr lang="zh-TW" altLang="en-US" sz="2400" b="1" dirty="0" smtClean="0">
                <a:solidFill>
                  <a:srgbClr val="0070C0"/>
                </a:solidFill>
                <a:latin typeface="標楷體" pitchFamily="65" charset="-120"/>
                <a:ea typeface="標楷體" pitchFamily="65" charset="-120"/>
              </a:rPr>
              <a:t>超過</a:t>
            </a:r>
            <a:r>
              <a:rPr lang="en-US" altLang="zh-TW" sz="2400" b="1" dirty="0" smtClean="0">
                <a:solidFill>
                  <a:srgbClr val="0070C0"/>
                </a:solidFill>
                <a:latin typeface="標楷體" pitchFamily="65" charset="-120"/>
                <a:ea typeface="標楷體" pitchFamily="65" charset="-120"/>
              </a:rPr>
              <a:t>600</a:t>
            </a:r>
            <a:r>
              <a:rPr lang="zh-TW" altLang="en-US" sz="2400" b="1" dirty="0" smtClean="0">
                <a:solidFill>
                  <a:srgbClr val="0070C0"/>
                </a:solidFill>
                <a:latin typeface="標楷體" pitchFamily="65" charset="-120"/>
                <a:ea typeface="標楷體" pitchFamily="65" charset="-120"/>
              </a:rPr>
              <a:t>種藥含乙醯氨酚</a:t>
            </a:r>
            <a:endParaRPr lang="en-US" altLang="zh-TW" sz="2400" b="1" dirty="0" smtClean="0">
              <a:solidFill>
                <a:srgbClr val="0070C0"/>
              </a:solidFill>
              <a:latin typeface="標楷體" pitchFamily="65" charset="-120"/>
              <a:ea typeface="標楷體" pitchFamily="65" charset="-120"/>
            </a:endParaRPr>
          </a:p>
          <a:p>
            <a:pPr algn="ctr"/>
            <a:r>
              <a:rPr lang="zh-TW" altLang="en-US" sz="2400" b="1" dirty="0" smtClean="0">
                <a:solidFill>
                  <a:srgbClr val="0070C0"/>
                </a:solidFill>
                <a:latin typeface="標楷體" pitchFamily="65" charset="-120"/>
                <a:ea typeface="標楷體" pitchFamily="65" charset="-120"/>
              </a:rPr>
              <a:t>包括感冒藥與止痛藥等</a:t>
            </a:r>
          </a:p>
        </p:txBody>
      </p:sp>
      <p:sp>
        <p:nvSpPr>
          <p:cNvPr id="12" name="文字方塊 11"/>
          <p:cNvSpPr txBox="1"/>
          <p:nvPr/>
        </p:nvSpPr>
        <p:spPr>
          <a:xfrm>
            <a:off x="4355976" y="332656"/>
            <a:ext cx="4572000" cy="830997"/>
          </a:xfrm>
          <a:prstGeom prst="rect">
            <a:avLst/>
          </a:prstGeom>
          <a:noFill/>
        </p:spPr>
        <p:txBody>
          <a:bodyPr wrap="square" rtlCol="0">
            <a:spAutoFit/>
          </a:bodyPr>
          <a:lstStyle/>
          <a:p>
            <a:pPr algn="ctr"/>
            <a:r>
              <a:rPr lang="zh-TW" altLang="en-US" sz="2400" b="1" dirty="0" smtClean="0">
                <a:solidFill>
                  <a:srgbClr val="FF0000"/>
                </a:solidFill>
                <a:latin typeface="標楷體" pitchFamily="65" charset="-120"/>
                <a:ea typeface="標楷體" pitchFamily="65" charset="-120"/>
              </a:rPr>
              <a:t>服用感冒藥請看標示</a:t>
            </a:r>
            <a:endParaRPr lang="en-US" altLang="zh-TW" sz="2400" b="1" dirty="0" smtClean="0">
              <a:solidFill>
                <a:srgbClr val="FF0000"/>
              </a:solidFill>
              <a:latin typeface="標楷體" pitchFamily="65" charset="-120"/>
              <a:ea typeface="標楷體" pitchFamily="65" charset="-120"/>
            </a:endParaRPr>
          </a:p>
          <a:p>
            <a:pPr algn="ctr"/>
            <a:r>
              <a:rPr lang="zh-TW" altLang="en-US" sz="2400" b="1" dirty="0" smtClean="0">
                <a:solidFill>
                  <a:srgbClr val="FF0000"/>
                </a:solidFill>
                <a:latin typeface="標楷體" pitchFamily="65" charset="-120"/>
                <a:ea typeface="標楷體" pitchFamily="65" charset="-120"/>
              </a:rPr>
              <a:t>不過量使用乙醯氨酚鎮痛解熱藥</a:t>
            </a:r>
            <a:endParaRPr lang="zh-TW" altLang="en-US" sz="2400" b="1" dirty="0">
              <a:solidFill>
                <a:srgbClr val="FF0000"/>
              </a:solidFill>
              <a:latin typeface="標楷體" pitchFamily="65" charset="-120"/>
              <a:ea typeface="標楷體" pitchFamily="65" charset="-120"/>
            </a:endParaRPr>
          </a:p>
        </p:txBody>
      </p:sp>
      <p:sp>
        <p:nvSpPr>
          <p:cNvPr id="13" name="文字方塊 12"/>
          <p:cNvSpPr txBox="1"/>
          <p:nvPr/>
        </p:nvSpPr>
        <p:spPr>
          <a:xfrm>
            <a:off x="4572000" y="5517232"/>
            <a:ext cx="4248472" cy="830997"/>
          </a:xfrm>
          <a:prstGeom prst="rect">
            <a:avLst/>
          </a:prstGeom>
          <a:noFill/>
        </p:spPr>
        <p:txBody>
          <a:bodyPr wrap="square" rtlCol="0">
            <a:spAutoFit/>
          </a:bodyPr>
          <a:lstStyle/>
          <a:p>
            <a:pPr algn="ctr"/>
            <a:r>
              <a:rPr lang="zh-TW" altLang="en-US" sz="2400" b="1" dirty="0" smtClean="0">
                <a:solidFill>
                  <a:srgbClr val="FF0000"/>
                </a:solidFill>
                <a:latin typeface="標楷體" pitchFamily="65" charset="-120"/>
                <a:ea typeface="標楷體" pitchFamily="65" charset="-120"/>
              </a:rPr>
              <a:t>不併用</a:t>
            </a:r>
            <a:r>
              <a:rPr lang="en-US" altLang="zh-TW" sz="2400" b="1" dirty="0" smtClean="0">
                <a:solidFill>
                  <a:srgbClr val="FF0000"/>
                </a:solidFill>
                <a:latin typeface="標楷體" pitchFamily="65" charset="-120"/>
                <a:ea typeface="標楷體" pitchFamily="65" charset="-120"/>
              </a:rPr>
              <a:t>2</a:t>
            </a:r>
            <a:r>
              <a:rPr lang="zh-TW" altLang="en-US" sz="2400" b="1" dirty="0" smtClean="0">
                <a:solidFill>
                  <a:srgbClr val="FF0000"/>
                </a:solidFill>
                <a:latin typeface="標楷體" pitchFamily="65" charset="-120"/>
                <a:ea typeface="標楷體" pitchFamily="65" charset="-120"/>
              </a:rPr>
              <a:t>種以上含乙醯氨酚藥</a:t>
            </a:r>
            <a:endParaRPr lang="en-US" altLang="zh-TW" sz="2400" b="1" dirty="0" smtClean="0">
              <a:solidFill>
                <a:srgbClr val="FF0000"/>
              </a:solidFill>
              <a:latin typeface="標楷體" pitchFamily="65" charset="-120"/>
              <a:ea typeface="標楷體" pitchFamily="65" charset="-120"/>
            </a:endParaRPr>
          </a:p>
          <a:p>
            <a:r>
              <a:rPr lang="zh-TW" altLang="en-US" sz="2400" b="1" dirty="0" smtClean="0">
                <a:solidFill>
                  <a:srgbClr val="FF0000"/>
                </a:solidFill>
                <a:latin typeface="標楷體" pitchFamily="65" charset="-120"/>
                <a:ea typeface="標楷體" pitchFamily="65" charset="-120"/>
              </a:rPr>
              <a:t>過量用乙醯氨酚藥造成肝損傷</a:t>
            </a:r>
          </a:p>
        </p:txBody>
      </p:sp>
      <p:sp>
        <p:nvSpPr>
          <p:cNvPr id="14" name="矩形 13"/>
          <p:cNvSpPr/>
          <p:nvPr/>
        </p:nvSpPr>
        <p:spPr>
          <a:xfrm>
            <a:off x="4644008" y="6405568"/>
            <a:ext cx="4499992" cy="452432"/>
          </a:xfrm>
          <a:prstGeom prst="rect">
            <a:avLst/>
          </a:prstGeom>
        </p:spPr>
        <p:txBody>
          <a:bodyPr wrap="square">
            <a:spAutoFit/>
          </a:bodyPr>
          <a:lstStyle/>
          <a:p>
            <a:pPr>
              <a:lnSpc>
                <a:spcPct val="130000"/>
              </a:lnSpc>
            </a:pPr>
            <a:r>
              <a:rPr lang="en-US" altLang="zh-TW" dirty="0" smtClean="0"/>
              <a:t>(U.S. Food and Drug Administration, 2013</a:t>
            </a:r>
            <a:r>
              <a:rPr lang="zh-TW" altLang="en-US" dirty="0" smtClean="0"/>
              <a:t>）</a:t>
            </a:r>
            <a:endParaRPr lang="zh-TW" altLang="en-US" dirty="0"/>
          </a:p>
        </p:txBody>
      </p:sp>
    </p:spTree>
    <p:extLst>
      <p:ext uri="{BB962C8B-B14F-4D97-AF65-F5344CB8AC3E}">
        <p14:creationId xmlns:p14="http://schemas.microsoft.com/office/powerpoint/2010/main" val="1122471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kern="0" dirty="0">
                <a:solidFill>
                  <a:srgbClr val="003399"/>
                </a:solidFill>
                <a:latin typeface="標楷體"/>
                <a:ea typeface="標楷體"/>
              </a:rPr>
              <a:t>能力一  做身體的主人 </a:t>
            </a:r>
            <a:endParaRPr lang="zh-TW" altLang="en-US" sz="4000" dirty="0"/>
          </a:p>
        </p:txBody>
      </p:sp>
      <p:sp>
        <p:nvSpPr>
          <p:cNvPr id="3" name="內容版面配置區 2"/>
          <p:cNvSpPr>
            <a:spLocks noGrp="1"/>
          </p:cNvSpPr>
          <p:nvPr>
            <p:ph idx="1"/>
          </p:nvPr>
        </p:nvSpPr>
        <p:spPr/>
        <p:txBody>
          <a:bodyPr/>
          <a:lstStyle/>
          <a:p>
            <a:pPr marL="0" indent="0">
              <a:buNone/>
            </a:pPr>
            <a:r>
              <a:rPr lang="en-US" altLang="zh-TW" b="1" dirty="0">
                <a:solidFill>
                  <a:srgbClr val="660033"/>
                </a:solidFill>
                <a:latin typeface="標楷體" panose="03000509000000000000" pitchFamily="65" charset="-120"/>
              </a:rPr>
              <a:t>(</a:t>
            </a:r>
            <a:r>
              <a:rPr lang="zh-TW" altLang="en-US" b="1" dirty="0">
                <a:solidFill>
                  <a:srgbClr val="660033"/>
                </a:solidFill>
                <a:latin typeface="標楷體" panose="03000509000000000000" pitchFamily="65" charset="-120"/>
              </a:rPr>
              <a:t>一</a:t>
            </a:r>
            <a:r>
              <a:rPr lang="en-US" altLang="zh-TW" b="1" dirty="0">
                <a:solidFill>
                  <a:srgbClr val="660033"/>
                </a:solidFill>
                <a:latin typeface="標楷體" panose="03000509000000000000" pitchFamily="65" charset="-120"/>
              </a:rPr>
              <a:t>)</a:t>
            </a:r>
            <a:r>
              <a:rPr lang="zh-TW" altLang="en-US" b="1" dirty="0">
                <a:solidFill>
                  <a:srgbClr val="660033"/>
                </a:solidFill>
                <a:latin typeface="標楷體" panose="03000509000000000000" pitchFamily="65" charset="-120"/>
              </a:rPr>
              <a:t>感冒會自行痊癒</a:t>
            </a:r>
            <a:endParaRPr lang="en-US" altLang="zh-TW" b="1" dirty="0">
              <a:solidFill>
                <a:srgbClr val="660033"/>
              </a:solidFill>
              <a:latin typeface="標楷體" panose="03000509000000000000" pitchFamily="65" charset="-120"/>
            </a:endParaRPr>
          </a:p>
          <a:p>
            <a:pPr marL="630238" lvl="1" indent="0">
              <a:buNone/>
            </a:pPr>
            <a:r>
              <a:rPr lang="zh-TW" altLang="zh-TW" sz="2800" dirty="0">
                <a:latin typeface="標楷體" pitchFamily="65" charset="-120"/>
              </a:rPr>
              <a:t>成人在</a:t>
            </a:r>
            <a:r>
              <a:rPr lang="zh-TW" altLang="zh-TW" sz="2800" dirty="0">
                <a:solidFill>
                  <a:srgbClr val="FF0000"/>
                </a:solidFill>
                <a:latin typeface="標楷體" pitchFamily="65" charset="-120"/>
              </a:rPr>
              <a:t>充分休息、補充水分</a:t>
            </a:r>
            <a:r>
              <a:rPr lang="zh-TW" altLang="zh-TW" sz="2800" dirty="0">
                <a:latin typeface="標楷體" pitchFamily="65" charset="-120"/>
              </a:rPr>
              <a:t>或電解質後，感冒會在一到二個禮拜內痊癒，</a:t>
            </a:r>
            <a:r>
              <a:rPr lang="zh-TW" altLang="zh-TW" sz="2800" dirty="0">
                <a:solidFill>
                  <a:srgbClr val="FF0000"/>
                </a:solidFill>
                <a:latin typeface="標楷體" pitchFamily="65" charset="-120"/>
              </a:rPr>
              <a:t>綜合感冒藥可以緩解症狀，但不能殺死病毒</a:t>
            </a:r>
            <a:r>
              <a:rPr lang="zh-TW" altLang="zh-TW" sz="2800" dirty="0">
                <a:latin typeface="標楷體" pitchFamily="65" charset="-120"/>
              </a:rPr>
              <a:t>。</a:t>
            </a:r>
            <a:endParaRPr lang="en-US" altLang="zh-TW" sz="2800" dirty="0">
              <a:latin typeface="標楷體" pitchFamily="65" charset="-120"/>
            </a:endParaRPr>
          </a:p>
          <a:p>
            <a:pPr marL="0" indent="0">
              <a:buNone/>
            </a:pPr>
            <a:r>
              <a:rPr lang="en-US" altLang="zh-TW" b="1" dirty="0">
                <a:solidFill>
                  <a:srgbClr val="660033"/>
                </a:solidFill>
                <a:latin typeface="標楷體" panose="03000509000000000000" pitchFamily="65" charset="-120"/>
              </a:rPr>
              <a:t>(</a:t>
            </a:r>
            <a:r>
              <a:rPr lang="zh-TW" altLang="en-US" b="1" dirty="0">
                <a:solidFill>
                  <a:srgbClr val="660033"/>
                </a:solidFill>
                <a:latin typeface="標楷體" panose="03000509000000000000" pitchFamily="65" charset="-120"/>
              </a:rPr>
              <a:t>二</a:t>
            </a:r>
            <a:r>
              <a:rPr lang="en-US" altLang="zh-TW" b="1" dirty="0">
                <a:solidFill>
                  <a:srgbClr val="660033"/>
                </a:solidFill>
                <a:latin typeface="標楷體" panose="03000509000000000000" pitchFamily="65" charset="-120"/>
              </a:rPr>
              <a:t>)</a:t>
            </a:r>
            <a:r>
              <a:rPr lang="zh-TW" altLang="en-US" b="1" dirty="0">
                <a:solidFill>
                  <a:srgbClr val="660033"/>
                </a:solidFill>
                <a:latin typeface="標楷體" panose="03000509000000000000" pitchFamily="65" charset="-120"/>
              </a:rPr>
              <a:t>多吃不會比較好</a:t>
            </a:r>
            <a:endParaRPr lang="en-US" altLang="zh-TW" b="1" dirty="0">
              <a:solidFill>
                <a:srgbClr val="660033"/>
              </a:solidFill>
              <a:latin typeface="標楷體" panose="03000509000000000000" pitchFamily="65" charset="-120"/>
            </a:endParaRPr>
          </a:p>
          <a:p>
            <a:pPr marL="630238" lvl="2" indent="0">
              <a:buNone/>
            </a:pPr>
            <a:r>
              <a:rPr lang="zh-TW" altLang="zh-TW" sz="2800" dirty="0">
                <a:latin typeface="標楷體" pitchFamily="65" charset="-120"/>
              </a:rPr>
              <a:t>自行增加綜合感冒藥劑量，</a:t>
            </a:r>
            <a:r>
              <a:rPr lang="zh-TW" altLang="zh-TW" sz="2800" dirty="0" smtClean="0">
                <a:latin typeface="標楷體" pitchFamily="65" charset="-120"/>
              </a:rPr>
              <a:t>不會好的</a:t>
            </a:r>
            <a:r>
              <a:rPr lang="zh-TW" altLang="zh-TW" sz="2800" dirty="0">
                <a:latin typeface="標楷體" pitchFamily="65" charset="-120"/>
              </a:rPr>
              <a:t>比較快，還會增加副作用</a:t>
            </a:r>
            <a:r>
              <a:rPr lang="zh-TW" altLang="zh-TW" sz="2800" dirty="0" smtClean="0">
                <a:latin typeface="標楷體" pitchFamily="65" charset="-120"/>
              </a:rPr>
              <a:t>。</a:t>
            </a:r>
            <a:endParaRPr lang="en-US" altLang="zh-TW" sz="2800" b="1" dirty="0">
              <a:solidFill>
                <a:schemeClr val="accent2">
                  <a:lumMod val="50000"/>
                </a:schemeClr>
              </a:solidFill>
              <a:latin typeface="標楷體" pitchFamily="65" charset="-120"/>
            </a:endParaRPr>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37</a:t>
            </a:fld>
            <a:endParaRPr lang="zh-TW" altLang="en-US" dirty="0"/>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24772" y="764704"/>
            <a:ext cx="1155865" cy="137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922" y="5013176"/>
            <a:ext cx="1484066" cy="1295549"/>
          </a:xfrm>
          <a:prstGeom prst="rect">
            <a:avLst/>
          </a:prstGeom>
        </p:spPr>
      </p:pic>
      <p:pic>
        <p:nvPicPr>
          <p:cNvPr id="7" name="圖片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
        <p:nvSpPr>
          <p:cNvPr id="9" name="文字方塊 8"/>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88295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extLst>
              <p:ext uri="{D42A27DB-BD31-4B8C-83A1-F6EECF244321}">
                <p14:modId xmlns:p14="http://schemas.microsoft.com/office/powerpoint/2010/main" val="2014928037"/>
              </p:ext>
            </p:extLst>
          </p:nvPr>
        </p:nvGraphicFramePr>
        <p:xfrm>
          <a:off x="61784" y="-243408"/>
          <a:ext cx="9007206" cy="7992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normAutofit/>
          </a:bodyPr>
          <a:lstStyle/>
          <a:p>
            <a:r>
              <a:rPr lang="zh-TW" altLang="en-US" kern="0" dirty="0">
                <a:solidFill>
                  <a:srgbClr val="003399"/>
                </a:solidFill>
                <a:latin typeface="標楷體"/>
                <a:ea typeface="標楷體"/>
              </a:rPr>
              <a:t>感冒時如何照顧自我照顧</a:t>
            </a:r>
            <a:r>
              <a:rPr lang="en-US" altLang="zh-TW" kern="0" dirty="0">
                <a:solidFill>
                  <a:srgbClr val="003399"/>
                </a:solidFill>
                <a:latin typeface="標楷體"/>
                <a:ea typeface="標楷體"/>
              </a:rPr>
              <a:t>?</a:t>
            </a:r>
            <a:endParaRPr lang="zh-TW" altLang="en-US" sz="4000" b="1" kern="0" dirty="0">
              <a:solidFill>
                <a:srgbClr val="003399"/>
              </a:solidFill>
              <a:latin typeface="標楷體"/>
              <a:ea typeface="標楷體"/>
            </a:endParaRPr>
          </a:p>
        </p:txBody>
      </p:sp>
      <p:sp>
        <p:nvSpPr>
          <p:cNvPr id="6" name="文字方塊 5"/>
          <p:cNvSpPr txBox="1"/>
          <p:nvPr/>
        </p:nvSpPr>
        <p:spPr>
          <a:xfrm>
            <a:off x="251520" y="6309320"/>
            <a:ext cx="7992887" cy="307777"/>
          </a:xfrm>
          <a:prstGeom prst="rect">
            <a:avLst/>
          </a:prstGeom>
          <a:noFill/>
        </p:spPr>
        <p:txBody>
          <a:bodyPr wrap="square" rtlCol="0">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（衛生福利部疾病管制署，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2014;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U.</a:t>
            </a:r>
            <a:r>
              <a:rPr lang="en-US" altLang="zh-TW" sz="1400" dirty="0" smtClean="0">
                <a:latin typeface="Times New Roman" panose="02020603050405020304" pitchFamily="18" charset="0"/>
                <a:cs typeface="Times New Roman" panose="02020603050405020304" pitchFamily="18" charset="0"/>
              </a:rPr>
              <a:t>S.</a:t>
            </a:r>
            <a:r>
              <a:rPr lang="zh-TW" altLang="en-US" sz="1400" dirty="0" smtClean="0">
                <a:latin typeface="Times New Roman" panose="02020603050405020304" pitchFamily="18" charset="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Centers for Disease Control and Prevention, 2015</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3" name="投影片編號版面配置區 2"/>
          <p:cNvSpPr>
            <a:spLocks noGrp="1"/>
          </p:cNvSpPr>
          <p:nvPr>
            <p:ph type="sldNum" sz="quarter" idx="12"/>
          </p:nvPr>
        </p:nvSpPr>
        <p:spPr/>
        <p:txBody>
          <a:bodyPr/>
          <a:lstStyle/>
          <a:p>
            <a:fld id="{353F2151-F539-4957-A3F3-BA4A806DF857}" type="slidenum">
              <a:rPr lang="zh-TW" altLang="en-US" smtClean="0"/>
              <a:pPr/>
              <a:t>38</a:t>
            </a:fld>
            <a:endParaRPr lang="zh-TW" altLang="en-US"/>
          </a:p>
        </p:txBody>
      </p:sp>
      <p:pic>
        <p:nvPicPr>
          <p:cNvPr id="7" name="圖片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Tree>
    <p:extLst>
      <p:ext uri="{BB962C8B-B14F-4D97-AF65-F5344CB8AC3E}">
        <p14:creationId xmlns:p14="http://schemas.microsoft.com/office/powerpoint/2010/main" val="38211117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normAutofit/>
          </a:bodyPr>
          <a:lstStyle/>
          <a:p>
            <a:r>
              <a:rPr lang="zh-TW" altLang="en-US" sz="4000" b="1" kern="0" dirty="0" smtClean="0">
                <a:solidFill>
                  <a:srgbClr val="003399"/>
                </a:solidFill>
                <a:latin typeface="標楷體"/>
                <a:ea typeface="標楷體"/>
              </a:rPr>
              <a:t>感冒時如何保護他人</a:t>
            </a:r>
            <a:r>
              <a:rPr lang="en-US" altLang="zh-TW" sz="4000" b="1" kern="0" dirty="0" smtClean="0">
                <a:solidFill>
                  <a:srgbClr val="003399"/>
                </a:solidFill>
                <a:latin typeface="標楷體"/>
                <a:ea typeface="標楷體"/>
              </a:rPr>
              <a:t>?</a:t>
            </a:r>
            <a:endParaRPr lang="zh-TW" altLang="en-US" sz="4000" b="1" kern="0" dirty="0">
              <a:solidFill>
                <a:srgbClr val="003399"/>
              </a:solidFill>
              <a:latin typeface="標楷體"/>
              <a:ea typeface="標楷體"/>
            </a:endParaRPr>
          </a:p>
        </p:txBody>
      </p:sp>
      <p:sp>
        <p:nvSpPr>
          <p:cNvPr id="3" name="內容版面配置區 2"/>
          <p:cNvSpPr>
            <a:spLocks noGrp="1"/>
          </p:cNvSpPr>
          <p:nvPr>
            <p:ph idx="1"/>
          </p:nvPr>
        </p:nvSpPr>
        <p:spPr>
          <a:xfrm>
            <a:off x="1187624" y="1484784"/>
            <a:ext cx="7956376" cy="4608512"/>
          </a:xfrm>
        </p:spPr>
        <p:txBody>
          <a:bodyPr>
            <a:normAutofit fontScale="92500" lnSpcReduction="20000"/>
          </a:bodyPr>
          <a:lstStyle/>
          <a:p>
            <a:r>
              <a:rPr lang="zh-TW" altLang="en-US" sz="3000" dirty="0" smtClean="0">
                <a:solidFill>
                  <a:srgbClr val="FF0000"/>
                </a:solidFill>
              </a:rPr>
              <a:t>少出去：</a:t>
            </a:r>
            <a:r>
              <a:rPr lang="zh-TW" altLang="en-US" sz="3000" dirty="0" smtClean="0"/>
              <a:t>感冒時多在家休息，不上班不上課。</a:t>
            </a:r>
            <a:endParaRPr lang="en-US" altLang="zh-TW" sz="3000" dirty="0" smtClean="0"/>
          </a:p>
          <a:p>
            <a:r>
              <a:rPr lang="zh-TW" altLang="en-US" sz="3000" dirty="0" smtClean="0">
                <a:solidFill>
                  <a:srgbClr val="FF0000"/>
                </a:solidFill>
              </a:rPr>
              <a:t>不碰觸：</a:t>
            </a:r>
            <a:r>
              <a:rPr lang="zh-TW" altLang="en-US" sz="3000" dirty="0" smtClean="0"/>
              <a:t>避免與他人近距離接觸，如擁抱、親吻、握手。</a:t>
            </a:r>
            <a:endParaRPr lang="en-US" altLang="zh-TW" sz="3000" dirty="0" smtClean="0"/>
          </a:p>
          <a:p>
            <a:r>
              <a:rPr lang="zh-TW" altLang="en-US" sz="3000" dirty="0" smtClean="0">
                <a:solidFill>
                  <a:srgbClr val="FF0000"/>
                </a:solidFill>
              </a:rPr>
              <a:t>戴口罩：</a:t>
            </a:r>
            <a:r>
              <a:rPr lang="zh-TW" altLang="en-US" sz="3000" dirty="0" smtClean="0"/>
              <a:t>戴口罩，咳嗽、打噴嚏時遠離她人</a:t>
            </a:r>
            <a:endParaRPr lang="en-US" altLang="zh-TW" sz="3000" dirty="0" smtClean="0"/>
          </a:p>
          <a:p>
            <a:r>
              <a:rPr lang="zh-TW" altLang="en-US" sz="3000" dirty="0" smtClean="0">
                <a:solidFill>
                  <a:srgbClr val="FF0000"/>
                </a:solidFill>
              </a:rPr>
              <a:t>掩口鼻：</a:t>
            </a:r>
            <a:r>
              <a:rPr lang="zh-TW" altLang="en-US" sz="3000" dirty="0" smtClean="0"/>
              <a:t>咳嗽、打噴嚏時以手帕或衣袖掩口鼻，避免飛沫散佈。</a:t>
            </a:r>
            <a:endParaRPr lang="en-US" altLang="zh-TW" sz="3000" dirty="0" smtClean="0"/>
          </a:p>
          <a:p>
            <a:r>
              <a:rPr lang="zh-TW" altLang="en-US" sz="3000" dirty="0" smtClean="0">
                <a:solidFill>
                  <a:srgbClr val="FF0000"/>
                </a:solidFill>
              </a:rPr>
              <a:t>勤洗手：</a:t>
            </a:r>
            <a:r>
              <a:rPr lang="zh-TW" altLang="en-US" sz="3000" dirty="0" smtClean="0"/>
              <a:t>咳嗽、打噴嚏、擤鼻涕後洗手，肥皂洗手，搓揉</a:t>
            </a:r>
            <a:r>
              <a:rPr lang="en-US" altLang="zh-TW" sz="3000" dirty="0" smtClean="0"/>
              <a:t>20</a:t>
            </a:r>
            <a:r>
              <a:rPr lang="zh-TW" altLang="en-US" sz="3000" dirty="0" smtClean="0"/>
              <a:t>秒。</a:t>
            </a:r>
            <a:endParaRPr lang="en-US" altLang="zh-TW" sz="3000" dirty="0" smtClean="0"/>
          </a:p>
          <a:p>
            <a:r>
              <a:rPr lang="zh-TW" altLang="en-US" sz="3000" dirty="0" smtClean="0">
                <a:solidFill>
                  <a:srgbClr val="FF0000"/>
                </a:solidFill>
              </a:rPr>
              <a:t>常消毒：</a:t>
            </a:r>
            <a:r>
              <a:rPr lang="zh-TW" altLang="en-US" sz="3000" dirty="0" smtClean="0"/>
              <a:t>經常消毒表面，如門把、桌椅等。</a:t>
            </a:r>
            <a:endParaRPr lang="en-US" altLang="zh-TW" sz="3000" dirty="0" smtClean="0"/>
          </a:p>
          <a:p>
            <a:endParaRPr lang="zh-TW" altLang="en-US"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39</a:t>
            </a:fld>
            <a:endParaRPr lang="zh-TW" altLang="en-US" dirty="0"/>
          </a:p>
        </p:txBody>
      </p:sp>
      <p:pic>
        <p:nvPicPr>
          <p:cNvPr id="22531" name="Picture 3"/>
          <p:cNvPicPr>
            <a:picLocks noChangeAspect="1" noChangeArrowheads="1"/>
          </p:cNvPicPr>
          <p:nvPr/>
        </p:nvPicPr>
        <p:blipFill>
          <a:blip r:embed="rId2" cstate="print"/>
          <a:srcRect/>
          <a:stretch>
            <a:fillRect/>
          </a:stretch>
        </p:blipFill>
        <p:spPr bwMode="auto">
          <a:xfrm>
            <a:off x="251520" y="3789040"/>
            <a:ext cx="828675" cy="866775"/>
          </a:xfrm>
          <a:prstGeom prst="rect">
            <a:avLst/>
          </a:prstGeom>
          <a:noFill/>
          <a:ln w="9525">
            <a:noFill/>
            <a:miter lim="800000"/>
            <a:headEnd/>
            <a:tailEnd/>
          </a:ln>
        </p:spPr>
      </p:pic>
      <p:sp>
        <p:nvSpPr>
          <p:cNvPr id="8" name="文字方塊 7"/>
          <p:cNvSpPr txBox="1"/>
          <p:nvPr/>
        </p:nvSpPr>
        <p:spPr>
          <a:xfrm>
            <a:off x="251520" y="6309321"/>
            <a:ext cx="8892480"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（衛生福利部疾病管制署，</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2014; U</a:t>
            </a:r>
            <a:r>
              <a:rPr lang="en-US" altLang="zh-TW" dirty="0" smtClean="0">
                <a:latin typeface="Times New Roman" panose="02020603050405020304" pitchFamily="18" charset="0"/>
                <a:cs typeface="Times New Roman" panose="02020603050405020304" pitchFamily="18" charset="0"/>
              </a:rPr>
              <a:t>S</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Centers for Disease Control and Prevention, 2015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2533" name="Picture 5"/>
          <p:cNvPicPr>
            <a:picLocks noChangeAspect="1" noChangeArrowheads="1"/>
          </p:cNvPicPr>
          <p:nvPr/>
        </p:nvPicPr>
        <p:blipFill>
          <a:blip r:embed="rId3" cstate="print"/>
          <a:srcRect/>
          <a:stretch>
            <a:fillRect/>
          </a:stretch>
        </p:blipFill>
        <p:spPr bwMode="auto">
          <a:xfrm>
            <a:off x="251520" y="2996952"/>
            <a:ext cx="828675" cy="790575"/>
          </a:xfrm>
          <a:prstGeom prst="rect">
            <a:avLst/>
          </a:prstGeom>
          <a:noFill/>
          <a:ln w="9525">
            <a:noFill/>
            <a:miter lim="800000"/>
            <a:headEnd/>
            <a:tailEnd/>
          </a:ln>
        </p:spPr>
      </p:pic>
      <p:pic>
        <p:nvPicPr>
          <p:cNvPr id="22534" name="Picture 6"/>
          <p:cNvPicPr>
            <a:picLocks noChangeAspect="1" noChangeArrowheads="1"/>
          </p:cNvPicPr>
          <p:nvPr/>
        </p:nvPicPr>
        <p:blipFill>
          <a:blip r:embed="rId4" cstate="print"/>
          <a:srcRect/>
          <a:stretch>
            <a:fillRect/>
          </a:stretch>
        </p:blipFill>
        <p:spPr bwMode="auto">
          <a:xfrm>
            <a:off x="251520" y="2132856"/>
            <a:ext cx="809625" cy="866775"/>
          </a:xfrm>
          <a:prstGeom prst="rect">
            <a:avLst/>
          </a:prstGeom>
          <a:noFill/>
          <a:ln w="9525">
            <a:noFill/>
            <a:miter lim="800000"/>
            <a:headEnd/>
            <a:tailEnd/>
          </a:ln>
        </p:spPr>
      </p:pic>
      <p:pic>
        <p:nvPicPr>
          <p:cNvPr id="22535" name="Picture 7"/>
          <p:cNvPicPr>
            <a:picLocks noChangeAspect="1" noChangeArrowheads="1"/>
          </p:cNvPicPr>
          <p:nvPr/>
        </p:nvPicPr>
        <p:blipFill>
          <a:blip r:embed="rId5" cstate="print"/>
          <a:srcRect/>
          <a:stretch>
            <a:fillRect/>
          </a:stretch>
        </p:blipFill>
        <p:spPr bwMode="auto">
          <a:xfrm>
            <a:off x="251520" y="1340768"/>
            <a:ext cx="914400" cy="857250"/>
          </a:xfrm>
          <a:prstGeom prst="rect">
            <a:avLst/>
          </a:prstGeom>
          <a:noFill/>
          <a:ln w="9525">
            <a:noFill/>
            <a:miter lim="800000"/>
            <a:headEnd/>
            <a:tailEnd/>
          </a:ln>
        </p:spPr>
      </p:pic>
      <p:pic>
        <p:nvPicPr>
          <p:cNvPr id="22536" name="Picture 8"/>
          <p:cNvPicPr>
            <a:picLocks noChangeAspect="1" noChangeArrowheads="1"/>
          </p:cNvPicPr>
          <p:nvPr/>
        </p:nvPicPr>
        <p:blipFill>
          <a:blip r:embed="rId6" cstate="print"/>
          <a:srcRect/>
          <a:stretch>
            <a:fillRect/>
          </a:stretch>
        </p:blipFill>
        <p:spPr bwMode="auto">
          <a:xfrm>
            <a:off x="251520" y="4581128"/>
            <a:ext cx="904875" cy="885825"/>
          </a:xfrm>
          <a:prstGeom prst="rect">
            <a:avLst/>
          </a:prstGeom>
          <a:noFill/>
          <a:ln w="9525">
            <a:noFill/>
            <a:miter lim="800000"/>
            <a:headEnd/>
            <a:tailEnd/>
          </a:ln>
        </p:spPr>
      </p:pic>
      <p:pic>
        <p:nvPicPr>
          <p:cNvPr id="22539" name="Picture 11"/>
          <p:cNvPicPr>
            <a:picLocks noChangeAspect="1" noChangeArrowheads="1"/>
          </p:cNvPicPr>
          <p:nvPr/>
        </p:nvPicPr>
        <p:blipFill>
          <a:blip r:embed="rId7" cstate="print"/>
          <a:srcRect/>
          <a:stretch>
            <a:fillRect/>
          </a:stretch>
        </p:blipFill>
        <p:spPr bwMode="auto">
          <a:xfrm>
            <a:off x="323528" y="5445224"/>
            <a:ext cx="809625" cy="819150"/>
          </a:xfrm>
          <a:prstGeom prst="rect">
            <a:avLst/>
          </a:prstGeom>
          <a:noFill/>
          <a:ln w="9525">
            <a:noFill/>
            <a:miter lim="800000"/>
            <a:headEnd/>
            <a:tailEnd/>
          </a:ln>
        </p:spPr>
      </p:pic>
    </p:spTree>
    <p:extLst>
      <p:ext uri="{BB962C8B-B14F-4D97-AF65-F5344CB8AC3E}">
        <p14:creationId xmlns:p14="http://schemas.microsoft.com/office/powerpoint/2010/main" val="2833136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zh-TW" altLang="en-US" b="1">
                <a:latin typeface="標楷體" panose="03000509000000000000" pitchFamily="65" charset="-120"/>
                <a:ea typeface="標楷體" panose="03000509000000000000" pitchFamily="65" charset="-120"/>
              </a:rPr>
              <a:t>文獻</a:t>
            </a:r>
            <a:br>
              <a:rPr lang="zh-TW" altLang="en-US" b="1">
                <a:latin typeface="標楷體" panose="03000509000000000000" pitchFamily="65" charset="-120"/>
                <a:ea typeface="標楷體" panose="03000509000000000000" pitchFamily="65" charset="-120"/>
              </a:rPr>
            </a:br>
            <a:r>
              <a:rPr lang="en-US" altLang="zh-TW" b="1">
                <a:latin typeface="標楷體" panose="03000509000000000000" pitchFamily="65" charset="-120"/>
                <a:ea typeface="標楷體" panose="03000509000000000000" pitchFamily="65" charset="-120"/>
              </a:rPr>
              <a:t>~</a:t>
            </a:r>
            <a:r>
              <a:rPr lang="zh-TW" altLang="en-US" sz="3200" b="1">
                <a:latin typeface="標楷體" panose="03000509000000000000" pitchFamily="65" charset="-120"/>
                <a:ea typeface="標楷體" panose="03000509000000000000" pitchFamily="65" charset="-120"/>
              </a:rPr>
              <a:t>孩童與青少年藥物使用的問題</a:t>
            </a:r>
          </a:p>
        </p:txBody>
      </p:sp>
      <p:sp>
        <p:nvSpPr>
          <p:cNvPr id="10243" name="Rectangle 3"/>
          <p:cNvSpPr>
            <a:spLocks noGrp="1" noChangeArrowheads="1"/>
          </p:cNvSpPr>
          <p:nvPr>
            <p:ph type="body" idx="1"/>
          </p:nvPr>
        </p:nvSpPr>
        <p:spPr>
          <a:xfrm>
            <a:off x="457200" y="1600200"/>
            <a:ext cx="8362950" cy="4525963"/>
          </a:xfrm>
        </p:spPr>
        <p:txBody>
          <a:bodyPr/>
          <a:lstStyle/>
          <a:p>
            <a:r>
              <a:rPr lang="zh-TW" altLang="en-US">
                <a:latin typeface="標楷體" panose="03000509000000000000" pitchFamily="65" charset="-120"/>
                <a:ea typeface="標楷體" panose="03000509000000000000" pitchFamily="65" charset="-120"/>
              </a:rPr>
              <a:t>世界衛生組織指出孩童與青少年在藥物使用上的問題包括</a:t>
            </a:r>
          </a:p>
          <a:p>
            <a:pPr>
              <a:buFontTx/>
              <a:buNone/>
            </a:pPr>
            <a:r>
              <a:rPr lang="en-US" altLang="zh-TW">
                <a:latin typeface="標楷體" panose="03000509000000000000" pitchFamily="65" charset="-120"/>
                <a:ea typeface="標楷體" panose="03000509000000000000" pitchFamily="65" charset="-120"/>
              </a:rPr>
              <a:t>1.</a:t>
            </a:r>
            <a:r>
              <a:rPr lang="zh-TW" altLang="en-US">
                <a:solidFill>
                  <a:srgbClr val="000066"/>
                </a:solidFill>
                <a:latin typeface="標楷體" panose="03000509000000000000" pitchFamily="65" charset="-120"/>
                <a:ea typeface="標楷體" panose="03000509000000000000" pitchFamily="65" charset="-120"/>
              </a:rPr>
              <a:t>使用未有標示或不明藥物</a:t>
            </a:r>
          </a:p>
          <a:p>
            <a:pPr>
              <a:buFontTx/>
              <a:buNone/>
            </a:pPr>
            <a:r>
              <a:rPr kumimoji="0" lang="en-US" altLang="zh-TW">
                <a:solidFill>
                  <a:srgbClr val="000066"/>
                </a:solidFill>
                <a:latin typeface="標楷體" panose="03000509000000000000" pitchFamily="65" charset="-120"/>
                <a:ea typeface="標楷體" panose="03000509000000000000" pitchFamily="65" charset="-120"/>
              </a:rPr>
              <a:t>2.</a:t>
            </a:r>
            <a:r>
              <a:rPr lang="zh-TW" altLang="en-US">
                <a:solidFill>
                  <a:srgbClr val="000066"/>
                </a:solidFill>
                <a:latin typeface="標楷體" panose="03000509000000000000" pitchFamily="65" charset="-120"/>
                <a:ea typeface="標楷體" panose="03000509000000000000" pitchFamily="65" charset="-120"/>
              </a:rPr>
              <a:t>不當使用成藥、草藥或傳統藥物</a:t>
            </a:r>
          </a:p>
          <a:p>
            <a:pPr>
              <a:buFontTx/>
              <a:buNone/>
            </a:pPr>
            <a:r>
              <a:rPr lang="en-US" altLang="zh-TW">
                <a:solidFill>
                  <a:srgbClr val="000066"/>
                </a:solidFill>
                <a:latin typeface="標楷體" panose="03000509000000000000" pitchFamily="65" charset="-120"/>
                <a:ea typeface="標楷體" panose="03000509000000000000" pitchFamily="65" charset="-120"/>
              </a:rPr>
              <a:t>3.</a:t>
            </a:r>
            <a:r>
              <a:rPr lang="zh-TW" altLang="en-US">
                <a:solidFill>
                  <a:srgbClr val="000066"/>
                </a:solidFill>
                <a:latin typeface="標楷體" panose="03000509000000000000" pitchFamily="65" charset="-120"/>
                <a:ea typeface="標楷體" panose="03000509000000000000" pitchFamily="65" charset="-120"/>
              </a:rPr>
              <a:t>偽藥及不合格藥物充斥</a:t>
            </a:r>
          </a:p>
          <a:p>
            <a:pPr>
              <a:buFontTx/>
              <a:buNone/>
            </a:pPr>
            <a:r>
              <a:rPr lang="en-US" altLang="zh-TW">
                <a:solidFill>
                  <a:srgbClr val="000066"/>
                </a:solidFill>
                <a:latin typeface="標楷體" panose="03000509000000000000" pitchFamily="65" charset="-120"/>
                <a:ea typeface="標楷體" panose="03000509000000000000" pitchFamily="65" charset="-120"/>
              </a:rPr>
              <a:t>4.</a:t>
            </a:r>
            <a:r>
              <a:rPr lang="zh-TW" altLang="en-US">
                <a:solidFill>
                  <a:srgbClr val="000066"/>
                </a:solidFill>
                <a:latin typeface="標楷體" panose="03000509000000000000" pitchFamily="65" charset="-120"/>
                <a:ea typeface="標楷體" panose="03000509000000000000" pitchFamily="65" charset="-120"/>
              </a:rPr>
              <a:t>非醫療用途之藥物及非法藥物濫用</a:t>
            </a:r>
          </a:p>
          <a:p>
            <a:pPr>
              <a:buFontTx/>
              <a:buNone/>
            </a:pPr>
            <a:r>
              <a:rPr lang="en-US" altLang="zh-TW">
                <a:solidFill>
                  <a:srgbClr val="000066"/>
                </a:solidFill>
                <a:latin typeface="標楷體" panose="03000509000000000000" pitchFamily="65" charset="-120"/>
                <a:ea typeface="標楷體" panose="03000509000000000000" pitchFamily="65" charset="-120"/>
              </a:rPr>
              <a:t>5.</a:t>
            </a:r>
            <a:r>
              <a:rPr lang="zh-TW" altLang="en-US">
                <a:latin typeface="標楷體" panose="03000509000000000000" pitchFamily="65" charset="-120"/>
                <a:ea typeface="標楷體" panose="03000509000000000000" pitchFamily="65" charset="-120"/>
              </a:rPr>
              <a:t>不合格管道如</a:t>
            </a:r>
            <a:r>
              <a:rPr lang="zh-TW" altLang="en-US">
                <a:solidFill>
                  <a:srgbClr val="000066"/>
                </a:solidFill>
                <a:latin typeface="標楷體" panose="03000509000000000000" pitchFamily="65" charset="-120"/>
                <a:ea typeface="標楷體" panose="03000509000000000000" pitchFamily="65" charset="-120"/>
              </a:rPr>
              <a:t>地下電台不明藥物販售</a:t>
            </a:r>
            <a:r>
              <a:rPr lang="zh-TW" altLang="en-US">
                <a:latin typeface="標楷體" panose="03000509000000000000" pitchFamily="65" charset="-120"/>
                <a:ea typeface="標楷體" panose="03000509000000000000" pitchFamily="65" charset="-120"/>
              </a:rPr>
              <a:t>充斥</a:t>
            </a:r>
          </a:p>
        </p:txBody>
      </p:sp>
    </p:spTree>
    <p:extLst>
      <p:ext uri="{BB962C8B-B14F-4D97-AF65-F5344CB8AC3E}">
        <p14:creationId xmlns:p14="http://schemas.microsoft.com/office/powerpoint/2010/main" val="26433493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kern="0" dirty="0">
                <a:solidFill>
                  <a:srgbClr val="003399"/>
                </a:solidFill>
                <a:latin typeface="標楷體"/>
                <a:ea typeface="標楷體"/>
              </a:rPr>
              <a:t>能力一  做身體的主人 </a:t>
            </a:r>
          </a:p>
        </p:txBody>
      </p:sp>
      <p:sp>
        <p:nvSpPr>
          <p:cNvPr id="3" name="內容版面配置區 2"/>
          <p:cNvSpPr>
            <a:spLocks noGrp="1"/>
          </p:cNvSpPr>
          <p:nvPr>
            <p:ph idx="1"/>
          </p:nvPr>
        </p:nvSpPr>
        <p:spPr/>
        <p:txBody>
          <a:bodyPr>
            <a:normAutofit/>
          </a:bodyPr>
          <a:lstStyle/>
          <a:p>
            <a:pPr marL="0" indent="0">
              <a:buNone/>
            </a:pPr>
            <a:r>
              <a:rPr lang="en-US" altLang="zh-TW" sz="3200" b="1" dirty="0">
                <a:solidFill>
                  <a:srgbClr val="660033"/>
                </a:solidFill>
                <a:latin typeface="標楷體" panose="03000509000000000000" pitchFamily="65" charset="-120"/>
                <a:ea typeface="標楷體" panose="03000509000000000000" pitchFamily="65" charset="-120"/>
              </a:rPr>
              <a:t>(</a:t>
            </a:r>
            <a:r>
              <a:rPr lang="zh-TW" altLang="en-US" sz="3200" b="1" dirty="0">
                <a:solidFill>
                  <a:srgbClr val="660033"/>
                </a:solidFill>
                <a:latin typeface="標楷體" panose="03000509000000000000" pitchFamily="65" charset="-120"/>
                <a:ea typeface="標楷體" panose="03000509000000000000" pitchFamily="65" charset="-120"/>
              </a:rPr>
              <a:t>三</a:t>
            </a:r>
            <a:r>
              <a:rPr lang="en-US" altLang="zh-TW" sz="3200" b="1" dirty="0">
                <a:solidFill>
                  <a:srgbClr val="660033"/>
                </a:solidFill>
                <a:latin typeface="標楷體" panose="03000509000000000000" pitchFamily="65" charset="-120"/>
                <a:ea typeface="標楷體" panose="03000509000000000000" pitchFamily="65" charset="-120"/>
              </a:rPr>
              <a:t>)</a:t>
            </a:r>
            <a:r>
              <a:rPr lang="zh-TW" altLang="en-US" sz="3200" b="1" dirty="0">
                <a:solidFill>
                  <a:srgbClr val="660033"/>
                </a:solidFill>
                <a:latin typeface="標楷體" panose="03000509000000000000" pitchFamily="65" charset="-120"/>
                <a:ea typeface="標楷體" panose="03000509000000000000" pitchFamily="65" charset="-120"/>
              </a:rPr>
              <a:t>嚴重症狀應就醫</a:t>
            </a:r>
            <a:endParaRPr lang="en-US" altLang="zh-TW" sz="3200" b="1" dirty="0">
              <a:solidFill>
                <a:srgbClr val="660033"/>
              </a:solidFill>
              <a:latin typeface="標楷體" panose="03000509000000000000" pitchFamily="65" charset="-120"/>
              <a:ea typeface="標楷體" panose="03000509000000000000" pitchFamily="65" charset="-120"/>
            </a:endParaRPr>
          </a:p>
          <a:p>
            <a:pPr marL="630238" indent="0">
              <a:buNone/>
            </a:pPr>
            <a:r>
              <a:rPr lang="zh-TW" altLang="zh-TW" sz="3200" dirty="0" smtClean="0">
                <a:latin typeface="標楷體" pitchFamily="65" charset="-120"/>
                <a:ea typeface="標楷體" pitchFamily="65" charset="-120"/>
              </a:rPr>
              <a:t>不要因為使用綜合感冒藥而延誤就醫，下列情況應儘速就醫：</a:t>
            </a:r>
            <a:endParaRPr lang="en-US" altLang="zh-TW" sz="3200" dirty="0" smtClean="0">
              <a:latin typeface="標楷體" pitchFamily="65" charset="-120"/>
              <a:ea typeface="標楷體" pitchFamily="65" charset="-120"/>
            </a:endParaRPr>
          </a:p>
          <a:p>
            <a:pPr marL="1301750" lvl="1" indent="-901700">
              <a:buAutoNum type="arabicParenBoth"/>
            </a:pPr>
            <a:r>
              <a:rPr lang="zh-TW" altLang="zh-TW" sz="2800" b="1" dirty="0" smtClean="0">
                <a:solidFill>
                  <a:srgbClr val="FF0000"/>
                </a:solidFill>
                <a:latin typeface="標楷體" pitchFamily="65" charset="-120"/>
                <a:ea typeface="標楷體" pitchFamily="65" charset="-120"/>
              </a:rPr>
              <a:t>發燒而且有其他症狀</a:t>
            </a:r>
            <a:r>
              <a:rPr lang="zh-TW" altLang="zh-TW" sz="2800" dirty="0" smtClean="0">
                <a:latin typeface="標楷體" pitchFamily="65" charset="-120"/>
                <a:ea typeface="標楷體" pitchFamily="65" charset="-120"/>
              </a:rPr>
              <a:t>（例如吃不下東西、喘不過氣、體溫高但覺得冷或發抖）</a:t>
            </a:r>
            <a:r>
              <a:rPr lang="zh-TW" altLang="en-US" sz="2800" dirty="0" smtClean="0">
                <a:latin typeface="標楷體" pitchFamily="65" charset="-120"/>
                <a:ea typeface="標楷體" pitchFamily="65" charset="-120"/>
              </a:rPr>
              <a:t>。</a:t>
            </a:r>
            <a:endParaRPr lang="en-US" altLang="zh-TW" sz="2800" dirty="0" smtClean="0">
              <a:latin typeface="標楷體" pitchFamily="65" charset="-120"/>
              <a:ea typeface="標楷體" pitchFamily="65" charset="-120"/>
            </a:endParaRPr>
          </a:p>
          <a:p>
            <a:pPr marL="1301750" lvl="1" indent="-901700">
              <a:buAutoNum type="arabicParenBoth"/>
            </a:pPr>
            <a:r>
              <a:rPr lang="zh-TW" altLang="zh-TW" sz="2800" dirty="0" smtClean="0">
                <a:latin typeface="標楷體" pitchFamily="65" charset="-120"/>
                <a:ea typeface="標楷體" pitchFamily="65" charset="-120"/>
              </a:rPr>
              <a:t>服藥後，感冒症狀沒有比較好，甚至更不舒服時</a:t>
            </a:r>
            <a:r>
              <a:rPr lang="zh-TW" altLang="en-US" sz="2800" dirty="0" smtClean="0">
                <a:latin typeface="標楷體" pitchFamily="65" charset="-120"/>
                <a:ea typeface="標楷體" pitchFamily="65" charset="-120"/>
              </a:rPr>
              <a:t>。</a:t>
            </a:r>
            <a:endParaRPr lang="en-US" altLang="zh-TW" sz="2800" dirty="0">
              <a:latin typeface="標楷體" pitchFamily="65" charset="-120"/>
              <a:ea typeface="標楷體" pitchFamily="65" charset="-120"/>
            </a:endParaRPr>
          </a:p>
          <a:p>
            <a:pPr marL="1301750" lvl="1" indent="-901700">
              <a:buAutoNum type="arabicParenBoth"/>
            </a:pPr>
            <a:r>
              <a:rPr lang="zh-TW" altLang="zh-TW" sz="2800" dirty="0" smtClean="0">
                <a:latin typeface="標楷體" pitchFamily="65" charset="-120"/>
                <a:ea typeface="標楷體" pitchFamily="65" charset="-120"/>
              </a:rPr>
              <a:t>咳嗽時胸痛或咳嗽有血</a:t>
            </a:r>
            <a:r>
              <a:rPr lang="zh-TW" altLang="zh-TW" sz="3000" dirty="0" smtClean="0">
                <a:latin typeface="標楷體" pitchFamily="65" charset="-120"/>
                <a:ea typeface="標楷體" pitchFamily="65" charset="-120"/>
              </a:rPr>
              <a:t>。</a:t>
            </a:r>
          </a:p>
          <a:p>
            <a:endParaRPr lang="zh-TW" altLang="en-US" dirty="0"/>
          </a:p>
        </p:txBody>
      </p:sp>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6256" y="4864551"/>
            <a:ext cx="1931636" cy="1993449"/>
          </a:xfrm>
          <a:prstGeom prst="rect">
            <a:avLst/>
          </a:prstGeom>
        </p:spPr>
      </p:pic>
      <p:sp>
        <p:nvSpPr>
          <p:cNvPr id="5" name="投影片編號版面配置區 4"/>
          <p:cNvSpPr>
            <a:spLocks noGrp="1"/>
          </p:cNvSpPr>
          <p:nvPr>
            <p:ph type="sldNum" sz="quarter" idx="12"/>
          </p:nvPr>
        </p:nvSpPr>
        <p:spPr/>
        <p:txBody>
          <a:bodyPr/>
          <a:lstStyle/>
          <a:p>
            <a:fld id="{353F2151-F539-4957-A3F3-BA4A806DF857}" type="slidenum">
              <a:rPr lang="zh-TW" altLang="en-US" smtClean="0"/>
              <a:pPr/>
              <a:t>40</a:t>
            </a:fld>
            <a:endParaRPr lang="zh-TW" altLang="en-US"/>
          </a:p>
        </p:txBody>
      </p:sp>
      <p:pic>
        <p:nvPicPr>
          <p:cNvPr id="6" name="圖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
        <p:nvSpPr>
          <p:cNvPr id="7" name="文字方塊 6"/>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81132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kern="0" dirty="0">
                <a:solidFill>
                  <a:srgbClr val="003399"/>
                </a:solidFill>
                <a:latin typeface="標楷體"/>
                <a:ea typeface="標楷體"/>
              </a:rPr>
              <a:t>能力一  做身體的主人 </a:t>
            </a:r>
          </a:p>
        </p:txBody>
      </p:sp>
      <p:sp>
        <p:nvSpPr>
          <p:cNvPr id="3" name="內容版面配置區 2"/>
          <p:cNvSpPr>
            <a:spLocks noGrp="1"/>
          </p:cNvSpPr>
          <p:nvPr>
            <p:ph idx="1"/>
          </p:nvPr>
        </p:nvSpPr>
        <p:spPr/>
        <p:txBody>
          <a:bodyPr>
            <a:normAutofit/>
          </a:bodyPr>
          <a:lstStyle/>
          <a:p>
            <a:pPr marL="0" indent="0">
              <a:buNone/>
            </a:pPr>
            <a:r>
              <a:rPr lang="en-US" altLang="zh-TW" b="1" dirty="0">
                <a:solidFill>
                  <a:srgbClr val="660033"/>
                </a:solidFill>
                <a:latin typeface="標楷體" panose="03000509000000000000" pitchFamily="65" charset="-120"/>
                <a:ea typeface="標楷體" panose="03000509000000000000" pitchFamily="65" charset="-120"/>
              </a:rPr>
              <a:t>(</a:t>
            </a:r>
            <a:r>
              <a:rPr lang="zh-TW" altLang="en-US" b="1" dirty="0">
                <a:solidFill>
                  <a:srgbClr val="660033"/>
                </a:solidFill>
                <a:latin typeface="標楷體" panose="03000509000000000000" pitchFamily="65" charset="-120"/>
                <a:ea typeface="標楷體" panose="03000509000000000000" pitchFamily="65" charset="-120"/>
              </a:rPr>
              <a:t>四</a:t>
            </a:r>
            <a:r>
              <a:rPr lang="en-US" altLang="zh-TW" b="1" dirty="0">
                <a:solidFill>
                  <a:srgbClr val="660033"/>
                </a:solidFill>
                <a:latin typeface="標楷體" panose="03000509000000000000" pitchFamily="65" charset="-120"/>
                <a:ea typeface="標楷體" panose="03000509000000000000" pitchFamily="65" charset="-120"/>
              </a:rPr>
              <a:t>)</a:t>
            </a:r>
            <a:r>
              <a:rPr lang="zh-TW" altLang="en-US" b="1" dirty="0">
                <a:solidFill>
                  <a:srgbClr val="660033"/>
                </a:solidFill>
                <a:latin typeface="標楷體" panose="03000509000000000000" pitchFamily="65" charset="-120"/>
                <a:ea typeface="標楷體" panose="03000509000000000000" pitchFamily="65" charset="-120"/>
              </a:rPr>
              <a:t>要問醫師或藥師</a:t>
            </a:r>
            <a:endParaRPr lang="en-US" altLang="zh-TW" b="1" dirty="0">
              <a:solidFill>
                <a:srgbClr val="660033"/>
              </a:solidFill>
              <a:latin typeface="標楷體" panose="03000509000000000000" pitchFamily="65" charset="-120"/>
              <a:ea typeface="標楷體" panose="03000509000000000000" pitchFamily="65" charset="-120"/>
            </a:endParaRPr>
          </a:p>
          <a:p>
            <a:pPr marL="630238" indent="0">
              <a:buNone/>
            </a:pPr>
            <a:r>
              <a:rPr lang="zh-TW" altLang="en-US" b="1" dirty="0">
                <a:solidFill>
                  <a:srgbClr val="FF0000"/>
                </a:solidFill>
                <a:latin typeface="標楷體" pitchFamily="65" charset="-120"/>
                <a:ea typeface="標楷體" pitchFamily="65" charset="-120"/>
              </a:rPr>
              <a:t>綜合感冒藥成份不同</a:t>
            </a:r>
            <a:r>
              <a:rPr lang="zh-TW" altLang="en-US" dirty="0">
                <a:latin typeface="標楷體" pitchFamily="65" charset="-120"/>
                <a:ea typeface="標楷體" pitchFamily="65" charset="-120"/>
              </a:rPr>
              <a:t>，每個人感冒症狀也不同，應該</a:t>
            </a:r>
            <a:r>
              <a:rPr lang="zh-TW" altLang="en-US" b="1" dirty="0">
                <a:solidFill>
                  <a:srgbClr val="FF0000"/>
                </a:solidFill>
                <a:latin typeface="標楷體" pitchFamily="65" charset="-120"/>
                <a:ea typeface="標楷體" pitchFamily="65" charset="-120"/>
              </a:rPr>
              <a:t>向醫師、藥師詢問</a:t>
            </a:r>
            <a:r>
              <a:rPr lang="zh-TW" altLang="en-US" dirty="0">
                <a:latin typeface="標楷體" pitchFamily="65" charset="-120"/>
                <a:ea typeface="標楷體" pitchFamily="65" charset="-120"/>
              </a:rPr>
              <a:t>，挑選最適合的綜合感冒藥。</a:t>
            </a:r>
            <a:endParaRPr lang="en-US" altLang="zh-TW" dirty="0">
              <a:latin typeface="標楷體" pitchFamily="65" charset="-120"/>
              <a:ea typeface="標楷體" pitchFamily="65" charset="-120"/>
            </a:endParaRPr>
          </a:p>
          <a:p>
            <a:pPr marL="0" indent="0">
              <a:buNone/>
            </a:pPr>
            <a:r>
              <a:rPr lang="en-US" altLang="zh-TW" b="1" dirty="0">
                <a:solidFill>
                  <a:srgbClr val="660033"/>
                </a:solidFill>
                <a:latin typeface="標楷體" panose="03000509000000000000" pitchFamily="65" charset="-120"/>
                <a:ea typeface="標楷體" panose="03000509000000000000" pitchFamily="65" charset="-120"/>
              </a:rPr>
              <a:t>(</a:t>
            </a:r>
            <a:r>
              <a:rPr lang="zh-TW" altLang="en-US" b="1" dirty="0">
                <a:solidFill>
                  <a:srgbClr val="660033"/>
                </a:solidFill>
                <a:latin typeface="標楷體" panose="03000509000000000000" pitchFamily="65" charset="-120"/>
                <a:ea typeface="標楷體" panose="03000509000000000000" pitchFamily="65" charset="-120"/>
              </a:rPr>
              <a:t>五</a:t>
            </a:r>
            <a:r>
              <a:rPr lang="en-US" altLang="zh-TW" b="1" dirty="0">
                <a:solidFill>
                  <a:srgbClr val="660033"/>
                </a:solidFill>
                <a:latin typeface="標楷體" panose="03000509000000000000" pitchFamily="65" charset="-120"/>
                <a:ea typeface="標楷體" panose="03000509000000000000" pitchFamily="65" charset="-120"/>
              </a:rPr>
              <a:t>)</a:t>
            </a:r>
            <a:r>
              <a:rPr lang="zh-TW" altLang="en-US" b="1" dirty="0">
                <a:solidFill>
                  <a:srgbClr val="660033"/>
                </a:solidFill>
                <a:latin typeface="標楷體" panose="03000509000000000000" pitchFamily="65" charset="-120"/>
                <a:ea typeface="標楷體" panose="03000509000000000000" pitchFamily="65" charset="-120"/>
              </a:rPr>
              <a:t>感冒不一定要用抗生素</a:t>
            </a:r>
            <a:endParaRPr lang="en-US" altLang="zh-TW" b="1" dirty="0">
              <a:solidFill>
                <a:srgbClr val="660033"/>
              </a:solidFill>
              <a:latin typeface="標楷體" panose="03000509000000000000" pitchFamily="65" charset="-120"/>
              <a:ea typeface="標楷體" panose="03000509000000000000" pitchFamily="65" charset="-120"/>
            </a:endParaRPr>
          </a:p>
          <a:p>
            <a:pPr marL="630238" indent="0">
              <a:buNone/>
            </a:pPr>
            <a:r>
              <a:rPr lang="zh-TW" altLang="zh-TW" b="1" dirty="0">
                <a:solidFill>
                  <a:srgbClr val="FF0000"/>
                </a:solidFill>
                <a:latin typeface="標楷體" pitchFamily="65" charset="-120"/>
                <a:ea typeface="標楷體" pitchFamily="65" charset="-120"/>
              </a:rPr>
              <a:t>抗生素對病毒引起的感冒無效</a:t>
            </a:r>
            <a:r>
              <a:rPr lang="zh-TW" altLang="zh-TW" dirty="0">
                <a:latin typeface="標楷體" pitchFamily="65" charset="-120"/>
                <a:ea typeface="標楷體" pitchFamily="65" charset="-120"/>
              </a:rPr>
              <a:t>，使用抗生素</a:t>
            </a:r>
            <a:r>
              <a:rPr lang="zh-TW" altLang="zh-TW" dirty="0" smtClean="0">
                <a:latin typeface="標楷體" pitchFamily="65" charset="-120"/>
                <a:ea typeface="標楷體" pitchFamily="65" charset="-120"/>
              </a:rPr>
              <a:t>要</a:t>
            </a:r>
            <a:r>
              <a:rPr lang="zh-TW" altLang="en-US" dirty="0" smtClean="0">
                <a:latin typeface="標楷體" pitchFamily="65" charset="-120"/>
                <a:ea typeface="標楷體" pitchFamily="65" charset="-120"/>
              </a:rPr>
              <a:t>經由醫師處方並遵醫囑服用。</a:t>
            </a:r>
            <a:endParaRPr lang="en-US" altLang="zh-TW" b="1" dirty="0" smtClean="0">
              <a:solidFill>
                <a:schemeClr val="accent2">
                  <a:lumMod val="50000"/>
                </a:schemeClr>
              </a:solidFill>
              <a:latin typeface="標楷體" pitchFamily="65" charset="-120"/>
              <a:ea typeface="標楷體" pitchFamily="65" charset="-120"/>
            </a:endParaRPr>
          </a:p>
          <a:p>
            <a:pPr>
              <a:buNone/>
            </a:pPr>
            <a:endParaRPr lang="zh-TW" altLang="en-US" dirty="0"/>
          </a:p>
        </p:txBody>
      </p:sp>
      <p:sp>
        <p:nvSpPr>
          <p:cNvPr id="5" name="投影片編號版面配置區 4"/>
          <p:cNvSpPr>
            <a:spLocks noGrp="1"/>
          </p:cNvSpPr>
          <p:nvPr>
            <p:ph type="sldNum" sz="quarter" idx="12"/>
          </p:nvPr>
        </p:nvSpPr>
        <p:spPr/>
        <p:txBody>
          <a:bodyPr/>
          <a:lstStyle/>
          <a:p>
            <a:fld id="{353F2151-F539-4957-A3F3-BA4A806DF857}" type="slidenum">
              <a:rPr lang="zh-TW" altLang="en-US" smtClean="0"/>
              <a:pPr/>
              <a:t>41</a:t>
            </a:fld>
            <a:endParaRPr lang="zh-TW" altLang="en-US"/>
          </a:p>
        </p:txBody>
      </p:sp>
      <p:pic>
        <p:nvPicPr>
          <p:cNvPr id="6" name="圖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8" name="圖片 7" descr="A3五要（要看標示）海報1.jpg - Windows Live 影像中心"/>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99435" l="0" r="100000">
                        <a14:foregroundMark x1="42953" y1="29944" x2="43624" y2="32768"/>
                        <a14:foregroundMark x1="70470" y1="41243" x2="77181" y2="45763"/>
                        <a14:foregroundMark x1="19463" y1="14124" x2="24832" y2="69492"/>
                        <a14:foregroundMark x1="31544" y1="23164" x2="32215" y2="29944"/>
                        <a14:foregroundMark x1="59732" y1="27684" x2="63758" y2="32203"/>
                        <a14:foregroundMark x1="48993" y1="21469" x2="49664" y2="14124"/>
                        <a14:foregroundMark x1="63087" y1="46328" x2="62416" y2="59887"/>
                        <a14:backgroundMark x1="11409" y1="32768" x2="14765" y2="36158"/>
                        <a14:backgroundMark x1="20134" y1="76836" x2="19463" y2="90960"/>
                        <a14:backgroundMark x1="38255" y1="20339" x2="38255" y2="48023"/>
                        <a14:backgroundMark x1="55705" y1="20339" x2="57047" y2="32768"/>
                        <a14:backgroundMark x1="59060" y1="35028" x2="62416" y2="36723"/>
                        <a14:backgroundMark x1="65101" y1="36723" x2="65101" y2="36723"/>
                        <a14:backgroundMark x1="75839" y1="83051" x2="76510" y2="86441"/>
                        <a14:backgroundMark x1="61745" y1="51977" x2="60403" y2="57627"/>
                        <a14:backgroundMark x1="14765" y1="6215" x2="14765" y2="6215"/>
                        <a14:backgroundMark x1="6711" y1="6215" x2="93289" y2="1130"/>
                        <a14:backgroundMark x1="3356" y1="16949" x2="2685" y2="89266"/>
                        <a14:backgroundMark x1="95302" y1="5650" x2="99329" y2="93220"/>
                        <a14:backgroundMark x1="44966" y1="53107" x2="48322" y2="84181"/>
                      </a14:backgroundRemoval>
                    </a14:imgEffect>
                    <a14:imgEffect>
                      <a14:sharpenSoften amount="25000"/>
                    </a14:imgEffect>
                  </a14:imgLayer>
                </a14:imgProps>
              </a:ext>
              <a:ext uri="{28A0092B-C50C-407E-A947-70E740481C1C}">
                <a14:useLocalDpi xmlns:a14="http://schemas.microsoft.com/office/drawing/2010/main"/>
              </a:ext>
            </a:extLst>
          </a:blip>
          <a:srcRect/>
          <a:stretch/>
        </p:blipFill>
        <p:spPr>
          <a:xfrm>
            <a:off x="6811560" y="4489517"/>
            <a:ext cx="1944216" cy="2290709"/>
          </a:xfrm>
          <a:prstGeom prst="rect">
            <a:avLst/>
          </a:prstGeom>
        </p:spPr>
      </p:pic>
      <p:sp>
        <p:nvSpPr>
          <p:cNvPr id="7" name="文字方塊 6"/>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201447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94122"/>
          </a:xfrm>
        </p:spPr>
        <p:txBody>
          <a:bodyPr>
            <a:noAutofit/>
          </a:bodyPr>
          <a:lstStyle/>
          <a:p>
            <a:r>
              <a:rPr lang="zh-TW" altLang="zh-TW" sz="4000" b="1" kern="0" dirty="0" smtClean="0">
                <a:solidFill>
                  <a:srgbClr val="003399"/>
                </a:solidFill>
                <a:latin typeface="標楷體"/>
                <a:ea typeface="標楷體"/>
              </a:rPr>
              <a:t>抗生素對病毒引起的感冒無效</a:t>
            </a:r>
            <a:endParaRPr lang="zh-TW" altLang="en-US" sz="4000" b="1" kern="0" dirty="0">
              <a:solidFill>
                <a:srgbClr val="003399"/>
              </a:solidFill>
              <a:latin typeface="標楷體"/>
              <a:ea typeface="標楷體"/>
            </a:endParaRPr>
          </a:p>
        </p:txBody>
      </p:sp>
      <p:sp>
        <p:nvSpPr>
          <p:cNvPr id="3" name="內容版面配置區 2"/>
          <p:cNvSpPr>
            <a:spLocks noGrp="1"/>
          </p:cNvSpPr>
          <p:nvPr>
            <p:ph idx="1"/>
          </p:nvPr>
        </p:nvSpPr>
        <p:spPr>
          <a:xfrm>
            <a:off x="457200" y="1268760"/>
            <a:ext cx="8229600" cy="4857403"/>
          </a:xfrm>
        </p:spPr>
        <p:txBody>
          <a:bodyPr/>
          <a:lstStyle/>
          <a:p>
            <a:r>
              <a:rPr lang="zh-TW" altLang="en-US" sz="2800" dirty="0" smtClean="0"/>
              <a:t>美國疾病管制署告知家長，</a:t>
            </a:r>
            <a:r>
              <a:rPr lang="zh-TW" altLang="en-US" sz="2800" dirty="0" smtClean="0">
                <a:solidFill>
                  <a:srgbClr val="FF0000"/>
                </a:solidFill>
              </a:rPr>
              <a:t>抗生素對感冒無效</a:t>
            </a:r>
            <a:r>
              <a:rPr lang="zh-TW" altLang="en-US" sz="2800" dirty="0" smtClean="0"/>
              <a:t>，因抗生素是對抗細菌非病毒，而感冒是病毒引起</a:t>
            </a:r>
            <a:endParaRPr lang="en-US" altLang="zh-TW" sz="2800" dirty="0" smtClean="0"/>
          </a:p>
          <a:p>
            <a:r>
              <a:rPr lang="zh-TW" altLang="en-US" sz="2800" dirty="0" smtClean="0">
                <a:solidFill>
                  <a:srgbClr val="FF0000"/>
                </a:solidFill>
              </a:rPr>
              <a:t>請諮詢醫師，勿自行服用抗生素，以避免抗藥性</a:t>
            </a:r>
            <a:r>
              <a:rPr lang="zh-TW" altLang="en-US" sz="2800" dirty="0" smtClean="0"/>
              <a:t>。</a:t>
            </a:r>
            <a:endParaRPr lang="en-US" altLang="zh-TW" sz="2800" dirty="0" smtClean="0"/>
          </a:p>
          <a:p>
            <a:r>
              <a:rPr lang="zh-TW" altLang="en-US" sz="2800" dirty="0" smtClean="0"/>
              <a:t>若醫師診斷有細菌感染，</a:t>
            </a:r>
            <a:r>
              <a:rPr lang="zh-TW" altLang="en-US" sz="2800" dirty="0" smtClean="0">
                <a:solidFill>
                  <a:srgbClr val="FF0000"/>
                </a:solidFill>
              </a:rPr>
              <a:t>請</a:t>
            </a:r>
            <a:r>
              <a:rPr lang="zh-TW" altLang="en-US" sz="2800" dirty="0" smtClean="0">
                <a:solidFill>
                  <a:srgbClr val="FF0000"/>
                </a:solidFill>
                <a:latin typeface="標楷體" pitchFamily="65" charset="-120"/>
              </a:rPr>
              <a:t>遵醫囑</a:t>
            </a:r>
            <a:r>
              <a:rPr lang="zh-TW" altLang="en-US" sz="2800" dirty="0" smtClean="0">
                <a:latin typeface="標楷體" pitchFamily="65" charset="-120"/>
              </a:rPr>
              <a:t>服用</a:t>
            </a:r>
            <a:r>
              <a:rPr lang="zh-TW" altLang="zh-TW" sz="2800" dirty="0" smtClean="0">
                <a:latin typeface="標楷體" pitchFamily="65" charset="-120"/>
              </a:rPr>
              <a:t>抗生素</a:t>
            </a:r>
            <a:r>
              <a:rPr lang="zh-TW" altLang="en-US" sz="2800" dirty="0" smtClean="0"/>
              <a:t>。</a:t>
            </a:r>
            <a:endParaRPr lang="en-US" altLang="zh-TW" sz="2800" dirty="0" smtClean="0"/>
          </a:p>
          <a:p>
            <a:pPr>
              <a:buNone/>
            </a:pPr>
            <a:endParaRPr lang="zh-TW" altLang="en-US"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42</a:t>
            </a:fld>
            <a:endParaRPr lang="zh-TW" altLang="en-US" dirty="0"/>
          </a:p>
        </p:txBody>
      </p:sp>
      <p:pic>
        <p:nvPicPr>
          <p:cNvPr id="24580" name="Picture 4"/>
          <p:cNvPicPr>
            <a:picLocks noChangeAspect="1" noChangeArrowheads="1"/>
          </p:cNvPicPr>
          <p:nvPr/>
        </p:nvPicPr>
        <p:blipFill>
          <a:blip r:embed="rId2" cstate="print"/>
          <a:srcRect/>
          <a:stretch>
            <a:fillRect/>
          </a:stretch>
        </p:blipFill>
        <p:spPr bwMode="auto">
          <a:xfrm>
            <a:off x="1691680" y="4221088"/>
            <a:ext cx="2990818" cy="2208029"/>
          </a:xfrm>
          <a:prstGeom prst="rect">
            <a:avLst/>
          </a:prstGeom>
          <a:noFill/>
          <a:ln w="9525">
            <a:noFill/>
            <a:miter lim="800000"/>
            <a:headEnd/>
            <a:tailEnd/>
          </a:ln>
        </p:spPr>
      </p:pic>
      <p:pic>
        <p:nvPicPr>
          <p:cNvPr id="24583" name="Picture 7"/>
          <p:cNvPicPr>
            <a:picLocks noChangeAspect="1" noChangeArrowheads="1"/>
          </p:cNvPicPr>
          <p:nvPr/>
        </p:nvPicPr>
        <p:blipFill>
          <a:blip r:embed="rId3" cstate="print"/>
          <a:srcRect/>
          <a:stretch>
            <a:fillRect/>
          </a:stretch>
        </p:blipFill>
        <p:spPr bwMode="auto">
          <a:xfrm>
            <a:off x="5630915" y="3645024"/>
            <a:ext cx="2584160" cy="2789523"/>
          </a:xfrm>
          <a:prstGeom prst="rect">
            <a:avLst/>
          </a:prstGeom>
          <a:noFill/>
          <a:ln w="9525">
            <a:noFill/>
            <a:miter lim="800000"/>
            <a:headEnd/>
            <a:tailEnd/>
          </a:ln>
        </p:spPr>
      </p:pic>
      <p:sp>
        <p:nvSpPr>
          <p:cNvPr id="11" name="文字方塊 10"/>
          <p:cNvSpPr txBox="1"/>
          <p:nvPr/>
        </p:nvSpPr>
        <p:spPr>
          <a:xfrm>
            <a:off x="5940152" y="6488668"/>
            <a:ext cx="2952328" cy="369332"/>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U</a:t>
            </a:r>
            <a:r>
              <a:rPr lang="en-US" altLang="zh-TW" dirty="0" smtClean="0">
                <a:latin typeface="Times New Roman" panose="02020603050405020304" pitchFamily="18" charset="0"/>
                <a:cs typeface="Times New Roman" panose="02020603050405020304" pitchFamily="18" charset="0"/>
              </a:rPr>
              <a:t>S</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FDA, US CDC, 2015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01963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kern="0" dirty="0">
                <a:solidFill>
                  <a:srgbClr val="003399"/>
                </a:solidFill>
                <a:latin typeface="標楷體"/>
                <a:ea typeface="標楷體"/>
              </a:rPr>
              <a:t>如何預防感冒</a:t>
            </a:r>
          </a:p>
        </p:txBody>
      </p:sp>
      <p:graphicFrame>
        <p:nvGraphicFramePr>
          <p:cNvPr id="4" name="資料庫圖表 3"/>
          <p:cNvGraphicFramePr/>
          <p:nvPr>
            <p:extLst/>
          </p:nvPr>
        </p:nvGraphicFramePr>
        <p:xfrm>
          <a:off x="179512" y="116632"/>
          <a:ext cx="8784976" cy="6531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圖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5896" y="2852936"/>
            <a:ext cx="836586" cy="726203"/>
          </a:xfrm>
          <a:prstGeom prst="rect">
            <a:avLst/>
          </a:prstGeom>
          <a:effectLst>
            <a:softEdge rad="31750"/>
          </a:effectLst>
        </p:spPr>
      </p:pic>
      <p:sp>
        <p:nvSpPr>
          <p:cNvPr id="7" name="乘號 6"/>
          <p:cNvSpPr/>
          <p:nvPr/>
        </p:nvSpPr>
        <p:spPr>
          <a:xfrm>
            <a:off x="4716030" y="2214918"/>
            <a:ext cx="936104" cy="1008112"/>
          </a:xfrm>
          <a:prstGeom prst="mathMultiply">
            <a:avLst>
              <a:gd name="adj1" fmla="val 1855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9"/>
          <p:cNvGrpSpPr/>
          <p:nvPr/>
        </p:nvGrpSpPr>
        <p:grpSpPr>
          <a:xfrm>
            <a:off x="393163" y="4365467"/>
            <a:ext cx="794461" cy="875486"/>
            <a:chOff x="5122285" y="4187822"/>
            <a:chExt cx="794461" cy="875486"/>
          </a:xfrm>
        </p:grpSpPr>
        <p:pic>
          <p:nvPicPr>
            <p:cNvPr id="8" name="圖片 7"/>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0" r="100000">
                          <a14:foregroundMark x1="34649" y1="11765" x2="67982" y2="85068"/>
                          <a14:foregroundMark x1="25000" y1="18552" x2="38596" y2="42534"/>
                          <a14:foregroundMark x1="26754" y1="6335" x2="41228" y2="1810"/>
                          <a14:foregroundMark x1="73684" y1="24887" x2="83772" y2="12670"/>
                        </a14:backgroundRemoval>
                      </a14:imgEffect>
                    </a14:imgLayer>
                  </a14:imgProps>
                </a:ext>
                <a:ext uri="{28A0092B-C50C-407E-A947-70E740481C1C}">
                  <a14:useLocalDpi xmlns:a14="http://schemas.microsoft.com/office/drawing/2010/main"/>
                </a:ext>
              </a:extLst>
            </a:blip>
            <a:stretch>
              <a:fillRect/>
            </a:stretch>
          </p:blipFill>
          <p:spPr>
            <a:xfrm rot="722252">
              <a:off x="5122285" y="4187822"/>
              <a:ext cx="773028" cy="749295"/>
            </a:xfrm>
            <a:prstGeom prst="rect">
              <a:avLst/>
            </a:prstGeom>
          </p:spPr>
        </p:pic>
        <p:sp>
          <p:nvSpPr>
            <p:cNvPr id="9" name="乘號 8"/>
            <p:cNvSpPr/>
            <p:nvPr/>
          </p:nvSpPr>
          <p:spPr>
            <a:xfrm>
              <a:off x="5230948" y="4259467"/>
              <a:ext cx="685798" cy="803841"/>
            </a:xfrm>
            <a:prstGeom prst="mathMultiply">
              <a:avLst>
                <a:gd name="adj1" fmla="val 1855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投影片編號版面配置區 2"/>
          <p:cNvSpPr>
            <a:spLocks noGrp="1"/>
          </p:cNvSpPr>
          <p:nvPr>
            <p:ph type="sldNum" sz="quarter" idx="12"/>
          </p:nvPr>
        </p:nvSpPr>
        <p:spPr/>
        <p:txBody>
          <a:bodyPr/>
          <a:lstStyle/>
          <a:p>
            <a:fld id="{353F2151-F539-4957-A3F3-BA4A806DF857}" type="slidenum">
              <a:rPr lang="zh-TW" altLang="en-US" smtClean="0"/>
              <a:pPr/>
              <a:t>43</a:t>
            </a:fld>
            <a:endParaRPr lang="zh-TW" altLang="en-US"/>
          </a:p>
        </p:txBody>
      </p:sp>
      <p:pic>
        <p:nvPicPr>
          <p:cNvPr id="11" name="圖片 1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
        <p:nvSpPr>
          <p:cNvPr id="13" name="文字方塊 12"/>
          <p:cNvSpPr txBox="1"/>
          <p:nvPr/>
        </p:nvSpPr>
        <p:spPr>
          <a:xfrm>
            <a:off x="323528" y="6170710"/>
            <a:ext cx="7992887" cy="307777"/>
          </a:xfrm>
          <a:prstGeom prst="rect">
            <a:avLst/>
          </a:prstGeom>
          <a:noFill/>
        </p:spPr>
        <p:txBody>
          <a:bodyPr wrap="square" rtlCol="0">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（衛生福利部疾病管制署，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2014;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U.</a:t>
            </a:r>
            <a:r>
              <a:rPr lang="en-US" altLang="zh-TW" sz="1400" dirty="0" smtClean="0">
                <a:latin typeface="Times New Roman" panose="02020603050405020304" pitchFamily="18" charset="0"/>
                <a:cs typeface="Times New Roman" panose="02020603050405020304" pitchFamily="18" charset="0"/>
              </a:rPr>
              <a:t>S.</a:t>
            </a:r>
            <a:r>
              <a:rPr lang="zh-TW" altLang="en-US" sz="1400" dirty="0" smtClean="0">
                <a:latin typeface="Times New Roman" panose="02020603050405020304" pitchFamily="18" charset="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Centers for Disease Control and Prevention, 2015</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4176046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71218" y="4257369"/>
            <a:ext cx="1137286" cy="133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能力二  清楚表達自己的身體狀況</a:t>
            </a:r>
            <a:endParaRPr lang="zh-TW" altLang="en-US" dirty="0"/>
          </a:p>
        </p:txBody>
      </p:sp>
      <p:sp>
        <p:nvSpPr>
          <p:cNvPr id="3" name="內容版面配置區 2"/>
          <p:cNvSpPr>
            <a:spLocks noGrp="1"/>
          </p:cNvSpPr>
          <p:nvPr>
            <p:ph idx="1"/>
          </p:nvPr>
        </p:nvSpPr>
        <p:spPr>
          <a:xfrm>
            <a:off x="251520" y="1340768"/>
            <a:ext cx="8435280" cy="5112568"/>
          </a:xfrm>
        </p:spPr>
        <p:txBody>
          <a:bodyPr>
            <a:noAutofit/>
          </a:bodyPr>
          <a:lstStyle/>
          <a:p>
            <a:pPr marL="0" indent="0">
              <a:buNone/>
            </a:pPr>
            <a:r>
              <a:rPr lang="zh-TW" altLang="zh-TW" sz="2400" dirty="0">
                <a:latin typeface="標楷體" pitchFamily="65" charset="-120"/>
              </a:rPr>
              <a:t>看病或到藥局購買藥品時，要清楚表達自己的身體狀況，並向醫師或藥師說清楚這些事情：</a:t>
            </a:r>
            <a:endParaRPr lang="zh-TW" altLang="en-US" sz="2400" dirty="0"/>
          </a:p>
          <a:p>
            <a:pPr marL="542925" indent="-357188">
              <a:buFont typeface="+mj-lt"/>
              <a:buAutoNum type="arabicPeriod"/>
            </a:pPr>
            <a:r>
              <a:rPr lang="zh-TW" altLang="en-US" sz="2400" b="1" dirty="0">
                <a:solidFill>
                  <a:srgbClr val="004ADE"/>
                </a:solidFill>
              </a:rPr>
              <a:t>目前不舒服症狀、何時開始？ </a:t>
            </a:r>
          </a:p>
          <a:p>
            <a:pPr marL="542925" indent="-357188">
              <a:buFont typeface="+mj-lt"/>
              <a:buAutoNum type="arabicPeriod"/>
            </a:pPr>
            <a:r>
              <a:rPr lang="zh-TW" altLang="en-US" sz="2400" b="1" dirty="0">
                <a:solidFill>
                  <a:srgbClr val="004ADE"/>
                </a:solidFill>
              </a:rPr>
              <a:t>有沒有對藥品或食物過敏，有喝酒或特殊飲食習慣。 </a:t>
            </a:r>
          </a:p>
          <a:p>
            <a:pPr marL="542925" indent="-357188">
              <a:buFont typeface="+mj-lt"/>
              <a:buAutoNum type="arabicPeriod"/>
            </a:pPr>
            <a:r>
              <a:rPr lang="zh-TW" altLang="en-US" sz="2400" b="1" dirty="0">
                <a:solidFill>
                  <a:srgbClr val="004ADE"/>
                </a:solidFill>
              </a:rPr>
              <a:t>有沒有其他疾病，例如心血管、腸胃道、肝臟、腎臟或家族遺傳疾病。 </a:t>
            </a:r>
          </a:p>
          <a:p>
            <a:pPr marL="542925" indent="-357188">
              <a:buFont typeface="+mj-lt"/>
              <a:buAutoNum type="arabicPeriod"/>
            </a:pPr>
            <a:r>
              <a:rPr lang="zh-TW" altLang="en-US" sz="2400" b="1" dirty="0">
                <a:solidFill>
                  <a:srgbClr val="004ADE"/>
                </a:solidFill>
              </a:rPr>
              <a:t>目前正在使用的藥品，包括西藥、中草藥、成藥及保健食品等。 </a:t>
            </a:r>
          </a:p>
          <a:p>
            <a:pPr marL="542925" indent="-357188">
              <a:buFont typeface="+mj-lt"/>
              <a:buAutoNum type="arabicPeriod"/>
            </a:pPr>
            <a:r>
              <a:rPr lang="zh-TW" altLang="en-US" sz="2400" b="1" dirty="0">
                <a:solidFill>
                  <a:srgbClr val="FF0000"/>
                </a:solidFill>
              </a:rPr>
              <a:t>需不需要開車或操作機械等需要專心的工作。 </a:t>
            </a:r>
          </a:p>
          <a:p>
            <a:pPr marL="542925" indent="-357188">
              <a:buFont typeface="+mj-lt"/>
              <a:buAutoNum type="arabicPeriod"/>
            </a:pPr>
            <a:r>
              <a:rPr lang="zh-TW" altLang="en-US" sz="2400" b="1" dirty="0">
                <a:solidFill>
                  <a:srgbClr val="004ADE"/>
                </a:solidFill>
              </a:rPr>
              <a:t>女性需告知是否懷孕、正準備懷孕或正在哺餵母乳。</a:t>
            </a:r>
            <a:endParaRPr lang="en-US" altLang="zh-TW" sz="2400" b="1" dirty="0">
              <a:solidFill>
                <a:srgbClr val="004ADE"/>
              </a:solidFill>
            </a:endParaRPr>
          </a:p>
          <a:p>
            <a:pPr marL="542925" indent="-357188">
              <a:buFont typeface="+mj-lt"/>
              <a:buAutoNum type="arabicPeriod"/>
            </a:pPr>
            <a:r>
              <a:rPr lang="zh-TW" altLang="en-US" sz="2400" b="1" dirty="0">
                <a:solidFill>
                  <a:srgbClr val="004ADE"/>
                </a:solidFill>
              </a:rPr>
              <a:t>為避免重複用藥，同時看兩科以上門診，應主動告知醫師</a:t>
            </a:r>
            <a:r>
              <a:rPr lang="zh-TW" altLang="en-US" sz="2400" b="1" dirty="0" smtClean="0">
                <a:solidFill>
                  <a:srgbClr val="004ADE"/>
                </a:solidFill>
              </a:rPr>
              <a:t>。</a:t>
            </a:r>
            <a:endParaRPr lang="zh-TW" altLang="en-US" sz="2400" dirty="0">
              <a:solidFill>
                <a:srgbClr val="004ADE"/>
              </a:solidFill>
              <a:latin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44</a:t>
            </a:fld>
            <a:endParaRPr lang="zh-TW" altLang="en-US" dirty="0"/>
          </a:p>
        </p:txBody>
      </p: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5960" y="2276872"/>
            <a:ext cx="407200" cy="814400"/>
          </a:xfrm>
          <a:prstGeom prst="rect">
            <a:avLst/>
          </a:prstGeom>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36750" y="3106276"/>
            <a:ext cx="671754" cy="645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169548" y="5135876"/>
            <a:ext cx="75993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圖片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
        <p:nvSpPr>
          <p:cNvPr id="10" name="文字方塊 9"/>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15650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sz="4000" b="1" kern="0" dirty="0">
                <a:solidFill>
                  <a:srgbClr val="003399"/>
                </a:solidFill>
                <a:latin typeface="標楷體"/>
                <a:ea typeface="標楷體"/>
              </a:rPr>
              <a:t>能力三</a:t>
            </a:r>
            <a:r>
              <a:rPr lang="zh-TW" altLang="en-US" sz="4000" b="1" kern="0" dirty="0">
                <a:solidFill>
                  <a:srgbClr val="003399"/>
                </a:solidFill>
                <a:latin typeface="標楷體"/>
                <a:ea typeface="標楷體"/>
              </a:rPr>
              <a:t>  看清楚藥品標示</a:t>
            </a:r>
          </a:p>
        </p:txBody>
      </p:sp>
      <p:sp>
        <p:nvSpPr>
          <p:cNvPr id="3" name="內容版面配置區 2"/>
          <p:cNvSpPr>
            <a:spLocks noGrp="1"/>
          </p:cNvSpPr>
          <p:nvPr>
            <p:ph idx="1"/>
          </p:nvPr>
        </p:nvSpPr>
        <p:spPr/>
        <p:txBody>
          <a:bodyPr>
            <a:noAutofit/>
          </a:bodyPr>
          <a:lstStyle/>
          <a:p>
            <a:pPr marL="808038" indent="-808038">
              <a:buNone/>
            </a:pP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一</a:t>
            </a: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注意事項、副作用或警語</a:t>
            </a:r>
            <a:r>
              <a:rPr lang="zh-TW" altLang="en-US" sz="2400" b="1" dirty="0" smtClean="0">
                <a:solidFill>
                  <a:srgbClr val="660033"/>
                </a:solidFill>
                <a:latin typeface="標楷體" panose="03000509000000000000" pitchFamily="65" charset="-120"/>
              </a:rPr>
              <a:t>：</a:t>
            </a:r>
            <a:endParaRPr lang="en-US" altLang="zh-TW" sz="2400" b="1" dirty="0" smtClean="0">
              <a:solidFill>
                <a:srgbClr val="660033"/>
              </a:solidFill>
              <a:latin typeface="標楷體" panose="03000509000000000000" pitchFamily="65" charset="-120"/>
            </a:endParaRPr>
          </a:p>
          <a:p>
            <a:pPr marL="630238" indent="0">
              <a:buNone/>
            </a:pPr>
            <a:r>
              <a:rPr lang="zh-TW" altLang="en-US" sz="2400" dirty="0" smtClean="0">
                <a:latin typeface="標楷體" pitchFamily="65" charset="-120"/>
              </a:rPr>
              <a:t>看</a:t>
            </a:r>
            <a:r>
              <a:rPr lang="zh-TW" altLang="en-US" sz="2400" dirty="0">
                <a:latin typeface="標楷體" pitchFamily="65" charset="-120"/>
              </a:rPr>
              <a:t>清楚外盒、藥品說明書上寫的注意事項，</a:t>
            </a:r>
            <a:r>
              <a:rPr lang="zh-TW" altLang="en-US" sz="2400" b="1" dirty="0">
                <a:solidFill>
                  <a:srgbClr val="FF0000"/>
                </a:solidFill>
                <a:latin typeface="標楷體" pitchFamily="65" charset="-120"/>
              </a:rPr>
              <a:t>了解藥品使用後可能產生的副作用或警語</a:t>
            </a:r>
            <a:r>
              <a:rPr lang="zh-TW" altLang="zh-TW" sz="2400" dirty="0" smtClean="0">
                <a:latin typeface="標楷體" pitchFamily="65" charset="-120"/>
              </a:rPr>
              <a:t>。</a:t>
            </a:r>
            <a:r>
              <a:rPr lang="zh-TW" altLang="en-US" sz="2400" dirty="0" smtClean="0">
                <a:latin typeface="標楷體" pitchFamily="65" charset="-120"/>
              </a:rPr>
              <a:t>個人</a:t>
            </a:r>
            <a:r>
              <a:rPr lang="zh-TW" altLang="en-US" sz="2400" dirty="0">
                <a:latin typeface="標楷體" pitchFamily="65" charset="-120"/>
              </a:rPr>
              <a:t>感冒症狀不同，而綜合感冒藥的成份通常不是單一成分而是含多種成分的複方，服用前可以先請教醫師或藥師。</a:t>
            </a:r>
            <a:endParaRPr lang="en-US" altLang="zh-TW" sz="2400" dirty="0">
              <a:latin typeface="標楷體" pitchFamily="65" charset="-120"/>
            </a:endParaRPr>
          </a:p>
          <a:p>
            <a:pPr marL="808038" indent="-808038">
              <a:buNone/>
            </a:pP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二</a:t>
            </a: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名稱外觀</a:t>
            </a:r>
            <a:r>
              <a:rPr lang="zh-TW" altLang="en-US" sz="2400" b="1" dirty="0" smtClean="0">
                <a:solidFill>
                  <a:srgbClr val="660033"/>
                </a:solidFill>
                <a:latin typeface="標楷體" panose="03000509000000000000" pitchFamily="65" charset="-120"/>
              </a:rPr>
              <a:t>：</a:t>
            </a:r>
            <a:endParaRPr lang="en-US" altLang="zh-TW" sz="2400" b="1" dirty="0" smtClean="0">
              <a:solidFill>
                <a:srgbClr val="660033"/>
              </a:solidFill>
              <a:latin typeface="標楷體" panose="03000509000000000000" pitchFamily="65" charset="-120"/>
            </a:endParaRPr>
          </a:p>
          <a:p>
            <a:pPr marL="630238" indent="0">
              <a:buNone/>
            </a:pPr>
            <a:r>
              <a:rPr lang="zh-TW" altLang="en-US" sz="2400" dirty="0" smtClean="0">
                <a:latin typeface="標楷體" pitchFamily="65" charset="-120"/>
              </a:rPr>
              <a:t>確認</a:t>
            </a:r>
            <a:r>
              <a:rPr lang="zh-TW" altLang="zh-TW" sz="2400" dirty="0">
                <a:latin typeface="標楷體" pitchFamily="65" charset="-120"/>
              </a:rPr>
              <a:t>藥品的</a:t>
            </a:r>
            <a:r>
              <a:rPr lang="zh-TW" altLang="en-US" sz="2400" dirty="0">
                <a:latin typeface="標楷體" pitchFamily="65" charset="-120"/>
              </a:rPr>
              <a:t>外觀</a:t>
            </a:r>
            <a:r>
              <a:rPr lang="zh-TW" altLang="zh-TW" sz="2400" dirty="0">
                <a:latin typeface="標楷體" pitchFamily="65" charset="-120"/>
              </a:rPr>
              <a:t>形狀、顏色等，是否與外盒</a:t>
            </a:r>
            <a:r>
              <a:rPr lang="zh-TW" altLang="en-US" sz="2400" dirty="0">
                <a:latin typeface="標楷體" pitchFamily="65" charset="-120"/>
              </a:rPr>
              <a:t>或</a:t>
            </a:r>
            <a:r>
              <a:rPr lang="zh-TW" altLang="zh-TW" sz="2400" dirty="0">
                <a:latin typeface="標楷體" pitchFamily="65" charset="-120"/>
              </a:rPr>
              <a:t>藥品說明書</a:t>
            </a:r>
            <a:r>
              <a:rPr lang="en-US" altLang="zh-TW" sz="2400" dirty="0">
                <a:latin typeface="標楷體" pitchFamily="65" charset="-120"/>
              </a:rPr>
              <a:t>(</a:t>
            </a:r>
            <a:r>
              <a:rPr lang="zh-TW" altLang="en-US" sz="2400" dirty="0">
                <a:latin typeface="標楷體" pitchFamily="65" charset="-120"/>
              </a:rPr>
              <a:t>仿單</a:t>
            </a:r>
            <a:r>
              <a:rPr lang="en-US" altLang="zh-TW" sz="2400" dirty="0">
                <a:latin typeface="標楷體" pitchFamily="65" charset="-120"/>
              </a:rPr>
              <a:t>)</a:t>
            </a:r>
            <a:r>
              <a:rPr lang="zh-TW" altLang="zh-TW" sz="2400" dirty="0">
                <a:latin typeface="標楷體" pitchFamily="65" charset="-120"/>
              </a:rPr>
              <a:t>描述的一樣，</a:t>
            </a:r>
            <a:r>
              <a:rPr lang="zh-TW" altLang="en-US" sz="2400" dirty="0">
                <a:latin typeface="標楷體" pitchFamily="65" charset="-120"/>
              </a:rPr>
              <a:t>外</a:t>
            </a:r>
            <a:r>
              <a:rPr lang="zh-TW" altLang="zh-TW" sz="2400" dirty="0">
                <a:latin typeface="標楷體" pitchFamily="65" charset="-120"/>
              </a:rPr>
              <a:t>包裝是否完整。</a:t>
            </a:r>
            <a:endParaRPr lang="en-US" altLang="zh-TW" sz="2400" dirty="0">
              <a:latin typeface="標楷體" pitchFamily="65" charset="-120"/>
            </a:endParaRPr>
          </a:p>
          <a:p>
            <a:pPr marL="808038" indent="-808038">
              <a:buNone/>
            </a:pP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三</a:t>
            </a: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藥品適應症</a:t>
            </a:r>
            <a:r>
              <a:rPr lang="zh-TW" altLang="en-US" sz="2400" b="1" dirty="0" smtClean="0">
                <a:solidFill>
                  <a:srgbClr val="660033"/>
                </a:solidFill>
                <a:latin typeface="標楷體" panose="03000509000000000000" pitchFamily="65" charset="-120"/>
              </a:rPr>
              <a:t>：</a:t>
            </a:r>
            <a:endParaRPr lang="en-US" altLang="zh-TW" sz="2400" b="1" dirty="0" smtClean="0">
              <a:solidFill>
                <a:srgbClr val="660033"/>
              </a:solidFill>
              <a:latin typeface="標楷體" panose="03000509000000000000" pitchFamily="65" charset="-120"/>
            </a:endParaRPr>
          </a:p>
          <a:p>
            <a:pPr marL="630238" indent="0">
              <a:buNone/>
            </a:pPr>
            <a:r>
              <a:rPr lang="zh-TW" altLang="en-US" sz="2400" b="1" dirty="0" smtClean="0">
                <a:solidFill>
                  <a:srgbClr val="FF0000"/>
                </a:solidFill>
                <a:latin typeface="標楷體" pitchFamily="65" charset="-120"/>
              </a:rPr>
              <a:t>緩</a:t>
            </a:r>
            <a:r>
              <a:rPr lang="zh-TW" altLang="en-US" sz="2400" b="1" dirty="0">
                <a:solidFill>
                  <a:srgbClr val="FF0000"/>
                </a:solidFill>
                <a:latin typeface="標楷體" pitchFamily="65" charset="-120"/>
              </a:rPr>
              <a:t>解感冒症狀</a:t>
            </a:r>
            <a:r>
              <a:rPr lang="en-US" altLang="zh-TW" sz="2400" b="1" dirty="0">
                <a:solidFill>
                  <a:srgbClr val="FF0000"/>
                </a:solidFill>
                <a:latin typeface="標楷體" pitchFamily="65" charset="-120"/>
              </a:rPr>
              <a:t>(</a:t>
            </a:r>
            <a:r>
              <a:rPr lang="zh-TW" altLang="en-US" sz="2400" b="1" dirty="0">
                <a:solidFill>
                  <a:srgbClr val="FF0000"/>
                </a:solidFill>
                <a:latin typeface="標楷體" pitchFamily="65" charset="-120"/>
              </a:rPr>
              <a:t>流鼻水、鼻塞、打噴嚏、咳嗽</a:t>
            </a:r>
            <a:r>
              <a:rPr lang="en-US" altLang="zh-TW" sz="2400" b="1" dirty="0">
                <a:solidFill>
                  <a:srgbClr val="FF0000"/>
                </a:solidFill>
                <a:latin typeface="標楷體" pitchFamily="65" charset="-120"/>
              </a:rPr>
              <a:t>…</a:t>
            </a:r>
            <a:r>
              <a:rPr lang="zh-TW" altLang="en-US" sz="2400" b="1" dirty="0">
                <a:solidFill>
                  <a:srgbClr val="FF0000"/>
                </a:solidFill>
                <a:latin typeface="標楷體" pitchFamily="65" charset="-120"/>
              </a:rPr>
              <a:t>等</a:t>
            </a:r>
            <a:r>
              <a:rPr lang="en-US" altLang="zh-TW" sz="2400" b="1" dirty="0">
                <a:solidFill>
                  <a:srgbClr val="FF0000"/>
                </a:solidFill>
                <a:latin typeface="標楷體" pitchFamily="65" charset="-120"/>
              </a:rPr>
              <a:t>)</a:t>
            </a:r>
            <a:r>
              <a:rPr lang="zh-TW" altLang="en-US" sz="2400" b="1" dirty="0">
                <a:solidFill>
                  <a:srgbClr val="FF0000"/>
                </a:solidFill>
                <a:latin typeface="標楷體" pitchFamily="65" charset="-120"/>
              </a:rPr>
              <a:t>的藥品是否與自己的症狀相符</a:t>
            </a:r>
            <a:r>
              <a:rPr lang="zh-TW" altLang="en-US" sz="2400" dirty="0" smtClean="0">
                <a:latin typeface="標楷體" pitchFamily="65" charset="-120"/>
              </a:rPr>
              <a:t>。</a:t>
            </a:r>
            <a:endParaRPr lang="en-US" altLang="zh-TW" sz="2400" b="1" dirty="0">
              <a:solidFill>
                <a:schemeClr val="accent2">
                  <a:lumMod val="50000"/>
                </a:schemeClr>
              </a:solidFill>
              <a:latin typeface="標楷體" pitchFamily="65" charset="-120"/>
            </a:endParaRPr>
          </a:p>
        </p:txBody>
      </p:sp>
      <p:sp>
        <p:nvSpPr>
          <p:cNvPr id="5" name="投影片編號版面配置區 4"/>
          <p:cNvSpPr>
            <a:spLocks noGrp="1"/>
          </p:cNvSpPr>
          <p:nvPr>
            <p:ph type="sldNum" sz="quarter" idx="12"/>
          </p:nvPr>
        </p:nvSpPr>
        <p:spPr/>
        <p:txBody>
          <a:bodyPr/>
          <a:lstStyle/>
          <a:p>
            <a:fld id="{353F2151-F539-4957-A3F3-BA4A806DF857}" type="slidenum">
              <a:rPr lang="zh-TW" altLang="en-US" smtClean="0"/>
              <a:pPr/>
              <a:t>45</a:t>
            </a:fld>
            <a:endParaRPr lang="zh-TW" altLang="en-US" dirty="0"/>
          </a:p>
        </p:txBody>
      </p:sp>
      <p:pic>
        <p:nvPicPr>
          <p:cNvPr id="6" name="圖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
        <p:nvSpPr>
          <p:cNvPr id="7" name="文字方塊 6"/>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378142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hlinkClick r:id="rId2"/>
          </p:cNvP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988840"/>
            <a:ext cx="4094058" cy="2949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251520" y="296864"/>
            <a:ext cx="8640960" cy="766414"/>
          </a:xfrm>
        </p:spPr>
        <p:txBody>
          <a:bodyPr/>
          <a:lstStyle/>
          <a:p>
            <a:r>
              <a:rPr lang="zh-TW" altLang="en-US" b="1" kern="0" dirty="0">
                <a:solidFill>
                  <a:srgbClr val="003399"/>
                </a:solidFill>
                <a:latin typeface="標楷體"/>
                <a:ea typeface="標楷體"/>
              </a:rPr>
              <a:t>感冒糖漿當水喝 引發急性腎衰竭</a:t>
            </a:r>
            <a:endParaRPr lang="zh-TW" altLang="en-US" dirty="0"/>
          </a:p>
        </p:txBody>
      </p:sp>
      <p:sp>
        <p:nvSpPr>
          <p:cNvPr id="3" name="內容版面配置區 2"/>
          <p:cNvSpPr>
            <a:spLocks noGrp="1"/>
          </p:cNvSpPr>
          <p:nvPr>
            <p:ph sz="half" idx="1"/>
          </p:nvPr>
        </p:nvSpPr>
        <p:spPr>
          <a:xfrm>
            <a:off x="257688" y="1063277"/>
            <a:ext cx="4170296" cy="4525963"/>
          </a:xfrm>
        </p:spPr>
        <p:txBody>
          <a:bodyPr>
            <a:noAutofit/>
          </a:bodyPr>
          <a:lstStyle/>
          <a:p>
            <a:pPr marL="0" indent="0">
              <a:buNone/>
            </a:pPr>
            <a:r>
              <a:rPr lang="en-US" altLang="zh-TW" sz="1800" dirty="0">
                <a:latin typeface="標楷體" panose="03000509000000000000" pitchFamily="65" charset="-120"/>
              </a:rPr>
              <a:t>【</a:t>
            </a:r>
            <a:r>
              <a:rPr lang="zh-TW" altLang="en-US" sz="1800" dirty="0">
                <a:latin typeface="標楷體" panose="03000509000000000000" pitchFamily="65" charset="-120"/>
              </a:rPr>
              <a:t>大紀元</a:t>
            </a:r>
            <a:r>
              <a:rPr lang="en-US" altLang="zh-TW" sz="1800" dirty="0">
                <a:latin typeface="標楷體" panose="03000509000000000000" pitchFamily="65" charset="-120"/>
              </a:rPr>
              <a:t>2011</a:t>
            </a:r>
            <a:r>
              <a:rPr lang="zh-TW" altLang="en-US" sz="1800" dirty="0">
                <a:latin typeface="標楷體" panose="03000509000000000000" pitchFamily="65" charset="-120"/>
              </a:rPr>
              <a:t>年</a:t>
            </a:r>
            <a:r>
              <a:rPr lang="en-US" altLang="zh-TW" sz="1800" dirty="0">
                <a:latin typeface="標楷體" panose="03000509000000000000" pitchFamily="65" charset="-120"/>
              </a:rPr>
              <a:t>09</a:t>
            </a:r>
            <a:r>
              <a:rPr lang="zh-TW" altLang="en-US" sz="1800" dirty="0">
                <a:latin typeface="標楷體" panose="03000509000000000000" pitchFamily="65" charset="-120"/>
              </a:rPr>
              <a:t>月</a:t>
            </a:r>
            <a:r>
              <a:rPr lang="en-US" altLang="zh-TW" sz="1800" dirty="0">
                <a:latin typeface="標楷體" panose="03000509000000000000" pitchFamily="65" charset="-120"/>
              </a:rPr>
              <a:t>19</a:t>
            </a:r>
            <a:r>
              <a:rPr lang="zh-TW" altLang="en-US" sz="1800" dirty="0">
                <a:latin typeface="標楷體" panose="03000509000000000000" pitchFamily="65" charset="-120"/>
              </a:rPr>
              <a:t>日訊</a:t>
            </a:r>
            <a:r>
              <a:rPr lang="en-US" altLang="zh-TW" sz="1800" dirty="0">
                <a:latin typeface="標楷體" panose="03000509000000000000" pitchFamily="65" charset="-120"/>
              </a:rPr>
              <a:t>】</a:t>
            </a:r>
          </a:p>
          <a:p>
            <a:pPr marL="0" indent="0">
              <a:buNone/>
            </a:pPr>
            <a:r>
              <a:rPr lang="zh-TW" altLang="en-US" sz="1800" dirty="0">
                <a:latin typeface="標楷體" panose="03000509000000000000" pitchFamily="65" charset="-120"/>
              </a:rPr>
              <a:t>很多人感冒，會直接到藥局買藥，或感冒糖漿喝，但是藥水甜甜的，一不小心就可能喝過量，</a:t>
            </a:r>
            <a:r>
              <a:rPr lang="en-US" altLang="zh-TW" sz="1800" b="1" dirty="0">
                <a:solidFill>
                  <a:srgbClr val="FF0000"/>
                </a:solidFill>
                <a:latin typeface="標楷體" panose="03000509000000000000" pitchFamily="65" charset="-120"/>
              </a:rPr>
              <a:t>1</a:t>
            </a:r>
            <a:r>
              <a:rPr lang="zh-TW" altLang="en-US" sz="1800" b="1" dirty="0">
                <a:solidFill>
                  <a:srgbClr val="FF0000"/>
                </a:solidFill>
                <a:latin typeface="標楷體" panose="03000509000000000000" pitchFamily="65" charset="-120"/>
              </a:rPr>
              <a:t>名</a:t>
            </a:r>
            <a:r>
              <a:rPr lang="en-US" altLang="zh-TW" sz="1800" b="1" dirty="0">
                <a:solidFill>
                  <a:srgbClr val="FF0000"/>
                </a:solidFill>
                <a:latin typeface="標楷體" panose="03000509000000000000" pitchFamily="65" charset="-120"/>
              </a:rPr>
              <a:t>20</a:t>
            </a:r>
            <a:r>
              <a:rPr lang="zh-TW" altLang="en-US" sz="1800" b="1" dirty="0">
                <a:solidFill>
                  <a:srgbClr val="FF0000"/>
                </a:solidFill>
                <a:latin typeface="標楷體" panose="03000509000000000000" pitchFamily="65" charset="-120"/>
              </a:rPr>
              <a:t>多歲男子感冒，竟然把感冒糖漿當水喝</a:t>
            </a:r>
            <a:r>
              <a:rPr lang="zh-TW" altLang="en-US" sz="1800" dirty="0">
                <a:latin typeface="標楷體" panose="03000509000000000000" pitchFamily="65" charset="-120"/>
              </a:rPr>
              <a:t>，</a:t>
            </a:r>
            <a:r>
              <a:rPr lang="zh-TW" altLang="en-US" sz="1800" b="1" dirty="0">
                <a:solidFill>
                  <a:srgbClr val="FF0000"/>
                </a:solidFill>
                <a:latin typeface="標楷體" panose="03000509000000000000" pitchFamily="65" charset="-120"/>
              </a:rPr>
              <a:t>沒想到引發急性腎衰竭</a:t>
            </a:r>
            <a:r>
              <a:rPr lang="zh-TW" altLang="en-US" sz="1800" dirty="0">
                <a:latin typeface="標楷體" panose="03000509000000000000" pitchFamily="65" charset="-120"/>
              </a:rPr>
              <a:t>，差點送命。</a:t>
            </a:r>
          </a:p>
          <a:p>
            <a:pPr marL="0" indent="0">
              <a:buNone/>
            </a:pPr>
            <a:r>
              <a:rPr lang="zh-TW" altLang="en-US" sz="1800" dirty="0">
                <a:latin typeface="標楷體" panose="03000509000000000000" pitchFamily="65" charset="-120"/>
              </a:rPr>
              <a:t>男子緊急送醫洗腎，還好撿回一命，醫師仔細問，才發現他因為工作繁忙常加班，沒時間看醫生，才會到藥局買感冒糖漿服用。 </a:t>
            </a:r>
          </a:p>
          <a:p>
            <a:pPr marL="0" indent="0">
              <a:buNone/>
            </a:pPr>
            <a:r>
              <a:rPr lang="zh-TW" altLang="en-US" sz="1800" b="1" dirty="0">
                <a:solidFill>
                  <a:srgbClr val="FF0000"/>
                </a:solidFill>
                <a:latin typeface="標楷體" panose="03000509000000000000" pitchFamily="65" charset="-120"/>
              </a:rPr>
              <a:t>有些民眾希望感冒快快好，一次灌一大瓶糖漿，但是感冒藥裡有止痛藥成分，服用過量，會傷腎</a:t>
            </a:r>
            <a:r>
              <a:rPr lang="zh-TW" altLang="en-US" sz="1800" dirty="0">
                <a:latin typeface="標楷體" panose="03000509000000000000" pitchFamily="65" charset="-120"/>
              </a:rPr>
              <a:t>，藥師建議，成人每次飲用量，不要超過</a:t>
            </a:r>
            <a:r>
              <a:rPr lang="en-US" altLang="zh-TW" sz="1800" dirty="0">
                <a:latin typeface="標楷體" panose="03000509000000000000" pitchFamily="65" charset="-120"/>
              </a:rPr>
              <a:t>10c.c</a:t>
            </a:r>
            <a:r>
              <a:rPr lang="zh-TW" altLang="en-US" sz="1800" dirty="0">
                <a:latin typeface="標楷體" panose="03000509000000000000" pitchFamily="65" charset="-120"/>
              </a:rPr>
              <a:t>，</a:t>
            </a:r>
            <a:r>
              <a:rPr lang="zh-TW" altLang="en-US" sz="1800" b="1" dirty="0">
                <a:solidFill>
                  <a:srgbClr val="FF0000"/>
                </a:solidFill>
                <a:latin typeface="標楷體" panose="03000509000000000000" pitchFamily="65" charset="-120"/>
              </a:rPr>
              <a:t>喝太多，不但會上癮，甚至會造成肝腎損傷</a:t>
            </a:r>
            <a:r>
              <a:rPr lang="zh-TW" altLang="en-US" sz="1800" b="1" dirty="0" smtClean="0">
                <a:solidFill>
                  <a:srgbClr val="FF0000"/>
                </a:solidFill>
                <a:latin typeface="標楷體" panose="03000509000000000000" pitchFamily="65" charset="-120"/>
              </a:rPr>
              <a:t>。</a:t>
            </a:r>
            <a:endParaRPr lang="zh-TW" altLang="en-US" sz="1800" b="1" dirty="0">
              <a:solidFill>
                <a:srgbClr val="FF0000"/>
              </a:solidFill>
              <a:latin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353F2151-F539-4957-A3F3-BA4A806DF857}" type="slidenum">
              <a:rPr lang="zh-TW" altLang="en-US" smtClean="0"/>
              <a:pPr/>
              <a:t>46</a:t>
            </a:fld>
            <a:endParaRPr lang="zh-TW" altLang="en-US" dirty="0"/>
          </a:p>
        </p:txBody>
      </p:sp>
      <p:sp>
        <p:nvSpPr>
          <p:cNvPr id="7" name="文字方塊 6"/>
          <p:cNvSpPr txBox="1"/>
          <p:nvPr/>
        </p:nvSpPr>
        <p:spPr>
          <a:xfrm>
            <a:off x="4577198" y="5589240"/>
            <a:ext cx="4566802" cy="584775"/>
          </a:xfrm>
          <a:prstGeom prst="rect">
            <a:avLst/>
          </a:prstGeom>
          <a:noFill/>
        </p:spPr>
        <p:txBody>
          <a:bodyPr wrap="square" rtlCol="0">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相關影片：</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hlinkClick r:id="rId2"/>
              </a:rPr>
              <a:t>https://</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hlinkClick r:id="rId2"/>
              </a:rPr>
              <a:t>www.youtube.com/watch?v=bAlz5GDle-M</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89896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sz="4000" b="1" kern="0" dirty="0">
                <a:solidFill>
                  <a:srgbClr val="003399"/>
                </a:solidFill>
                <a:latin typeface="標楷體"/>
                <a:ea typeface="標楷體"/>
              </a:rPr>
              <a:t>能力三</a:t>
            </a:r>
            <a:r>
              <a:rPr lang="zh-TW" altLang="en-US" sz="4000" b="1" kern="0" dirty="0">
                <a:solidFill>
                  <a:srgbClr val="003399"/>
                </a:solidFill>
                <a:latin typeface="標楷體"/>
                <a:ea typeface="標楷體"/>
              </a:rPr>
              <a:t>  看清楚藥品標示</a:t>
            </a:r>
          </a:p>
        </p:txBody>
      </p:sp>
      <p:sp>
        <p:nvSpPr>
          <p:cNvPr id="3" name="內容版面配置區 2"/>
          <p:cNvSpPr>
            <a:spLocks noGrp="1"/>
          </p:cNvSpPr>
          <p:nvPr>
            <p:ph idx="1"/>
          </p:nvPr>
        </p:nvSpPr>
        <p:spPr/>
        <p:txBody>
          <a:bodyPr>
            <a:noAutofit/>
          </a:bodyPr>
          <a:lstStyle/>
          <a:p>
            <a:pPr marL="808038" indent="-808038">
              <a:buNone/>
            </a:pP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四</a:t>
            </a: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使用方法</a:t>
            </a:r>
            <a:r>
              <a:rPr lang="zh-TW" altLang="en-US" sz="2400" b="1" dirty="0" smtClean="0">
                <a:solidFill>
                  <a:srgbClr val="660033"/>
                </a:solidFill>
                <a:latin typeface="標楷體" panose="03000509000000000000" pitchFamily="65" charset="-120"/>
              </a:rPr>
              <a:t>：</a:t>
            </a:r>
            <a:endParaRPr lang="en-US" altLang="zh-TW" sz="2400" b="1" dirty="0" smtClean="0">
              <a:solidFill>
                <a:srgbClr val="660033"/>
              </a:solidFill>
              <a:latin typeface="標楷體" panose="03000509000000000000" pitchFamily="65" charset="-120"/>
            </a:endParaRPr>
          </a:p>
          <a:p>
            <a:pPr marL="630238" indent="0">
              <a:buNone/>
            </a:pPr>
            <a:r>
              <a:rPr lang="zh-TW" altLang="en-US" sz="2400" dirty="0" smtClean="0">
                <a:latin typeface="標楷體" pitchFamily="65" charset="-120"/>
              </a:rPr>
              <a:t>服藥</a:t>
            </a:r>
            <a:r>
              <a:rPr lang="zh-TW" altLang="en-US" sz="2400" dirty="0">
                <a:latin typeface="標楷體" pitchFamily="65" charset="-120"/>
              </a:rPr>
              <a:t>前應按照醫師或藥師指示，或印在外盒、藥品說明書（仿單）的使用方法，包括服藥時間、</a:t>
            </a:r>
            <a:r>
              <a:rPr lang="zh-TW" altLang="en-US" sz="2400" b="1" dirty="0">
                <a:solidFill>
                  <a:srgbClr val="FF0000"/>
                </a:solidFill>
                <a:latin typeface="標楷體" pitchFamily="65" charset="-120"/>
              </a:rPr>
              <a:t>每次劑量與服用方法</a:t>
            </a:r>
            <a:r>
              <a:rPr lang="zh-TW" altLang="en-US" sz="2400" dirty="0">
                <a:latin typeface="標楷體" pitchFamily="65" charset="-120"/>
              </a:rPr>
              <a:t>。</a:t>
            </a:r>
            <a:endParaRPr lang="en-US" altLang="zh-TW" sz="2400" dirty="0">
              <a:latin typeface="標楷體" pitchFamily="65" charset="-120"/>
            </a:endParaRPr>
          </a:p>
          <a:p>
            <a:pPr marL="808038" indent="-808038">
              <a:buNone/>
            </a:pP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五</a:t>
            </a:r>
            <a:r>
              <a:rPr lang="en-US" altLang="zh-TW" sz="2400" b="1" dirty="0">
                <a:solidFill>
                  <a:srgbClr val="660033"/>
                </a:solidFill>
                <a:latin typeface="標楷體" panose="03000509000000000000" pitchFamily="65" charset="-120"/>
              </a:rPr>
              <a:t>)</a:t>
            </a:r>
            <a:r>
              <a:rPr lang="zh-TW" altLang="en-US" sz="2400" b="1" dirty="0">
                <a:solidFill>
                  <a:srgbClr val="660033"/>
                </a:solidFill>
                <a:latin typeface="標楷體" panose="03000509000000000000" pitchFamily="65" charset="-120"/>
              </a:rPr>
              <a:t>保存期限和方法</a:t>
            </a:r>
            <a:r>
              <a:rPr lang="zh-TW" altLang="en-US" sz="2400" b="1" dirty="0" smtClean="0">
                <a:solidFill>
                  <a:srgbClr val="660033"/>
                </a:solidFill>
                <a:latin typeface="標楷體" panose="03000509000000000000" pitchFamily="65" charset="-120"/>
              </a:rPr>
              <a:t>：</a:t>
            </a:r>
            <a:endParaRPr lang="en-US" altLang="zh-TW" sz="2400" b="1" dirty="0" smtClean="0">
              <a:solidFill>
                <a:srgbClr val="660033"/>
              </a:solidFill>
              <a:latin typeface="標楷體" panose="03000509000000000000" pitchFamily="65" charset="-120"/>
            </a:endParaRPr>
          </a:p>
          <a:p>
            <a:pPr marL="630238" indent="0">
              <a:buNone/>
            </a:pPr>
            <a:r>
              <a:rPr lang="zh-TW" altLang="zh-TW" sz="2400" dirty="0">
                <a:latin typeface="標楷體" pitchFamily="65" charset="-120"/>
              </a:rPr>
              <a:t>要知道藥品的有效期限，若已過期、變質或變色的藥品不要使用</a:t>
            </a:r>
            <a:r>
              <a:rPr lang="zh-TW" altLang="zh-TW" sz="2400" dirty="0" smtClean="0">
                <a:latin typeface="標楷體" pitchFamily="65" charset="-120"/>
              </a:rPr>
              <a:t>。請</a:t>
            </a:r>
            <a:r>
              <a:rPr lang="zh-TW" altLang="zh-TW" sz="2400" dirty="0">
                <a:latin typeface="標楷體" pitchFamily="65" charset="-120"/>
              </a:rPr>
              <a:t>注意保存方法，綜合感冒藥一般建議保存於陰涼處，不要放在陽光下，也不可以放在浴室、廁所等潮濕的地方。</a:t>
            </a:r>
            <a:endParaRPr lang="en-US" altLang="zh-TW" sz="2400" dirty="0">
              <a:latin typeface="標楷體" pitchFamily="65" charset="-120"/>
            </a:endParaRPr>
          </a:p>
        </p:txBody>
      </p:sp>
      <p:sp>
        <p:nvSpPr>
          <p:cNvPr id="5" name="投影片編號版面配置區 4"/>
          <p:cNvSpPr>
            <a:spLocks noGrp="1"/>
          </p:cNvSpPr>
          <p:nvPr>
            <p:ph type="sldNum" sz="quarter" idx="12"/>
          </p:nvPr>
        </p:nvSpPr>
        <p:spPr/>
        <p:txBody>
          <a:bodyPr/>
          <a:lstStyle/>
          <a:p>
            <a:fld id="{353F2151-F539-4957-A3F3-BA4A806DF857}" type="slidenum">
              <a:rPr lang="zh-TW" altLang="en-US" smtClean="0"/>
              <a:pPr/>
              <a:t>47</a:t>
            </a:fld>
            <a:endParaRPr lang="zh-TW" altLang="en-US" dirty="0"/>
          </a:p>
        </p:txBody>
      </p:sp>
      <p:pic>
        <p:nvPicPr>
          <p:cNvPr id="6" name="圖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7" name="Picture 3" descr="螢幕快照 2015-03-23 下午11.27.0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78241">
            <a:off x="7367734" y="4799926"/>
            <a:ext cx="1697275" cy="1970849"/>
          </a:xfrm>
          <a:prstGeom prst="rect">
            <a:avLst/>
          </a:prstGeom>
        </p:spPr>
      </p:pic>
      <p:sp>
        <p:nvSpPr>
          <p:cNvPr id="8" name="文字方塊 7"/>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31086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400" b="0" kern="0" dirty="0">
                <a:effectLst/>
                <a:latin typeface="標楷體"/>
                <a:ea typeface="標楷體"/>
              </a:rPr>
              <a:t>看</a:t>
            </a:r>
            <a:r>
              <a:rPr lang="zh-TW" altLang="en-US" sz="4400" b="0" kern="0" dirty="0" smtClean="0">
                <a:effectLst/>
                <a:latin typeface="標楷體"/>
                <a:ea typeface="標楷體"/>
              </a:rPr>
              <a:t>清楚藥品</a:t>
            </a:r>
            <a:r>
              <a:rPr lang="zh-TW" altLang="en-US" sz="4400" b="0" kern="0" dirty="0">
                <a:effectLst/>
                <a:latin typeface="標楷體"/>
                <a:ea typeface="標楷體"/>
              </a:rPr>
              <a:t>標示</a:t>
            </a:r>
            <a:r>
              <a:rPr lang="en-US" altLang="zh-TW" sz="4400" b="0" kern="0" dirty="0">
                <a:effectLst/>
                <a:latin typeface="標楷體"/>
                <a:ea typeface="標楷體"/>
              </a:rPr>
              <a:t>-</a:t>
            </a:r>
            <a:r>
              <a:rPr lang="zh-TW" altLang="en-US" sz="4400" b="0" kern="0" dirty="0">
                <a:effectLst/>
                <a:latin typeface="標楷體"/>
                <a:ea typeface="標楷體"/>
              </a:rPr>
              <a:t>藥盒</a:t>
            </a:r>
            <a:endParaRPr lang="zh-TW" altLang="en-US" b="0" dirty="0">
              <a:effectLst/>
            </a:endParaRPr>
          </a:p>
        </p:txBody>
      </p:sp>
      <p:pic>
        <p:nvPicPr>
          <p:cNvPr id="6146" name="Picture 2" descr="C:\Users\QOO\Desktop\S__639795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4832" y="1565776"/>
            <a:ext cx="7204374" cy="4536504"/>
          </a:xfrm>
          <a:prstGeom prst="rect">
            <a:avLst/>
          </a:prstGeom>
          <a:noFill/>
          <a:extLst>
            <a:ext uri="{909E8E84-426E-40DD-AFC4-6F175D3DCCD1}">
              <a14:hiddenFill xmlns:a14="http://schemas.microsoft.com/office/drawing/2010/main">
                <a:solidFill>
                  <a:srgbClr val="FFFFFF"/>
                </a:solidFill>
              </a14:hiddenFill>
            </a:ext>
          </a:extLst>
        </p:spPr>
      </p:pic>
      <p:sp>
        <p:nvSpPr>
          <p:cNvPr id="3" name="框架 2"/>
          <p:cNvSpPr/>
          <p:nvPr/>
        </p:nvSpPr>
        <p:spPr>
          <a:xfrm>
            <a:off x="1337193" y="2071752"/>
            <a:ext cx="3249826" cy="1512168"/>
          </a:xfrm>
          <a:prstGeom prst="frame">
            <a:avLst>
              <a:gd name="adj1"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solidFill>
                <a:schemeClr val="tx1"/>
              </a:solidFill>
            </a:endParaRPr>
          </a:p>
        </p:txBody>
      </p:sp>
      <p:sp>
        <p:nvSpPr>
          <p:cNvPr id="4" name="圓角矩形圖說文字 3"/>
          <p:cNvSpPr/>
          <p:nvPr/>
        </p:nvSpPr>
        <p:spPr>
          <a:xfrm>
            <a:off x="2057273" y="1340768"/>
            <a:ext cx="1087799" cy="720080"/>
          </a:xfrm>
          <a:prstGeom prst="wedgeRoundRectCallout">
            <a:avLst>
              <a:gd name="adj1" fmla="val -26437"/>
              <a:gd name="adj2" fmla="val 7237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000" dirty="0" smtClean="0">
                <a:latin typeface="標楷體" panose="03000509000000000000" pitchFamily="65" charset="-120"/>
                <a:ea typeface="標楷體" panose="03000509000000000000" pitchFamily="65" charset="-120"/>
              </a:rPr>
              <a:t>成分</a:t>
            </a:r>
            <a:endParaRPr lang="zh-TW" altLang="en-US" sz="2000" dirty="0">
              <a:latin typeface="標楷體" panose="03000509000000000000" pitchFamily="65" charset="-120"/>
              <a:ea typeface="標楷體" panose="03000509000000000000" pitchFamily="65" charset="-120"/>
            </a:endParaRPr>
          </a:p>
        </p:txBody>
      </p:sp>
      <p:sp>
        <p:nvSpPr>
          <p:cNvPr id="6" name="框架 5"/>
          <p:cNvSpPr/>
          <p:nvPr/>
        </p:nvSpPr>
        <p:spPr>
          <a:xfrm>
            <a:off x="1337194" y="3583920"/>
            <a:ext cx="3249826" cy="774184"/>
          </a:xfrm>
          <a:prstGeom prst="frame">
            <a:avLst>
              <a:gd name="adj1"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solidFill>
                <a:schemeClr val="tx1"/>
              </a:solidFill>
            </a:endParaRPr>
          </a:p>
        </p:txBody>
      </p:sp>
      <p:sp>
        <p:nvSpPr>
          <p:cNvPr id="7" name="圓角矩形圖說文字 6"/>
          <p:cNvSpPr/>
          <p:nvPr/>
        </p:nvSpPr>
        <p:spPr>
          <a:xfrm>
            <a:off x="124291" y="3583920"/>
            <a:ext cx="1152128" cy="720080"/>
          </a:xfrm>
          <a:prstGeom prst="wedgeRoundRectCallout">
            <a:avLst>
              <a:gd name="adj1" fmla="val 75581"/>
              <a:gd name="adj2" fmla="val -1721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000" dirty="0">
                <a:latin typeface="標楷體" panose="03000509000000000000" pitchFamily="65" charset="-120"/>
                <a:ea typeface="標楷體" panose="03000509000000000000" pitchFamily="65" charset="-120"/>
              </a:rPr>
              <a:t>適應症</a:t>
            </a:r>
          </a:p>
        </p:txBody>
      </p:sp>
      <p:sp>
        <p:nvSpPr>
          <p:cNvPr id="8" name="框架 7"/>
          <p:cNvSpPr/>
          <p:nvPr/>
        </p:nvSpPr>
        <p:spPr>
          <a:xfrm>
            <a:off x="1337194" y="4376008"/>
            <a:ext cx="3249826" cy="846192"/>
          </a:xfrm>
          <a:prstGeom prst="frame">
            <a:avLst>
              <a:gd name="adj1" fmla="val 0"/>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solidFill>
                <a:schemeClr val="tx1"/>
              </a:solidFill>
            </a:endParaRPr>
          </a:p>
        </p:txBody>
      </p:sp>
      <p:sp>
        <p:nvSpPr>
          <p:cNvPr id="11" name="圓角矩形圖說文字 10"/>
          <p:cNvSpPr/>
          <p:nvPr/>
        </p:nvSpPr>
        <p:spPr>
          <a:xfrm>
            <a:off x="540429" y="5382200"/>
            <a:ext cx="1593529" cy="720080"/>
          </a:xfrm>
          <a:prstGeom prst="wedgeRoundRectCallout">
            <a:avLst>
              <a:gd name="adj1" fmla="val 25662"/>
              <a:gd name="adj2" fmla="val -8212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TW" altLang="en-US" sz="2000" dirty="0" smtClean="0">
                <a:latin typeface="標楷體" panose="03000509000000000000" pitchFamily="65" charset="-120"/>
                <a:ea typeface="標楷體" panose="03000509000000000000" pitchFamily="65" charset="-120"/>
              </a:rPr>
              <a:t>用法與用</a:t>
            </a:r>
            <a:r>
              <a:rPr lang="zh-TW" altLang="en-US" sz="2000" dirty="0">
                <a:latin typeface="標楷體" panose="03000509000000000000" pitchFamily="65" charset="-120"/>
                <a:ea typeface="標楷體" panose="03000509000000000000" pitchFamily="65" charset="-120"/>
              </a:rPr>
              <a:t>量</a:t>
            </a:r>
          </a:p>
        </p:txBody>
      </p:sp>
      <p:sp>
        <p:nvSpPr>
          <p:cNvPr id="12" name="框架 11"/>
          <p:cNvSpPr/>
          <p:nvPr/>
        </p:nvSpPr>
        <p:spPr>
          <a:xfrm>
            <a:off x="4712216" y="2996952"/>
            <a:ext cx="1872208" cy="360040"/>
          </a:xfrm>
          <a:prstGeom prst="frame">
            <a:avLst>
              <a:gd name="adj1" fmla="val 2016"/>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chemeClr val="tx1"/>
              </a:solidFill>
            </a:endParaRPr>
          </a:p>
        </p:txBody>
      </p:sp>
      <p:sp>
        <p:nvSpPr>
          <p:cNvPr id="13" name="圓角矩形圖說文字 12"/>
          <p:cNvSpPr/>
          <p:nvPr/>
        </p:nvSpPr>
        <p:spPr>
          <a:xfrm>
            <a:off x="6512416" y="2483910"/>
            <a:ext cx="2020024" cy="441034"/>
          </a:xfrm>
          <a:prstGeom prst="wedgeRoundRectCallout">
            <a:avLst>
              <a:gd name="adj1" fmla="val -51930"/>
              <a:gd name="adj2" fmla="val 936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dirty="0">
                <a:latin typeface="標楷體" panose="03000509000000000000" pitchFamily="65" charset="-120"/>
                <a:ea typeface="標楷體" panose="03000509000000000000" pitchFamily="65" charset="-120"/>
              </a:rPr>
              <a:t>衛生署許可字號</a:t>
            </a:r>
          </a:p>
        </p:txBody>
      </p:sp>
      <p:sp>
        <p:nvSpPr>
          <p:cNvPr id="14" name="框架 13"/>
          <p:cNvSpPr/>
          <p:nvPr/>
        </p:nvSpPr>
        <p:spPr>
          <a:xfrm>
            <a:off x="4657240" y="5240350"/>
            <a:ext cx="2160240" cy="359794"/>
          </a:xfrm>
          <a:prstGeom prst="frame">
            <a:avLst>
              <a:gd name="adj1" fmla="val 2016"/>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solidFill>
                <a:schemeClr val="tx1"/>
              </a:solidFill>
            </a:endParaRPr>
          </a:p>
        </p:txBody>
      </p:sp>
      <p:sp>
        <p:nvSpPr>
          <p:cNvPr id="15" name="圓角矩形圖說文字 14"/>
          <p:cNvSpPr/>
          <p:nvPr/>
        </p:nvSpPr>
        <p:spPr>
          <a:xfrm>
            <a:off x="6530662" y="4697022"/>
            <a:ext cx="1368152" cy="483269"/>
          </a:xfrm>
          <a:prstGeom prst="wedgeRoundRectCallout">
            <a:avLst>
              <a:gd name="adj1" fmla="val -45268"/>
              <a:gd name="adj2" fmla="val 6895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2000" dirty="0" smtClean="0">
                <a:latin typeface="標楷體" panose="03000509000000000000" pitchFamily="65" charset="-120"/>
                <a:ea typeface="標楷體" panose="03000509000000000000" pitchFamily="65" charset="-120"/>
              </a:rPr>
              <a:t>有效期限</a:t>
            </a:r>
            <a:endParaRPr lang="zh-TW" altLang="en-US" sz="2000" dirty="0">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4"/>
          </p:nvPr>
        </p:nvSpPr>
        <p:spPr/>
        <p:txBody>
          <a:bodyPr/>
          <a:lstStyle/>
          <a:p>
            <a:fld id="{CB6F6873-1A8A-4083-8620-1605FCA3FED0}" type="slidenum">
              <a:rPr lang="zh-TW" altLang="en-US" smtClean="0"/>
              <a:pPr/>
              <a:t>48</a:t>
            </a:fld>
            <a:endParaRPr lang="zh-TW" altLang="en-US" dirty="0"/>
          </a:p>
        </p:txBody>
      </p:sp>
      <p:pic>
        <p:nvPicPr>
          <p:cNvPr id="16" name="圖片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Tree>
    <p:extLst>
      <p:ext uri="{BB962C8B-B14F-4D97-AF65-F5344CB8AC3E}">
        <p14:creationId xmlns:p14="http://schemas.microsoft.com/office/powerpoint/2010/main" val="38166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11" grpId="0" animBg="1"/>
      <p:bldP spid="12" grpId="0" animBg="1"/>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764704"/>
          </a:xfrm>
        </p:spPr>
        <p:txBody>
          <a:bodyPr>
            <a:normAutofit/>
          </a:bodyPr>
          <a:lstStyle/>
          <a:p>
            <a:r>
              <a:rPr lang="zh-TW" altLang="en-US" sz="4000" b="1" kern="0" dirty="0">
                <a:solidFill>
                  <a:srgbClr val="003399"/>
                </a:solidFill>
                <a:latin typeface="標楷體"/>
                <a:ea typeface="標楷體"/>
              </a:rPr>
              <a:t>看清楚藥品標示</a:t>
            </a:r>
            <a:r>
              <a:rPr lang="en-US" altLang="zh-TW" sz="4000" b="1" kern="0" dirty="0" smtClean="0">
                <a:solidFill>
                  <a:srgbClr val="003399"/>
                </a:solidFill>
                <a:latin typeface="標楷體"/>
                <a:ea typeface="標楷體"/>
              </a:rPr>
              <a:t>-</a:t>
            </a:r>
            <a:r>
              <a:rPr lang="zh-TW" altLang="en-US" sz="4000" b="1" kern="0" dirty="0" smtClean="0">
                <a:solidFill>
                  <a:srgbClr val="003399"/>
                </a:solidFill>
                <a:latin typeface="標楷體"/>
                <a:ea typeface="標楷體"/>
              </a:rPr>
              <a:t>藥品仿單</a:t>
            </a:r>
            <a:r>
              <a:rPr lang="en-US" altLang="zh-TW" sz="4000" b="1" kern="0" dirty="0" smtClean="0">
                <a:solidFill>
                  <a:srgbClr val="003399"/>
                </a:solidFill>
                <a:latin typeface="標楷體"/>
                <a:ea typeface="標楷體"/>
              </a:rPr>
              <a:t>(</a:t>
            </a:r>
            <a:r>
              <a:rPr lang="zh-TW" altLang="en-US" sz="4000" b="1" kern="0" dirty="0" smtClean="0">
                <a:solidFill>
                  <a:srgbClr val="003399"/>
                </a:solidFill>
                <a:latin typeface="標楷體"/>
                <a:ea typeface="標楷體"/>
              </a:rPr>
              <a:t>說明書</a:t>
            </a:r>
            <a:r>
              <a:rPr lang="en-US" altLang="zh-TW" sz="4000" b="1" kern="0" dirty="0" smtClean="0">
                <a:solidFill>
                  <a:srgbClr val="003399"/>
                </a:solidFill>
                <a:latin typeface="標楷體"/>
                <a:ea typeface="標楷體"/>
              </a:rPr>
              <a:t>)</a:t>
            </a:r>
            <a:endParaRPr lang="zh-TW" altLang="en-US" sz="4000" dirty="0"/>
          </a:p>
        </p:txBody>
      </p:sp>
      <p:pic>
        <p:nvPicPr>
          <p:cNvPr id="4101" name="Picture 5"/>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491739" y="836712"/>
            <a:ext cx="6389153"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75655" y="3068960"/>
            <a:ext cx="6408713"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框架 5"/>
          <p:cNvSpPr/>
          <p:nvPr/>
        </p:nvSpPr>
        <p:spPr>
          <a:xfrm>
            <a:off x="1457793" y="836712"/>
            <a:ext cx="6426576" cy="1186026"/>
          </a:xfrm>
          <a:prstGeom prst="frame">
            <a:avLst>
              <a:gd name="adj1"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solidFill>
                <a:schemeClr val="tx1"/>
              </a:solidFill>
            </a:endParaRPr>
          </a:p>
        </p:txBody>
      </p:sp>
      <p:sp>
        <p:nvSpPr>
          <p:cNvPr id="7" name="框架 6"/>
          <p:cNvSpPr/>
          <p:nvPr/>
        </p:nvSpPr>
        <p:spPr>
          <a:xfrm>
            <a:off x="1457793" y="2022738"/>
            <a:ext cx="6426575" cy="207640"/>
          </a:xfrm>
          <a:prstGeom prst="frame">
            <a:avLst>
              <a:gd name="adj1" fmla="val 287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solidFill>
                <a:schemeClr val="tx1"/>
              </a:solidFill>
            </a:endParaRPr>
          </a:p>
        </p:txBody>
      </p:sp>
      <p:sp>
        <p:nvSpPr>
          <p:cNvPr id="8" name="框架 7"/>
          <p:cNvSpPr/>
          <p:nvPr/>
        </p:nvSpPr>
        <p:spPr>
          <a:xfrm>
            <a:off x="1457793" y="2237129"/>
            <a:ext cx="6426575" cy="831830"/>
          </a:xfrm>
          <a:prstGeom prst="frame">
            <a:avLst>
              <a:gd name="adj1" fmla="val 287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solidFill>
                <a:schemeClr val="tx1"/>
              </a:solidFill>
            </a:endParaRPr>
          </a:p>
        </p:txBody>
      </p:sp>
      <p:sp>
        <p:nvSpPr>
          <p:cNvPr id="9" name="框架 8"/>
          <p:cNvSpPr/>
          <p:nvPr/>
        </p:nvSpPr>
        <p:spPr>
          <a:xfrm>
            <a:off x="1457792" y="3068959"/>
            <a:ext cx="6426576" cy="1080121"/>
          </a:xfrm>
          <a:prstGeom prst="frame">
            <a:avLst>
              <a:gd name="adj1" fmla="val 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chemeClr val="tx1"/>
              </a:solidFill>
            </a:endParaRPr>
          </a:p>
        </p:txBody>
      </p:sp>
      <p:sp>
        <p:nvSpPr>
          <p:cNvPr id="10" name="圓角矩形圖說文字 9"/>
          <p:cNvSpPr/>
          <p:nvPr/>
        </p:nvSpPr>
        <p:spPr>
          <a:xfrm>
            <a:off x="384969" y="872716"/>
            <a:ext cx="951391" cy="504056"/>
          </a:xfrm>
          <a:prstGeom prst="wedgeRoundRectCallout">
            <a:avLst>
              <a:gd name="adj1" fmla="val 70229"/>
              <a:gd name="adj2" fmla="val -2840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000" dirty="0" smtClean="0">
                <a:latin typeface="標楷體" panose="03000509000000000000" pitchFamily="65" charset="-120"/>
                <a:ea typeface="標楷體" panose="03000509000000000000" pitchFamily="65" charset="-120"/>
              </a:rPr>
              <a:t>成分</a:t>
            </a:r>
            <a:endParaRPr lang="zh-TW" altLang="en-US" sz="2000" dirty="0">
              <a:latin typeface="標楷體" panose="03000509000000000000" pitchFamily="65" charset="-120"/>
              <a:ea typeface="標楷體" panose="03000509000000000000" pitchFamily="65" charset="-120"/>
            </a:endParaRPr>
          </a:p>
        </p:txBody>
      </p:sp>
      <p:sp>
        <p:nvSpPr>
          <p:cNvPr id="11" name="圓角矩形圖說文字 10"/>
          <p:cNvSpPr/>
          <p:nvPr/>
        </p:nvSpPr>
        <p:spPr>
          <a:xfrm>
            <a:off x="320569" y="1790808"/>
            <a:ext cx="1015791" cy="463860"/>
          </a:xfrm>
          <a:prstGeom prst="wedgeRoundRectCallout">
            <a:avLst>
              <a:gd name="adj1" fmla="val 73784"/>
              <a:gd name="adj2" fmla="val 1678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000" dirty="0">
                <a:latin typeface="標楷體" panose="03000509000000000000" pitchFamily="65" charset="-120"/>
                <a:ea typeface="標楷體" panose="03000509000000000000" pitchFamily="65" charset="-120"/>
              </a:rPr>
              <a:t>適應症</a:t>
            </a:r>
          </a:p>
        </p:txBody>
      </p:sp>
      <p:sp>
        <p:nvSpPr>
          <p:cNvPr id="12" name="圓角矩形圖說文字 11"/>
          <p:cNvSpPr/>
          <p:nvPr/>
        </p:nvSpPr>
        <p:spPr>
          <a:xfrm>
            <a:off x="7928956" y="2132856"/>
            <a:ext cx="1179548" cy="423602"/>
          </a:xfrm>
          <a:prstGeom prst="wedgeRoundRectCallout">
            <a:avLst>
              <a:gd name="adj1" fmla="val -136041"/>
              <a:gd name="adj2" fmla="val 19786"/>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latin typeface="標楷體" panose="03000509000000000000" pitchFamily="65" charset="-120"/>
                <a:ea typeface="標楷體" panose="03000509000000000000" pitchFamily="65" charset="-120"/>
              </a:rPr>
              <a:t>使用方法</a:t>
            </a:r>
            <a:endParaRPr lang="zh-TW" altLang="en-US" dirty="0">
              <a:latin typeface="標楷體" panose="03000509000000000000" pitchFamily="65" charset="-120"/>
              <a:ea typeface="標楷體" panose="03000509000000000000" pitchFamily="65" charset="-120"/>
            </a:endParaRPr>
          </a:p>
        </p:txBody>
      </p:sp>
      <p:sp>
        <p:nvSpPr>
          <p:cNvPr id="16" name="圓角矩形圖說文字 15"/>
          <p:cNvSpPr/>
          <p:nvPr/>
        </p:nvSpPr>
        <p:spPr>
          <a:xfrm>
            <a:off x="107504" y="3068960"/>
            <a:ext cx="1294411" cy="393783"/>
          </a:xfrm>
          <a:prstGeom prst="wedgeRoundRectCallout">
            <a:avLst>
              <a:gd name="adj1" fmla="val 63756"/>
              <a:gd name="adj2" fmla="val -2520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dirty="0" smtClean="0">
                <a:latin typeface="標楷體" panose="03000509000000000000" pitchFamily="65" charset="-120"/>
                <a:ea typeface="標楷體" panose="03000509000000000000" pitchFamily="65" charset="-120"/>
              </a:rPr>
              <a:t>注意事項</a:t>
            </a:r>
            <a:endParaRPr lang="zh-TW" altLang="en-US" sz="2000" dirty="0">
              <a:latin typeface="標楷體" panose="03000509000000000000" pitchFamily="65" charset="-120"/>
              <a:ea typeface="標楷體" panose="03000509000000000000" pitchFamily="65" charset="-120"/>
            </a:endParaRPr>
          </a:p>
        </p:txBody>
      </p:sp>
      <p:sp>
        <p:nvSpPr>
          <p:cNvPr id="13" name="框架 12"/>
          <p:cNvSpPr/>
          <p:nvPr/>
        </p:nvSpPr>
        <p:spPr>
          <a:xfrm>
            <a:off x="1457793" y="4149080"/>
            <a:ext cx="6426576" cy="2708919"/>
          </a:xfrm>
          <a:prstGeom prst="frame">
            <a:avLst>
              <a:gd name="adj1" fmla="val 0"/>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solidFill>
                <a:schemeClr val="tx1"/>
              </a:solidFill>
            </a:endParaRPr>
          </a:p>
        </p:txBody>
      </p:sp>
      <p:sp>
        <p:nvSpPr>
          <p:cNvPr id="14" name="圓角矩形圖說文字 13"/>
          <p:cNvSpPr/>
          <p:nvPr/>
        </p:nvSpPr>
        <p:spPr>
          <a:xfrm>
            <a:off x="145904" y="4149080"/>
            <a:ext cx="1217609" cy="393783"/>
          </a:xfrm>
          <a:prstGeom prst="wedgeRoundRectCallout">
            <a:avLst>
              <a:gd name="adj1" fmla="val 70035"/>
              <a:gd name="adj2" fmla="val -3036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TW" altLang="en-US" sz="2000" dirty="0">
                <a:latin typeface="標楷體" panose="03000509000000000000" pitchFamily="65" charset="-120"/>
                <a:ea typeface="標楷體" panose="03000509000000000000" pitchFamily="65" charset="-120"/>
              </a:rPr>
              <a:t>警語</a:t>
            </a:r>
          </a:p>
        </p:txBody>
      </p:sp>
      <p:sp>
        <p:nvSpPr>
          <p:cNvPr id="3" name="投影片編號版面配置區 2"/>
          <p:cNvSpPr>
            <a:spLocks noGrp="1"/>
          </p:cNvSpPr>
          <p:nvPr>
            <p:ph type="sldNum" sz="quarter" idx="12"/>
          </p:nvPr>
        </p:nvSpPr>
        <p:spPr/>
        <p:txBody>
          <a:bodyPr/>
          <a:lstStyle/>
          <a:p>
            <a:fld id="{353F2151-F539-4957-A3F3-BA4A806DF857}" type="slidenum">
              <a:rPr lang="zh-TW" altLang="en-US" smtClean="0"/>
              <a:pPr/>
              <a:t>49</a:t>
            </a:fld>
            <a:endParaRPr lang="zh-TW" altLang="en-US"/>
          </a:p>
        </p:txBody>
      </p:sp>
    </p:spTree>
    <p:extLst>
      <p:ext uri="{BB962C8B-B14F-4D97-AF65-F5344CB8AC3E}">
        <p14:creationId xmlns:p14="http://schemas.microsoft.com/office/powerpoint/2010/main" val="122426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6"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88640"/>
            <a:ext cx="8640960" cy="647700"/>
          </a:xfrm>
        </p:spPr>
        <p:txBody>
          <a:bodyPr>
            <a:noAutofit/>
          </a:bodyPr>
          <a:lstStyle/>
          <a:p>
            <a:pPr>
              <a:defRPr/>
            </a:pPr>
            <a:r>
              <a:rPr lang="zh-TW" altLang="en-US" dirty="0" smtClean="0"/>
              <a:t>校園正確</a:t>
            </a:r>
            <a:r>
              <a:rPr lang="zh-TW" altLang="en-US" dirty="0"/>
              <a:t>用藥教育推動績效指標</a:t>
            </a:r>
          </a:p>
        </p:txBody>
      </p:sp>
      <p:graphicFrame>
        <p:nvGraphicFramePr>
          <p:cNvPr id="5" name="Group 3"/>
          <p:cNvGraphicFramePr>
            <a:graphicFrameLocks noGrp="1"/>
          </p:cNvGraphicFramePr>
          <p:nvPr>
            <p:ph idx="1"/>
            <p:extLst>
              <p:ext uri="{D42A27DB-BD31-4B8C-83A1-F6EECF244321}">
                <p14:modId xmlns:p14="http://schemas.microsoft.com/office/powerpoint/2010/main" val="1791665088"/>
              </p:ext>
            </p:extLst>
          </p:nvPr>
        </p:nvGraphicFramePr>
        <p:xfrm>
          <a:off x="251520" y="1052513"/>
          <a:ext cx="8640960" cy="5545138"/>
        </p:xfrm>
        <a:graphic>
          <a:graphicData uri="http://schemas.openxmlformats.org/drawingml/2006/table">
            <a:tbl>
              <a:tblPr>
                <a:tableStyleId>{8A107856-5554-42FB-B03E-39F5DBC370BA}</a:tableStyleId>
              </a:tblPr>
              <a:tblGrid>
                <a:gridCol w="749179"/>
                <a:gridCol w="2635197"/>
                <a:gridCol w="1224136"/>
                <a:gridCol w="4032448"/>
              </a:tblGrid>
              <a:tr h="324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強調重點</a:t>
                      </a:r>
                      <a:endParaRPr kumimoji="0" lang="zh-TW" altLang="en-US"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補助校數</a:t>
                      </a:r>
                      <a:endParaRPr kumimoji="0" lang="zh-TW" altLang="en-US"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績效指標</a:t>
                      </a:r>
                      <a:endParaRPr kumimoji="0" lang="zh-TW" altLang="en-US"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solidFill>
                  </a:tcPr>
                </a:tc>
              </a:tr>
              <a:tr h="4214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98</a:t>
                      </a:r>
                      <a:r>
                        <a:rPr kumimoji="0" lang="zh-TW" altLang="en-US"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年</a:t>
                      </a:r>
                      <a:endParaRPr kumimoji="0" lang="zh-TW" altLang="en-US"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8</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個縣市培訓教師及學生志工</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51</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所學校</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五大核心能力認知及行為</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r>
              <a:tr h="7198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99</a:t>
                      </a:r>
                      <a:r>
                        <a:rPr kumimoji="0" lang="zh-TW" altLang="en-US"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年</a:t>
                      </a:r>
                      <a:endParaRPr kumimoji="0" lang="zh-TW" altLang="en-US"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11</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個縣市培訓教師發展教學模組</a:t>
                      </a:r>
                      <a:endParaRPr kumimoji="0" lang="zh-TW" altLang="en-US" sz="1400" b="0" i="0" u="none" strike="noStrike" cap="none" normalizeH="0" baseline="0" dirty="0" smtClean="0">
                        <a:ln>
                          <a:noFill/>
                        </a:ln>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68</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所學校</a:t>
                      </a:r>
                      <a:endParaRPr kumimoji="0" lang="zh-TW" altLang="en-US" sz="1400" b="0" i="0" u="none" strike="noStrike" cap="none" normalizeH="0" baseline="0" dirty="0" smtClean="0">
                        <a:ln>
                          <a:noFill/>
                        </a:ln>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五大核心能力認知及行為</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遵醫囑服藥率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家中具諮詢電話率</a:t>
                      </a:r>
                      <a:endParaRPr kumimoji="0" lang="zh-TW" altLang="en-US" sz="1400" b="0" i="0" u="none" strike="noStrike" cap="none" normalizeH="0" baseline="0" dirty="0" smtClean="0">
                        <a:ln>
                          <a:noFill/>
                        </a:ln>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lumMod val="20000"/>
                        <a:lumOff val="80000"/>
                      </a:schemeClr>
                    </a:solidFill>
                  </a:tcPr>
                </a:tc>
              </a:tr>
              <a:tr h="11998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100</a:t>
                      </a:r>
                      <a:r>
                        <a:rPr kumimoji="0" lang="zh-TW" altLang="en-US"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年</a:t>
                      </a:r>
                      <a:endParaRPr kumimoji="0" lang="zh-TW" altLang="en-US"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14</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個縣市培訓教師教學觀摩、多元議題行銷</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86</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所學校</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五大核心能力認知及行為</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遵醫囑服藥率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家中具諮詢電話率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諮詢電話使用率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打擊不法藥物人次</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r>
              <a:tr h="11998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101</a:t>
                      </a:r>
                      <a:r>
                        <a:rPr kumimoji="0" lang="zh-TW" altLang="en-US"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年</a:t>
                      </a:r>
                      <a:endParaRPr kumimoji="0" lang="zh-TW" altLang="en-US"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17</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個縣市培訓</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發展教學指引、志工培訓、服務及表揚</a:t>
                      </a:r>
                      <a:endParaRPr kumimoji="0" lang="zh-TW" altLang="en-US" sz="1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105</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所學校</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五大核心能力認知及行為</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遵醫囑服藥率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家中具諮詢電話率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諮詢電話使用率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打擊不法藥物人次</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lumMod val="20000"/>
                        <a:lumOff val="80000"/>
                      </a:schemeClr>
                    </a:solidFill>
                  </a:tcPr>
                </a:tc>
              </a:tr>
              <a:tr h="16797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102</a:t>
                      </a:r>
                      <a:r>
                        <a:rPr kumimoji="0" lang="zh-TW" altLang="en-US" sz="1400" b="1"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年</a:t>
                      </a:r>
                      <a:endParaRPr kumimoji="0" lang="zh-TW" altLang="en-US" sz="1400" b="1" i="0" u="none" strike="noStrike" cap="none" normalizeH="0" baseline="0" dirty="0" smtClean="0">
                        <a:ln>
                          <a:noFill/>
                        </a:ln>
                        <a:solidFill>
                          <a:srgbClr val="FFFF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solidFill>
                      <a:schemeClr val="accent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19</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個縣市培訓</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止痛藥核心能力學習、</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親子共學教案發展</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所學校</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五大核心能力認知及行為</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遵醫囑服藥率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家中具諮詢電話率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諮詢電話使用率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打擊不法藥物人次</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正確辨識藥袋能力</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effectLst/>
                          <a:latin typeface="Times New Roman" panose="02020603050405020304" pitchFamily="18" charset="0"/>
                          <a:ea typeface="標楷體" panose="03000509000000000000" pitchFamily="65" charset="-120"/>
                          <a:cs typeface="Times New Roman" panose="02020603050405020304" pitchFamily="18" charset="0"/>
                        </a:rPr>
                        <a:t>正確使用止痛藥認知及行為</a:t>
                      </a:r>
                      <a:endParaRPr kumimoji="0" lang="zh-TW" altLang="en-US"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2" marR="68582" marT="0" marB="0" anchor="ctr" horzOverflow="overflow">
                    <a:noFill/>
                  </a:tcPr>
                </a:tc>
              </a:tr>
            </a:tbl>
          </a:graphicData>
        </a:graphic>
      </p:graphicFrame>
      <p:grpSp>
        <p:nvGrpSpPr>
          <p:cNvPr id="20520" name="群組 5"/>
          <p:cNvGrpSpPr>
            <a:grpSpLocks/>
          </p:cNvGrpSpPr>
          <p:nvPr/>
        </p:nvGrpSpPr>
        <p:grpSpPr bwMode="auto">
          <a:xfrm>
            <a:off x="7991475" y="0"/>
            <a:ext cx="1152525" cy="1201738"/>
            <a:chOff x="7992154" y="0"/>
            <a:chExt cx="1151846" cy="1201513"/>
          </a:xfrm>
        </p:grpSpPr>
        <p:pic>
          <p:nvPicPr>
            <p:cNvPr id="20521"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94456" y="0"/>
              <a:ext cx="949544" cy="120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2154" y="679045"/>
              <a:ext cx="404604" cy="52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4288" y="4797152"/>
            <a:ext cx="1634224" cy="1152128"/>
          </a:xfrm>
          <a:prstGeom prst="rect">
            <a:avLst/>
          </a:prstGeom>
        </p:spPr>
      </p:pic>
      <p:sp>
        <p:nvSpPr>
          <p:cNvPr id="2" name="標題 1"/>
          <p:cNvSpPr>
            <a:spLocks noGrp="1"/>
          </p:cNvSpPr>
          <p:nvPr>
            <p:ph type="title"/>
          </p:nvPr>
        </p:nvSpPr>
        <p:spPr/>
        <p:txBody>
          <a:bodyPr>
            <a:normAutofit/>
          </a:bodyPr>
          <a:lstStyle/>
          <a:p>
            <a:r>
              <a:rPr lang="zh-TW" altLang="zh-TW" sz="4000" b="1" kern="0" dirty="0">
                <a:solidFill>
                  <a:srgbClr val="003399"/>
                </a:solidFill>
                <a:latin typeface="標楷體"/>
                <a:ea typeface="標楷體"/>
              </a:rPr>
              <a:t>能力三</a:t>
            </a:r>
            <a:r>
              <a:rPr lang="zh-TW" altLang="en-US" sz="4000" b="1" kern="0" dirty="0">
                <a:solidFill>
                  <a:srgbClr val="003399"/>
                </a:solidFill>
                <a:latin typeface="標楷體"/>
                <a:ea typeface="標楷體"/>
              </a:rPr>
              <a:t>  看清楚藥品標示</a:t>
            </a:r>
          </a:p>
        </p:txBody>
      </p:sp>
      <p:sp>
        <p:nvSpPr>
          <p:cNvPr id="3" name="內容版面配置區 2"/>
          <p:cNvSpPr>
            <a:spLocks noGrp="1"/>
          </p:cNvSpPr>
          <p:nvPr>
            <p:ph idx="1"/>
          </p:nvPr>
        </p:nvSpPr>
        <p:spPr/>
        <p:txBody>
          <a:bodyPr>
            <a:normAutofit/>
          </a:bodyPr>
          <a:lstStyle/>
          <a:p>
            <a:pPr marL="538163" indent="-538163">
              <a:buNone/>
            </a:pPr>
            <a:r>
              <a:rPr lang="en-US" altLang="zh-TW" sz="26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六</a:t>
            </a:r>
            <a:r>
              <a:rPr lang="en-US" altLang="zh-TW" sz="26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要看外包裝有沒有衛生福利部</a:t>
            </a:r>
            <a:r>
              <a:rPr lang="zh-TW" altLang="en-US" sz="2600" b="1" dirty="0" smtClean="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核准的藥品許可證字號</a:t>
            </a:r>
            <a:r>
              <a:rPr lang="zh-TW" altLang="en-US" sz="26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2600" dirty="0">
                <a:latin typeface="Times New Roman" panose="02020603050405020304" pitchFamily="18" charset="0"/>
                <a:ea typeface="標楷體" pitchFamily="65" charset="-120"/>
                <a:cs typeface="Times New Roman" panose="02020603050405020304" pitchFamily="18" charset="0"/>
              </a:rPr>
              <a:t>可上</a:t>
            </a:r>
            <a:r>
              <a:rPr lang="zh-TW" altLang="zh-TW" sz="2600" b="1" dirty="0">
                <a:solidFill>
                  <a:srgbClr val="FF0000"/>
                </a:solidFill>
                <a:latin typeface="Times New Roman" panose="02020603050405020304" pitchFamily="18" charset="0"/>
                <a:ea typeface="標楷體" pitchFamily="65" charset="-120"/>
                <a:cs typeface="Times New Roman" panose="02020603050405020304" pitchFamily="18" charset="0"/>
              </a:rPr>
              <a:t>衛生福利部食品藥物管理署網站</a:t>
            </a:r>
            <a:r>
              <a:rPr lang="zh-TW" altLang="zh-TW" sz="2600" dirty="0">
                <a:latin typeface="Times New Roman" panose="02020603050405020304" pitchFamily="18" charset="0"/>
                <a:ea typeface="標楷體" pitchFamily="65" charset="-120"/>
                <a:cs typeface="Times New Roman" panose="02020603050405020304" pitchFamily="18" charset="0"/>
              </a:rPr>
              <a:t>首頁西藥醫療器材、含藥化粧品許可證查詢系統查詢核准字號</a:t>
            </a:r>
            <a:r>
              <a:rPr lang="zh-TW" altLang="zh-TW" sz="2600" dirty="0" smtClean="0">
                <a:latin typeface="Times New Roman" panose="02020603050405020304" pitchFamily="18" charset="0"/>
                <a:ea typeface="標楷體" pitchFamily="65" charset="-120"/>
                <a:cs typeface="Times New Roman" panose="02020603050405020304" pitchFamily="18" charset="0"/>
              </a:rPr>
              <a:t>。</a:t>
            </a:r>
            <a:endParaRPr lang="en-US" altLang="zh-TW" sz="2600" dirty="0" smtClean="0">
              <a:latin typeface="Times New Roman" panose="02020603050405020304" pitchFamily="18" charset="0"/>
              <a:ea typeface="標楷體" pitchFamily="65" charset="-120"/>
              <a:cs typeface="Times New Roman" panose="02020603050405020304" pitchFamily="18" charset="0"/>
            </a:endParaRPr>
          </a:p>
          <a:p>
            <a:pPr lvl="1"/>
            <a:r>
              <a:rPr lang="zh-TW" altLang="zh-TW" sz="2600" dirty="0">
                <a:latin typeface="Times New Roman" panose="02020603050405020304" pitchFamily="18" charset="0"/>
                <a:ea typeface="標楷體" pitchFamily="65" charset="-120"/>
                <a:cs typeface="Times New Roman" panose="02020603050405020304" pitchFamily="18" charset="0"/>
              </a:rPr>
              <a:t>官網：</a:t>
            </a:r>
            <a:r>
              <a:rPr lang="en-US" altLang="zh-TW" sz="2600" dirty="0">
                <a:latin typeface="Times New Roman" panose="02020603050405020304" pitchFamily="18" charset="0"/>
                <a:ea typeface="標楷體" pitchFamily="65" charset="-120"/>
                <a:cs typeface="Times New Roman" panose="02020603050405020304" pitchFamily="18" charset="0"/>
                <a:hlinkClick r:id="rId3"/>
              </a:rPr>
              <a:t>http://</a:t>
            </a:r>
            <a:r>
              <a:rPr lang="en-US" altLang="zh-TW" sz="2600" dirty="0" smtClean="0">
                <a:latin typeface="Times New Roman" panose="02020603050405020304" pitchFamily="18" charset="0"/>
                <a:ea typeface="標楷體" pitchFamily="65" charset="-120"/>
                <a:cs typeface="Times New Roman" panose="02020603050405020304" pitchFamily="18" charset="0"/>
                <a:hlinkClick r:id="rId3"/>
              </a:rPr>
              <a:t>www.fda.gov.tw</a:t>
            </a:r>
            <a:endParaRPr lang="en-US" altLang="zh-TW" sz="2600" dirty="0" smtClean="0">
              <a:latin typeface="Times New Roman" panose="02020603050405020304" pitchFamily="18" charset="0"/>
              <a:ea typeface="標楷體" pitchFamily="65" charset="-120"/>
              <a:cs typeface="Times New Roman" panose="02020603050405020304" pitchFamily="18" charset="0"/>
            </a:endParaRPr>
          </a:p>
          <a:p>
            <a:pPr lvl="1"/>
            <a:r>
              <a:rPr lang="zh-TW" altLang="en-US" sz="2600" dirty="0" smtClean="0">
                <a:latin typeface="Times New Roman" panose="02020603050405020304" pitchFamily="18" charset="0"/>
                <a:ea typeface="標楷體" pitchFamily="65" charset="-120"/>
                <a:cs typeface="Times New Roman" panose="02020603050405020304" pitchFamily="18" charset="0"/>
              </a:rPr>
              <a:t>路徑：</a:t>
            </a:r>
            <a:r>
              <a:rPr lang="zh-TW" altLang="zh-TW" sz="2600" dirty="0" smtClean="0">
                <a:latin typeface="Times New Roman" panose="02020603050405020304" pitchFamily="18" charset="0"/>
                <a:ea typeface="標楷體" pitchFamily="65" charset="-120"/>
                <a:cs typeface="Times New Roman" panose="02020603050405020304" pitchFamily="18" charset="0"/>
              </a:rPr>
              <a:t>首頁</a:t>
            </a:r>
            <a:r>
              <a:rPr lang="zh-TW" altLang="zh-TW" sz="2600" dirty="0">
                <a:latin typeface="Times New Roman" panose="02020603050405020304" pitchFamily="18" charset="0"/>
                <a:ea typeface="標楷體" pitchFamily="65" charset="-120"/>
                <a:cs typeface="Times New Roman" panose="02020603050405020304" pitchFamily="18" charset="0"/>
              </a:rPr>
              <a:t>→業務專區→藥品→右方「資訊查詢」→藥物許可證暨相關資料查詢作業→西藥、醫療器材、含藥化粧品許可證</a:t>
            </a:r>
            <a:r>
              <a:rPr lang="zh-TW" altLang="zh-TW" sz="2600" dirty="0" smtClean="0">
                <a:latin typeface="Times New Roman" panose="02020603050405020304" pitchFamily="18" charset="0"/>
                <a:ea typeface="標楷體" pitchFamily="65" charset="-120"/>
                <a:cs typeface="Times New Roman" panose="02020603050405020304" pitchFamily="18" charset="0"/>
              </a:rPr>
              <a:t>查詢。</a:t>
            </a:r>
            <a:endParaRPr lang="zh-TW" altLang="en-US" sz="2600" dirty="0">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353F2151-F539-4957-A3F3-BA4A806DF857}" type="slidenum">
              <a:rPr lang="zh-TW" altLang="en-US" smtClean="0"/>
              <a:pPr/>
              <a:t>50</a:t>
            </a:fld>
            <a:endParaRPr lang="zh-TW" altLang="en-US"/>
          </a:p>
        </p:txBody>
      </p:sp>
      <p:pic>
        <p:nvPicPr>
          <p:cNvPr id="6" name="圖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
        <p:nvSpPr>
          <p:cNvPr id="7" name="文字方塊 6"/>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54271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3530" y="1124744"/>
            <a:ext cx="8496944" cy="551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457200" y="44624"/>
            <a:ext cx="8229600" cy="854394"/>
          </a:xfrm>
        </p:spPr>
        <p:txBody>
          <a:bodyPr>
            <a:normAutofit/>
          </a:bodyPr>
          <a:lstStyle/>
          <a:p>
            <a:r>
              <a:rPr lang="zh-TW" altLang="en-US" kern="0" dirty="0" smtClean="0"/>
              <a:t>看</a:t>
            </a:r>
            <a:r>
              <a:rPr lang="zh-TW" altLang="en-US" kern="0" dirty="0"/>
              <a:t>清楚藥品標示</a:t>
            </a:r>
            <a:r>
              <a:rPr lang="en-US" altLang="zh-TW" kern="0" dirty="0"/>
              <a:t>-</a:t>
            </a:r>
            <a:r>
              <a:rPr lang="zh-TW" altLang="en-US" kern="0" dirty="0"/>
              <a:t>許可證字號</a:t>
            </a:r>
            <a:r>
              <a:rPr lang="zh-TW" altLang="en-US" kern="0" dirty="0" smtClean="0"/>
              <a:t>查詢</a:t>
            </a:r>
            <a:endParaRPr lang="zh-TW" altLang="en-US" dirty="0"/>
          </a:p>
        </p:txBody>
      </p:sp>
      <p:sp>
        <p:nvSpPr>
          <p:cNvPr id="3" name="投影片編號版面配置區 2"/>
          <p:cNvSpPr>
            <a:spLocks noGrp="1"/>
          </p:cNvSpPr>
          <p:nvPr>
            <p:ph type="sldNum" sz="quarter" idx="4"/>
          </p:nvPr>
        </p:nvSpPr>
        <p:spPr/>
        <p:txBody>
          <a:bodyPr/>
          <a:lstStyle/>
          <a:p>
            <a:fld id="{CB6F6873-1A8A-4083-8620-1605FCA3FED0}" type="slidenum">
              <a:rPr lang="zh-TW" altLang="en-US" smtClean="0"/>
              <a:pPr/>
              <a:t>51</a:t>
            </a:fld>
            <a:endParaRPr lang="zh-TW" altLang="en-US" dirty="0"/>
          </a:p>
        </p:txBody>
      </p:sp>
      <p:grpSp>
        <p:nvGrpSpPr>
          <p:cNvPr id="13" name="群組 12"/>
          <p:cNvGrpSpPr/>
          <p:nvPr/>
        </p:nvGrpSpPr>
        <p:grpSpPr>
          <a:xfrm>
            <a:off x="2267746" y="1201371"/>
            <a:ext cx="1291184" cy="759553"/>
            <a:chOff x="2267744" y="1201367"/>
            <a:chExt cx="1291184" cy="759553"/>
          </a:xfrm>
        </p:grpSpPr>
        <p:sp>
          <p:nvSpPr>
            <p:cNvPr id="6" name="圓角矩形 5"/>
            <p:cNvSpPr/>
            <p:nvPr/>
          </p:nvSpPr>
          <p:spPr bwMode="auto">
            <a:xfrm>
              <a:off x="2267744" y="1556792"/>
              <a:ext cx="879022" cy="404128"/>
            </a:xfrm>
            <a:prstGeom prst="roundRect">
              <a:avLst/>
            </a:prstGeom>
            <a:solidFill>
              <a:schemeClr val="accent1">
                <a:alpha val="0"/>
              </a:schemeClr>
            </a:solid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1" lang="zh-TW" altLang="en-US" sz="800">
                <a:latin typeface="Arial" charset="0"/>
                <a:ea typeface="華康流隸體" pitchFamily="49" charset="-120"/>
              </a:endParaRPr>
            </a:p>
          </p:txBody>
        </p:sp>
        <p:sp>
          <p:nvSpPr>
            <p:cNvPr id="8" name="流程圖: 接點 7"/>
            <p:cNvSpPr/>
            <p:nvPr/>
          </p:nvSpPr>
          <p:spPr bwMode="auto">
            <a:xfrm>
              <a:off x="3059832" y="1201367"/>
              <a:ext cx="499096" cy="4572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kumimoji="1" lang="en-US" altLang="zh-TW" sz="2100" b="1" dirty="0">
                  <a:solidFill>
                    <a:schemeClr val="tx2">
                      <a:lumMod val="60000"/>
                      <a:lumOff val="40000"/>
                    </a:schemeClr>
                  </a:solidFill>
                  <a:latin typeface="Arial" charset="0"/>
                  <a:ea typeface="華康流隸體" pitchFamily="49" charset="-120"/>
                </a:rPr>
                <a:t>1</a:t>
              </a:r>
              <a:endParaRPr kumimoji="1" lang="zh-TW" altLang="en-US" sz="2100" b="1" dirty="0">
                <a:solidFill>
                  <a:schemeClr val="tx2">
                    <a:lumMod val="60000"/>
                    <a:lumOff val="40000"/>
                  </a:schemeClr>
                </a:solidFill>
                <a:latin typeface="Arial" charset="0"/>
                <a:ea typeface="華康流隸體" pitchFamily="49" charset="-120"/>
              </a:endParaRPr>
            </a:p>
          </p:txBody>
        </p:sp>
      </p:grpSp>
      <p:grpSp>
        <p:nvGrpSpPr>
          <p:cNvPr id="14" name="群組 13"/>
          <p:cNvGrpSpPr/>
          <p:nvPr/>
        </p:nvGrpSpPr>
        <p:grpSpPr>
          <a:xfrm>
            <a:off x="7452321" y="2422562"/>
            <a:ext cx="1482580" cy="934433"/>
            <a:chOff x="7452320" y="2422559"/>
            <a:chExt cx="1482580" cy="934433"/>
          </a:xfrm>
        </p:grpSpPr>
        <p:sp>
          <p:nvSpPr>
            <p:cNvPr id="5" name="圓角矩形 4"/>
            <p:cNvSpPr/>
            <p:nvPr/>
          </p:nvSpPr>
          <p:spPr bwMode="auto">
            <a:xfrm>
              <a:off x="7452320" y="2852936"/>
              <a:ext cx="1233032" cy="504056"/>
            </a:xfrm>
            <a:prstGeom prst="roundRect">
              <a:avLst/>
            </a:prstGeom>
            <a:solidFill>
              <a:schemeClr val="accent1">
                <a:alpha val="0"/>
              </a:schemeClr>
            </a:solid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1" lang="zh-TW" altLang="en-US" sz="800">
                <a:latin typeface="Arial" charset="0"/>
                <a:ea typeface="華康流隸體" pitchFamily="49" charset="-120"/>
              </a:endParaRPr>
            </a:p>
          </p:txBody>
        </p:sp>
        <p:sp>
          <p:nvSpPr>
            <p:cNvPr id="9" name="流程圖: 接點 8"/>
            <p:cNvSpPr/>
            <p:nvPr/>
          </p:nvSpPr>
          <p:spPr bwMode="auto">
            <a:xfrm>
              <a:off x="8435804" y="2422559"/>
              <a:ext cx="499096" cy="4572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kumimoji="1" lang="en-US" altLang="zh-TW" sz="2100" b="1" dirty="0">
                  <a:solidFill>
                    <a:schemeClr val="tx2">
                      <a:lumMod val="60000"/>
                      <a:lumOff val="40000"/>
                    </a:schemeClr>
                  </a:solidFill>
                  <a:latin typeface="Arial" charset="0"/>
                  <a:ea typeface="華康流隸體" pitchFamily="49" charset="-120"/>
                </a:rPr>
                <a:t>3</a:t>
              </a:r>
              <a:endParaRPr kumimoji="1" lang="zh-TW" altLang="en-US" sz="2100" b="1" dirty="0">
                <a:solidFill>
                  <a:schemeClr val="tx2">
                    <a:lumMod val="60000"/>
                    <a:lumOff val="40000"/>
                  </a:schemeClr>
                </a:solidFill>
                <a:latin typeface="Arial" charset="0"/>
                <a:ea typeface="華康流隸體" pitchFamily="49" charset="-120"/>
              </a:endParaRPr>
            </a:p>
          </p:txBody>
        </p:sp>
      </p:grpSp>
      <p:grpSp>
        <p:nvGrpSpPr>
          <p:cNvPr id="12" name="群組 11"/>
          <p:cNvGrpSpPr/>
          <p:nvPr/>
        </p:nvGrpSpPr>
        <p:grpSpPr>
          <a:xfrm>
            <a:off x="395536" y="1965361"/>
            <a:ext cx="1219176" cy="671554"/>
            <a:chOff x="395536" y="1965359"/>
            <a:chExt cx="1219176" cy="671553"/>
          </a:xfrm>
        </p:grpSpPr>
        <p:sp>
          <p:nvSpPr>
            <p:cNvPr id="7" name="圓角矩形 6"/>
            <p:cNvSpPr/>
            <p:nvPr/>
          </p:nvSpPr>
          <p:spPr bwMode="auto">
            <a:xfrm>
              <a:off x="395536" y="2384884"/>
              <a:ext cx="864671" cy="252028"/>
            </a:xfrm>
            <a:prstGeom prst="roundRect">
              <a:avLst/>
            </a:prstGeom>
            <a:solidFill>
              <a:schemeClr val="accent1">
                <a:alpha val="0"/>
              </a:schemeClr>
            </a:solid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1" lang="zh-TW" altLang="en-US" sz="800">
                <a:latin typeface="Arial" charset="0"/>
                <a:ea typeface="華康流隸體" pitchFamily="49" charset="-120"/>
              </a:endParaRPr>
            </a:p>
          </p:txBody>
        </p:sp>
        <p:sp>
          <p:nvSpPr>
            <p:cNvPr id="10" name="流程圖: 接點 9"/>
            <p:cNvSpPr/>
            <p:nvPr/>
          </p:nvSpPr>
          <p:spPr bwMode="auto">
            <a:xfrm>
              <a:off x="1115616" y="1965359"/>
              <a:ext cx="499096" cy="4572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zh-TW" sz="2100" b="1" dirty="0">
                  <a:solidFill>
                    <a:schemeClr val="tx2">
                      <a:lumMod val="60000"/>
                      <a:lumOff val="40000"/>
                    </a:schemeClr>
                  </a:solidFill>
                  <a:latin typeface="Arial" charset="0"/>
                  <a:ea typeface="華康流隸體" pitchFamily="49" charset="-120"/>
                </a:rPr>
                <a:t>2</a:t>
              </a:r>
              <a:endParaRPr kumimoji="1" lang="zh-TW" altLang="en-US" sz="2100" b="1" dirty="0">
                <a:solidFill>
                  <a:schemeClr val="tx2">
                    <a:lumMod val="60000"/>
                    <a:lumOff val="40000"/>
                  </a:schemeClr>
                </a:solidFill>
                <a:latin typeface="Arial" charset="0"/>
                <a:ea typeface="華康流隸體" pitchFamily="49" charset="-120"/>
              </a:endParaRPr>
            </a:p>
          </p:txBody>
        </p:sp>
      </p:grpSp>
    </p:spTree>
    <p:extLst>
      <p:ext uri="{BB962C8B-B14F-4D97-AF65-F5344CB8AC3E}">
        <p14:creationId xmlns:p14="http://schemas.microsoft.com/office/powerpoint/2010/main" val="245044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4"/>
          </p:nvPr>
        </p:nvSpPr>
        <p:spPr/>
        <p:txBody>
          <a:bodyPr/>
          <a:lstStyle/>
          <a:p>
            <a:fld id="{CB6F6873-1A8A-4083-8620-1605FCA3FED0}" type="slidenum">
              <a:rPr lang="zh-TW" altLang="en-US" smtClean="0"/>
              <a:pPr/>
              <a:t>52</a:t>
            </a:fld>
            <a:endParaRPr lang="zh-TW" altLang="en-US" dirty="0"/>
          </a:p>
        </p:txBody>
      </p:sp>
      <p:grpSp>
        <p:nvGrpSpPr>
          <p:cNvPr id="4" name="群組 3"/>
          <p:cNvGrpSpPr/>
          <p:nvPr/>
        </p:nvGrpSpPr>
        <p:grpSpPr>
          <a:xfrm>
            <a:off x="107508" y="47194"/>
            <a:ext cx="8099037" cy="3312368"/>
            <a:chOff x="107504" y="47194"/>
            <a:chExt cx="8099037" cy="3312368"/>
          </a:xfrm>
        </p:grpSpPr>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7504" y="47194"/>
              <a:ext cx="809903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圓角矩形 4"/>
            <p:cNvSpPr/>
            <p:nvPr/>
          </p:nvSpPr>
          <p:spPr bwMode="auto">
            <a:xfrm>
              <a:off x="112418" y="2420888"/>
              <a:ext cx="2011309" cy="792088"/>
            </a:xfrm>
            <a:prstGeom prst="roundRect">
              <a:avLst/>
            </a:prstGeom>
            <a:solidFill>
              <a:schemeClr val="accent1">
                <a:alpha val="0"/>
              </a:schemeClr>
            </a:solid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1" lang="zh-TW" altLang="en-US" sz="800">
                <a:latin typeface="Arial" charset="0"/>
                <a:ea typeface="華康流隸體" pitchFamily="49" charset="-120"/>
              </a:endParaRPr>
            </a:p>
          </p:txBody>
        </p:sp>
      </p:grpSp>
      <p:pic>
        <p:nvPicPr>
          <p:cNvPr id="512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67745" y="1340769"/>
            <a:ext cx="6726420"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217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25152"/>
            <a:ext cx="8229600" cy="899592"/>
          </a:xfrm>
        </p:spPr>
        <p:txBody>
          <a:bodyPr/>
          <a:lstStyle/>
          <a:p>
            <a:r>
              <a:rPr lang="zh-TW" altLang="zh-TW" b="1" kern="0" dirty="0">
                <a:solidFill>
                  <a:srgbClr val="003399"/>
                </a:solidFill>
                <a:latin typeface="標楷體"/>
                <a:ea typeface="標楷體"/>
              </a:rPr>
              <a:t>能力三</a:t>
            </a:r>
            <a:r>
              <a:rPr lang="zh-TW" altLang="en-US" b="1" kern="0" dirty="0">
                <a:solidFill>
                  <a:srgbClr val="003399"/>
                </a:solidFill>
                <a:latin typeface="標楷體"/>
                <a:ea typeface="標楷體"/>
              </a:rPr>
              <a:t>  看清楚藥品標示</a:t>
            </a:r>
            <a:endParaRPr lang="zh-TW" altLang="en-US" dirty="0"/>
          </a:p>
        </p:txBody>
      </p:sp>
      <p:sp>
        <p:nvSpPr>
          <p:cNvPr id="3" name="內容版面配置區 2"/>
          <p:cNvSpPr>
            <a:spLocks noGrp="1"/>
          </p:cNvSpPr>
          <p:nvPr>
            <p:ph idx="1"/>
          </p:nvPr>
        </p:nvSpPr>
        <p:spPr>
          <a:xfrm>
            <a:off x="457200" y="1052736"/>
            <a:ext cx="8229600" cy="4896544"/>
          </a:xfrm>
        </p:spPr>
        <p:txBody>
          <a:bodyPr>
            <a:normAutofit/>
          </a:bodyPr>
          <a:lstStyle/>
          <a:p>
            <a:pPr marL="720725" indent="-720725">
              <a:buNone/>
            </a:pPr>
            <a:r>
              <a:rPr lang="en-US" altLang="zh-TW" sz="2800" b="1" dirty="0">
                <a:solidFill>
                  <a:srgbClr val="660033"/>
                </a:solidFill>
                <a:latin typeface="標楷體" panose="03000509000000000000" pitchFamily="65" charset="-120"/>
                <a:ea typeface="標楷體" panose="03000509000000000000" pitchFamily="65" charset="-120"/>
              </a:rPr>
              <a:t>(</a:t>
            </a:r>
            <a:r>
              <a:rPr lang="zh-TW" altLang="en-US" sz="2800" b="1" dirty="0">
                <a:solidFill>
                  <a:srgbClr val="660033"/>
                </a:solidFill>
                <a:latin typeface="標楷體" panose="03000509000000000000" pitchFamily="65" charset="-120"/>
                <a:ea typeface="標楷體" panose="03000509000000000000" pitchFamily="65" charset="-120"/>
              </a:rPr>
              <a:t>七</a:t>
            </a:r>
            <a:r>
              <a:rPr lang="en-US" altLang="zh-TW" sz="2800" b="1" dirty="0">
                <a:solidFill>
                  <a:srgbClr val="660033"/>
                </a:solidFill>
                <a:latin typeface="標楷體" panose="03000509000000000000" pitchFamily="65" charset="-120"/>
                <a:ea typeface="標楷體" panose="03000509000000000000" pitchFamily="65" charset="-120"/>
              </a:rPr>
              <a:t>)</a:t>
            </a:r>
            <a:r>
              <a:rPr lang="zh-TW" altLang="en-US" sz="2800" b="1" dirty="0">
                <a:solidFill>
                  <a:srgbClr val="660033"/>
                </a:solidFill>
                <a:latin typeface="標楷體" panose="03000509000000000000" pitchFamily="65" charset="-120"/>
                <a:ea typeface="標楷體" panose="03000509000000000000" pitchFamily="65" charset="-120"/>
              </a:rPr>
              <a:t>家中過期及不需使用的藥物，請依照以下方式處理</a:t>
            </a:r>
            <a:r>
              <a:rPr lang="zh-TW" altLang="en-US" sz="2800" b="1" dirty="0" smtClean="0">
                <a:solidFill>
                  <a:srgbClr val="660033"/>
                </a:solidFill>
                <a:latin typeface="標楷體" panose="03000509000000000000" pitchFamily="65" charset="-120"/>
                <a:ea typeface="標楷體" panose="03000509000000000000" pitchFamily="65" charset="-120"/>
              </a:rPr>
              <a:t>：</a:t>
            </a:r>
            <a:endParaRPr lang="en-US" altLang="zh-TW" sz="2800" b="1" dirty="0">
              <a:solidFill>
                <a:srgbClr val="660033"/>
              </a:solidFill>
              <a:latin typeface="標楷體" panose="03000509000000000000" pitchFamily="65" charset="-120"/>
              <a:ea typeface="標楷體" panose="03000509000000000000" pitchFamily="65" charset="-120"/>
            </a:endParaRPr>
          </a:p>
        </p:txBody>
      </p:sp>
      <p:grpSp>
        <p:nvGrpSpPr>
          <p:cNvPr id="5" name="群組 4"/>
          <p:cNvGrpSpPr/>
          <p:nvPr/>
        </p:nvGrpSpPr>
        <p:grpSpPr>
          <a:xfrm>
            <a:off x="457200" y="2132856"/>
            <a:ext cx="8435280" cy="4176465"/>
            <a:chOff x="250825" y="1988840"/>
            <a:chExt cx="8641655" cy="4320481"/>
          </a:xfrm>
        </p:grpSpPr>
        <p:pic>
          <p:nvPicPr>
            <p:cNvPr id="18" name="Picture 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50825" y="4149874"/>
              <a:ext cx="2881015" cy="215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012161" y="4149875"/>
              <a:ext cx="2880319" cy="215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131840" y="4149874"/>
              <a:ext cx="2880320" cy="215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50825" y="1988840"/>
              <a:ext cx="2881015" cy="212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rcRect/>
            <a:stretch>
              <a:fillRect/>
            </a:stretch>
          </p:blipFill>
          <p:spPr>
            <a:xfrm>
              <a:off x="3131840" y="1989584"/>
              <a:ext cx="2880320" cy="2123616"/>
            </a:xfrm>
            <a:prstGeom prst="rect">
              <a:avLst/>
            </a:prstGeom>
          </p:spPr>
        </p:pic>
        <p:pic>
          <p:nvPicPr>
            <p:cNvPr id="2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012160" y="1989583"/>
              <a:ext cx="2880320" cy="212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矩形 13"/>
          <p:cNvSpPr>
            <a:spLocks noChangeArrowheads="1"/>
          </p:cNvSpPr>
          <p:nvPr/>
        </p:nvSpPr>
        <p:spPr bwMode="auto">
          <a:xfrm>
            <a:off x="250825" y="6381328"/>
            <a:ext cx="7848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Times New Roman" pitchFamily="18" charset="0"/>
                <a:ea typeface="標楷體" pitchFamily="65" charset="-120"/>
                <a:cs typeface="Times New Roman" pitchFamily="18" charset="0"/>
              </a:defRPr>
            </a:lvl1pPr>
            <a:lvl2pPr marL="742950" indent="-285750">
              <a:spcBef>
                <a:spcPct val="20000"/>
              </a:spcBef>
              <a:buFont typeface="Arial" charset="0"/>
              <a:buChar char="–"/>
              <a:defRPr sz="28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Font typeface="Arial" charset="0"/>
              <a:buChar char="•"/>
              <a:defRPr sz="24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buFontTx/>
              <a:buNone/>
            </a:pPr>
            <a:r>
              <a:rPr kumimoji="0" lang="zh-TW" altLang="en-US" sz="1600" dirty="0"/>
              <a:t>藥物檢收宣導影片 </a:t>
            </a:r>
            <a:r>
              <a:rPr kumimoji="0" lang="en-US" altLang="zh-TW" sz="1600" dirty="0">
                <a:hlinkClick r:id="rId15"/>
              </a:rPr>
              <a:t>http://www.youtube.com/watch?v=VpRrXEb4P2Y</a:t>
            </a:r>
            <a:endParaRPr kumimoji="0" lang="en-US" altLang="zh-TW" sz="1600"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53</a:t>
            </a:fld>
            <a:endParaRPr lang="zh-TW" altLang="en-US"/>
          </a:p>
        </p:txBody>
      </p:sp>
      <p:pic>
        <p:nvPicPr>
          <p:cNvPr id="12" name="圖片 1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Tree>
    <p:extLst>
      <p:ext uri="{BB962C8B-B14F-4D97-AF65-F5344CB8AC3E}">
        <p14:creationId xmlns:p14="http://schemas.microsoft.com/office/powerpoint/2010/main" val="476259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kern="0" dirty="0">
                <a:solidFill>
                  <a:srgbClr val="003399"/>
                </a:solidFill>
                <a:latin typeface="標楷體"/>
                <a:ea typeface="標楷體"/>
              </a:rPr>
              <a:t>能力四  清楚用藥方法、時間</a:t>
            </a:r>
          </a:p>
        </p:txBody>
      </p:sp>
      <p:sp>
        <p:nvSpPr>
          <p:cNvPr id="3" name="內容版面配置區 2"/>
          <p:cNvSpPr>
            <a:spLocks noGrp="1"/>
          </p:cNvSpPr>
          <p:nvPr>
            <p:ph idx="1"/>
          </p:nvPr>
        </p:nvSpPr>
        <p:spPr/>
        <p:txBody>
          <a:bodyPr>
            <a:normAutofit/>
          </a:bodyPr>
          <a:lstStyle/>
          <a:p>
            <a:r>
              <a:rPr lang="zh-TW" altLang="zh-TW" dirty="0" smtClean="0">
                <a:latin typeface="標楷體" pitchFamily="65" charset="-120"/>
                <a:ea typeface="標楷體" pitchFamily="65" charset="-120"/>
              </a:rPr>
              <a:t>服用藥品應</a:t>
            </a:r>
            <a:r>
              <a:rPr lang="zh-TW" altLang="zh-TW" b="1" dirty="0" smtClean="0">
                <a:solidFill>
                  <a:srgbClr val="FF0000"/>
                </a:solidFill>
                <a:latin typeface="標楷體" pitchFamily="65" charset="-120"/>
                <a:ea typeface="標楷體" pitchFamily="65" charset="-120"/>
              </a:rPr>
              <a:t>按醫師或藥師指示並依外包裝、藥品說明書（仿單）標示</a:t>
            </a:r>
            <a:r>
              <a:rPr lang="zh-TW" altLang="en-US" b="1" dirty="0">
                <a:solidFill>
                  <a:srgbClr val="FF0000"/>
                </a:solidFill>
                <a:latin typeface="標楷體" pitchFamily="65" charset="-120"/>
                <a:ea typeface="標楷體" pitchFamily="65" charset="-120"/>
              </a:rPr>
              <a:t>的服用</a:t>
            </a:r>
            <a:r>
              <a:rPr lang="zh-TW" altLang="en-US" b="1" dirty="0" smtClean="0">
                <a:solidFill>
                  <a:srgbClr val="FF0000"/>
                </a:solidFill>
                <a:latin typeface="標楷體" pitchFamily="65" charset="-120"/>
                <a:ea typeface="標楷體" pitchFamily="65" charset="-120"/>
              </a:rPr>
              <a:t>方式、用量、用法及服用時間</a:t>
            </a:r>
            <a:r>
              <a:rPr lang="zh-TW" altLang="zh-TW"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endParaRPr lang="zh-TW" altLang="zh-TW" dirty="0" smtClean="0">
              <a:latin typeface="標楷體" pitchFamily="65" charset="-120"/>
              <a:ea typeface="標楷體" pitchFamily="65" charset="-120"/>
            </a:endParaRPr>
          </a:p>
        </p:txBody>
      </p:sp>
      <p:pic>
        <p:nvPicPr>
          <p:cNvPr id="921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18473" y="4653136"/>
            <a:ext cx="4632227" cy="170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1947" y="3154424"/>
            <a:ext cx="3258362" cy="322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4"/>
          <p:cNvSpPr>
            <a:spLocks noGrp="1"/>
          </p:cNvSpPr>
          <p:nvPr>
            <p:ph type="sldNum" sz="quarter" idx="12"/>
          </p:nvPr>
        </p:nvSpPr>
        <p:spPr/>
        <p:txBody>
          <a:bodyPr/>
          <a:lstStyle/>
          <a:p>
            <a:fld id="{353F2151-F539-4957-A3F3-BA4A806DF857}" type="slidenum">
              <a:rPr lang="zh-TW" altLang="en-US" smtClean="0"/>
              <a:pPr/>
              <a:t>54</a:t>
            </a:fld>
            <a:endParaRPr lang="zh-TW" altLang="en-US"/>
          </a:p>
        </p:txBody>
      </p:sp>
      <p:pic>
        <p:nvPicPr>
          <p:cNvPr id="8" name="圖片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4" name="Picture 3" descr="螢幕快照 2015-03-23 下午11.27.0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5682" y="2712036"/>
            <a:ext cx="1799989" cy="2090120"/>
          </a:xfrm>
          <a:prstGeom prst="rect">
            <a:avLst/>
          </a:prstGeom>
        </p:spPr>
      </p:pic>
      <p:sp>
        <p:nvSpPr>
          <p:cNvPr id="9" name="文字方塊 8"/>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71237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62658" y="5445224"/>
            <a:ext cx="1645645" cy="1154409"/>
          </a:xfrm>
          <a:prstGeom prst="rect">
            <a:avLst/>
          </a:prstGeom>
        </p:spPr>
      </p:pic>
      <p:pic>
        <p:nvPicPr>
          <p:cNvPr id="8" name="圖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504" y="3429000"/>
            <a:ext cx="1080120" cy="1296144"/>
          </a:xfrm>
          <a:prstGeom prst="rect">
            <a:avLst/>
          </a:prstGeom>
        </p:spPr>
      </p:pic>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能力四  清楚用藥方法、時間</a:t>
            </a:r>
            <a:endParaRPr lang="zh-TW" altLang="en-US" dirty="0"/>
          </a:p>
        </p:txBody>
      </p:sp>
      <p:sp>
        <p:nvSpPr>
          <p:cNvPr id="3" name="內容版面配置區 2"/>
          <p:cNvSpPr>
            <a:spLocks noGrp="1"/>
          </p:cNvSpPr>
          <p:nvPr>
            <p:ph idx="1"/>
          </p:nvPr>
        </p:nvSpPr>
        <p:spPr/>
        <p:txBody>
          <a:bodyPr/>
          <a:lstStyle/>
          <a:p>
            <a:pPr marL="0" lvl="0" indent="0">
              <a:buNone/>
            </a:pPr>
            <a:r>
              <a:rPr lang="en-US" altLang="zh-TW" b="1" dirty="0">
                <a:solidFill>
                  <a:srgbClr val="660033"/>
                </a:solidFill>
                <a:latin typeface="標楷體" panose="03000509000000000000" pitchFamily="65" charset="-120"/>
              </a:rPr>
              <a:t>(</a:t>
            </a:r>
            <a:r>
              <a:rPr lang="zh-TW" altLang="en-US" b="1" dirty="0">
                <a:solidFill>
                  <a:srgbClr val="660033"/>
                </a:solidFill>
                <a:latin typeface="標楷體" panose="03000509000000000000" pitchFamily="65" charset="-120"/>
              </a:rPr>
              <a:t>一</a:t>
            </a:r>
            <a:r>
              <a:rPr lang="en-US" altLang="zh-TW" b="1" dirty="0">
                <a:solidFill>
                  <a:srgbClr val="660033"/>
                </a:solidFill>
                <a:latin typeface="標楷體" panose="03000509000000000000" pitchFamily="65" charset="-120"/>
              </a:rPr>
              <a:t>)</a:t>
            </a:r>
            <a:r>
              <a:rPr lang="zh-TW" altLang="zh-TW" b="1" dirty="0">
                <a:solidFill>
                  <a:srgbClr val="660033"/>
                </a:solidFill>
                <a:latin typeface="標楷體" panose="03000509000000000000" pitchFamily="65" charset="-120"/>
              </a:rPr>
              <a:t>服用</a:t>
            </a:r>
            <a:r>
              <a:rPr lang="zh-TW" altLang="en-US" b="1" dirty="0">
                <a:solidFill>
                  <a:srgbClr val="660033"/>
                </a:solidFill>
                <a:latin typeface="標楷體" panose="03000509000000000000" pitchFamily="65" charset="-120"/>
              </a:rPr>
              <a:t>方法及</a:t>
            </a:r>
            <a:r>
              <a:rPr lang="zh-TW" altLang="zh-TW" b="1" dirty="0">
                <a:solidFill>
                  <a:srgbClr val="660033"/>
                </a:solidFill>
                <a:latin typeface="標楷體" panose="03000509000000000000" pitchFamily="65" charset="-120"/>
              </a:rPr>
              <a:t>時間：</a:t>
            </a:r>
            <a:endParaRPr lang="en-US" altLang="zh-TW" b="1" dirty="0">
              <a:solidFill>
                <a:srgbClr val="660033"/>
              </a:solidFill>
              <a:latin typeface="標楷體" panose="03000509000000000000" pitchFamily="65" charset="-120"/>
            </a:endParaRPr>
          </a:p>
          <a:p>
            <a:pPr marL="457200" lvl="0" indent="-457200">
              <a:buNone/>
            </a:pPr>
            <a:r>
              <a:rPr lang="en-US" altLang="zh-TW" sz="2800" dirty="0">
                <a:latin typeface="標楷體" panose="03000509000000000000" pitchFamily="65" charset="-120"/>
              </a:rPr>
              <a:t>1. </a:t>
            </a:r>
            <a:r>
              <a:rPr lang="zh-TW" altLang="en-US" sz="2800" dirty="0">
                <a:latin typeface="標楷體" panose="03000509000000000000" pitchFamily="65" charset="-120"/>
              </a:rPr>
              <a:t>服用綜合感冒藥時，應了解藥品適應症，以及服用方法及時間，例如藥品各項劑型的使用方法：</a:t>
            </a:r>
          </a:p>
          <a:p>
            <a:pPr marL="1428750" lvl="0" indent="-895350">
              <a:buNone/>
            </a:pPr>
            <a:r>
              <a:rPr lang="en-US" altLang="zh-TW" sz="2800" dirty="0">
                <a:latin typeface="標楷體" panose="03000509000000000000" pitchFamily="65" charset="-120"/>
              </a:rPr>
              <a:t>(1) </a:t>
            </a:r>
            <a:r>
              <a:rPr lang="zh-TW" altLang="en-US" sz="2800" dirty="0">
                <a:latin typeface="標楷體" panose="03000509000000000000" pitchFamily="65" charset="-120"/>
              </a:rPr>
              <a:t>發泡劑：需溶水後服用。</a:t>
            </a:r>
          </a:p>
          <a:p>
            <a:pPr marL="1257300" lvl="0" indent="-723900">
              <a:buNone/>
            </a:pPr>
            <a:r>
              <a:rPr lang="en-US" altLang="zh-TW" sz="2800" dirty="0">
                <a:latin typeface="標楷體" panose="03000509000000000000" pitchFamily="65" charset="-120"/>
              </a:rPr>
              <a:t>(2) </a:t>
            </a:r>
            <a:r>
              <a:rPr lang="zh-TW" altLang="en-US" sz="2800" dirty="0">
                <a:latin typeface="標楷體" panose="03000509000000000000" pitchFamily="65" charset="-120"/>
              </a:rPr>
              <a:t>液劑：服用前先振搖均勻，應使用所附量器取藥量。</a:t>
            </a:r>
          </a:p>
          <a:p>
            <a:pPr marL="1260475" lvl="0" indent="-727075">
              <a:buNone/>
            </a:pPr>
            <a:r>
              <a:rPr lang="en-US" altLang="zh-TW" sz="2800" dirty="0">
                <a:latin typeface="標楷體" panose="03000509000000000000" pitchFamily="65" charset="-120"/>
              </a:rPr>
              <a:t>(3) </a:t>
            </a:r>
            <a:r>
              <a:rPr lang="zh-TW" altLang="en-US" sz="2800" dirty="0">
                <a:latin typeface="標楷體" panose="03000509000000000000" pitchFamily="65" charset="-120"/>
              </a:rPr>
              <a:t>散劑及粒狀：成人應配溫開水並依指示服用；兒童服用藥粉則需倒入溫開水攪拌均勻、完全溶解後再依指示服用</a:t>
            </a:r>
            <a:r>
              <a:rPr lang="zh-TW" altLang="en-US" sz="2800" dirty="0" smtClean="0">
                <a:latin typeface="標楷體" panose="03000509000000000000" pitchFamily="65" charset="-120"/>
              </a:rPr>
              <a:t>。</a:t>
            </a:r>
            <a:endParaRPr lang="zh-TW" altLang="en-US" sz="2800" dirty="0">
              <a:latin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55</a:t>
            </a:fld>
            <a:endParaRPr lang="zh-TW" altLang="en-US" dirty="0"/>
          </a:p>
        </p:txBody>
      </p:sp>
      <p:pic>
        <p:nvPicPr>
          <p:cNvPr id="5" name="圖片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7" name="圖片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62659" y="2996952"/>
            <a:ext cx="582967" cy="690596"/>
          </a:xfrm>
          <a:prstGeom prst="rect">
            <a:avLst/>
          </a:prstGeom>
        </p:spPr>
      </p:pic>
      <p:sp>
        <p:nvSpPr>
          <p:cNvPr id="10" name="文字方塊 9"/>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983430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能力四  清楚用藥方法、時間</a:t>
            </a:r>
            <a:endParaRPr lang="zh-TW" altLang="en-US" dirty="0"/>
          </a:p>
        </p:txBody>
      </p:sp>
      <p:sp>
        <p:nvSpPr>
          <p:cNvPr id="3" name="內容版面配置區 2"/>
          <p:cNvSpPr>
            <a:spLocks noGrp="1"/>
          </p:cNvSpPr>
          <p:nvPr>
            <p:ph idx="1"/>
          </p:nvPr>
        </p:nvSpPr>
        <p:spPr/>
        <p:txBody>
          <a:bodyPr/>
          <a:lstStyle/>
          <a:p>
            <a:pPr marL="0" lvl="0" indent="0">
              <a:buNone/>
            </a:pPr>
            <a:r>
              <a:rPr lang="en-US" altLang="zh-TW" sz="2800" dirty="0">
                <a:latin typeface="標楷體" panose="03000509000000000000" pitchFamily="65" charset="-120"/>
                <a:ea typeface="標楷體" panose="03000509000000000000" pitchFamily="65" charset="-120"/>
              </a:rPr>
              <a:t>2. </a:t>
            </a:r>
            <a:r>
              <a:rPr lang="zh-TW" altLang="en-US" sz="2800" dirty="0">
                <a:latin typeface="標楷體" panose="03000509000000000000" pitchFamily="65" charset="-120"/>
                <a:ea typeface="標楷體" panose="03000509000000000000" pitchFamily="65" charset="-120"/>
              </a:rPr>
              <a:t>服用時間，例如：</a:t>
            </a:r>
          </a:p>
          <a:p>
            <a:pPr marL="0" lvl="0" indent="628650">
              <a:buNone/>
            </a:pPr>
            <a:r>
              <a:rPr lang="en-US" altLang="zh-TW" sz="2800" dirty="0">
                <a:latin typeface="標楷體" panose="03000509000000000000" pitchFamily="65" charset="-120"/>
                <a:ea typeface="標楷體" panose="03000509000000000000" pitchFamily="65" charset="-120"/>
              </a:rPr>
              <a:t>(1) </a:t>
            </a:r>
            <a:r>
              <a:rPr lang="zh-TW" altLang="en-US" sz="2800" b="1" dirty="0">
                <a:solidFill>
                  <a:srgbClr val="FF0000"/>
                </a:solidFill>
                <a:latin typeface="標楷體" panose="03000509000000000000" pitchFamily="65" charset="-120"/>
                <a:ea typeface="標楷體" panose="03000509000000000000" pitchFamily="65" charset="-120"/>
              </a:rPr>
              <a:t>一天三次：三餐飯後</a:t>
            </a:r>
            <a:r>
              <a:rPr lang="zh-TW" altLang="en-US" sz="2800" dirty="0">
                <a:latin typeface="標楷體" panose="03000509000000000000" pitchFamily="65" charset="-120"/>
                <a:ea typeface="標楷體" panose="03000509000000000000" pitchFamily="65" charset="-120"/>
              </a:rPr>
              <a:t>。</a:t>
            </a:r>
          </a:p>
          <a:p>
            <a:pPr marL="0" lvl="0" indent="628650">
              <a:buNone/>
            </a:pPr>
            <a:r>
              <a:rPr lang="en-US" altLang="zh-TW" sz="2800" dirty="0">
                <a:latin typeface="標楷體" panose="03000509000000000000" pitchFamily="65" charset="-120"/>
                <a:ea typeface="標楷體" panose="03000509000000000000" pitchFamily="65" charset="-120"/>
              </a:rPr>
              <a:t>(2) </a:t>
            </a:r>
            <a:r>
              <a:rPr lang="zh-TW" altLang="en-US" sz="2800" dirty="0">
                <a:latin typeface="標楷體" panose="03000509000000000000" pitchFamily="65" charset="-120"/>
                <a:ea typeface="標楷體" panose="03000509000000000000" pitchFamily="65" charset="-120"/>
              </a:rPr>
              <a:t>一天四次：三餐飯後與睡前。</a:t>
            </a:r>
          </a:p>
          <a:p>
            <a:pPr marL="1341438" lvl="0" indent="-712788">
              <a:buNone/>
            </a:pPr>
            <a:r>
              <a:rPr lang="en-US" altLang="zh-TW" sz="2800" dirty="0">
                <a:latin typeface="標楷體" panose="03000509000000000000" pitchFamily="65" charset="-120"/>
                <a:ea typeface="標楷體" panose="03000509000000000000" pitchFamily="65" charset="-120"/>
              </a:rPr>
              <a:t>(3) </a:t>
            </a:r>
            <a:r>
              <a:rPr lang="zh-TW" altLang="en-US" sz="2800" dirty="0">
                <a:latin typeface="標楷體" panose="03000509000000000000" pitchFamily="65" charset="-120"/>
                <a:ea typeface="標楷體" panose="03000509000000000000" pitchFamily="65" charset="-120"/>
              </a:rPr>
              <a:t>依據醫師指示或藥師建議，或產品外包裝及藥品說明書</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仿單</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標示按時服用。如有特殊使用方法及劑量請詢問醫師或藥師。</a:t>
            </a:r>
          </a:p>
          <a:p>
            <a:pPr marL="0" indent="628650"/>
            <a:endParaRPr lang="zh-TW" altLang="en-US"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56</a:t>
            </a:fld>
            <a:endParaRPr lang="zh-TW" altLang="en-US"/>
          </a:p>
        </p:txBody>
      </p:sp>
      <p:pic>
        <p:nvPicPr>
          <p:cNvPr id="5" name="圖片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7" name="圖片 6" descr="A3五不（不過量）海報2.jpg - Windows Live 影像中心"/>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662" b="100000" l="0" r="100000">
                        <a14:foregroundMark x1="38816" y1="39073" x2="32237" y2="35762"/>
                        <a14:foregroundMark x1="58553" y1="18543" x2="69079" y2="5960"/>
                        <a14:backgroundMark x1="54605" y1="23179" x2="53947" y2="17219"/>
                        <a14:backgroundMark x1="54605" y1="12583" x2="54605" y2="15894"/>
                        <a14:backgroundMark x1="19737" y1="11921" x2="19737" y2="11921"/>
                        <a14:backgroundMark x1="7237" y1="18543" x2="18421" y2="10596"/>
                        <a14:backgroundMark x1="9868" y1="23841" x2="1316" y2="56291"/>
                        <a14:backgroundMark x1="2632" y1="60927" x2="6579" y2="64238"/>
                        <a14:backgroundMark x1="5921" y1="66225" x2="2632" y2="70199"/>
                        <a14:backgroundMark x1="88158" y1="9272" x2="89474" y2="31126"/>
                        <a14:backgroundMark x1="50658" y1="3974" x2="73026" y2="662"/>
                        <a14:backgroundMark x1="54605" y1="27152" x2="54605" y2="27152"/>
                      </a14:backgroundRemoval>
                    </a14:imgEffect>
                  </a14:imgLayer>
                </a14:imgProps>
              </a:ext>
              <a:ext uri="{28A0092B-C50C-407E-A947-70E740481C1C}">
                <a14:useLocalDpi xmlns:a14="http://schemas.microsoft.com/office/drawing/2010/main"/>
              </a:ext>
            </a:extLst>
          </a:blip>
          <a:srcRect/>
          <a:stretch/>
        </p:blipFill>
        <p:spPr>
          <a:xfrm>
            <a:off x="107504" y="4425831"/>
            <a:ext cx="2466691" cy="2127927"/>
          </a:xfrm>
          <a:prstGeom prst="rect">
            <a:avLst/>
          </a:prstGeom>
        </p:spPr>
      </p:pic>
      <p:pic>
        <p:nvPicPr>
          <p:cNvPr id="8" name="Picture 3" descr="螢幕快照 2015-03-23 下午11.27.0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4011" y="1286230"/>
            <a:ext cx="1799989" cy="209012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3060" y="4828308"/>
            <a:ext cx="2353396" cy="1875791"/>
          </a:xfrm>
          <a:prstGeom prst="rect">
            <a:avLst/>
          </a:prstGeom>
        </p:spPr>
      </p:pic>
      <p:sp>
        <p:nvSpPr>
          <p:cNvPr id="10" name="文字方塊 9"/>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046392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kern="0" dirty="0">
                <a:solidFill>
                  <a:srgbClr val="003399"/>
                </a:solidFill>
                <a:latin typeface="標楷體"/>
                <a:ea typeface="標楷體"/>
              </a:rPr>
              <a:t>1</a:t>
            </a:r>
            <a:r>
              <a:rPr lang="zh-TW" altLang="en-US" kern="0" dirty="0">
                <a:solidFill>
                  <a:srgbClr val="003399"/>
                </a:solidFill>
                <a:latin typeface="標楷體"/>
                <a:ea typeface="標楷體"/>
              </a:rPr>
              <a:t>瓶感冒糖漿</a:t>
            </a:r>
            <a:r>
              <a:rPr lang="en-US" altLang="zh-TW" kern="0" dirty="0">
                <a:solidFill>
                  <a:srgbClr val="003399"/>
                </a:solidFill>
                <a:latin typeface="標楷體"/>
                <a:ea typeface="標楷體"/>
              </a:rPr>
              <a:t>=2</a:t>
            </a:r>
            <a:r>
              <a:rPr lang="zh-TW" altLang="en-US" kern="0" dirty="0">
                <a:solidFill>
                  <a:srgbClr val="003399"/>
                </a:solidFill>
                <a:latin typeface="標楷體"/>
                <a:ea typeface="標楷體"/>
              </a:rPr>
              <a:t>顆普拿疼</a:t>
            </a:r>
            <a:endParaRPr lang="zh-TW" altLang="en-US" sz="4000" b="1" kern="0" dirty="0">
              <a:solidFill>
                <a:srgbClr val="003399"/>
              </a:solidFill>
              <a:latin typeface="標楷體"/>
              <a:ea typeface="標楷體"/>
            </a:endParaRPr>
          </a:p>
        </p:txBody>
      </p:sp>
      <p:pic>
        <p:nvPicPr>
          <p:cNvPr id="8194"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467544" y="1844824"/>
            <a:ext cx="7931973" cy="482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67544" y="1340768"/>
            <a:ext cx="2599814" cy="424732"/>
          </a:xfrm>
          <a:prstGeom prst="rect">
            <a:avLst/>
          </a:prstGeom>
        </p:spPr>
        <p:txBody>
          <a:bodyPr wrap="none">
            <a:spAutoFit/>
          </a:bodyPr>
          <a:lstStyle/>
          <a:p>
            <a:pPr>
              <a:lnSpc>
                <a:spcPct val="120000"/>
              </a:lnSpc>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聯合晚報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2014.11.15</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框架 4"/>
          <p:cNvSpPr/>
          <p:nvPr/>
        </p:nvSpPr>
        <p:spPr>
          <a:xfrm>
            <a:off x="539056" y="5580692"/>
            <a:ext cx="7992888" cy="1129680"/>
          </a:xfrm>
          <a:prstGeom prst="frame">
            <a:avLst>
              <a:gd name="adj1" fmla="val 44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投影片編號版面配置區 2"/>
          <p:cNvSpPr>
            <a:spLocks noGrp="1"/>
          </p:cNvSpPr>
          <p:nvPr>
            <p:ph type="sldNum" sz="quarter" idx="12"/>
          </p:nvPr>
        </p:nvSpPr>
        <p:spPr/>
        <p:txBody>
          <a:bodyPr/>
          <a:lstStyle/>
          <a:p>
            <a:fld id="{353F2151-F539-4957-A3F3-BA4A806DF857}" type="slidenum">
              <a:rPr lang="zh-TW" altLang="en-US" smtClean="0"/>
              <a:pPr/>
              <a:t>57</a:t>
            </a:fld>
            <a:endParaRPr lang="zh-TW" altLang="en-US"/>
          </a:p>
        </p:txBody>
      </p:sp>
      <p:sp>
        <p:nvSpPr>
          <p:cNvPr id="7" name="矩形 6"/>
          <p:cNvSpPr/>
          <p:nvPr/>
        </p:nvSpPr>
        <p:spPr>
          <a:xfrm>
            <a:off x="7524328" y="0"/>
            <a:ext cx="1619672" cy="62068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800" b="1" dirty="0" smtClean="0">
                <a:solidFill>
                  <a:srgbClr val="FF0000"/>
                </a:solidFill>
                <a:latin typeface="標楷體" panose="03000509000000000000" pitchFamily="65" charset="-120"/>
                <a:ea typeface="標楷體" panose="03000509000000000000" pitchFamily="65" charset="-120"/>
              </a:rPr>
              <a:t>要看標示</a:t>
            </a:r>
            <a:endParaRPr lang="zh-TW" altLang="en-US" sz="28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6390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kern="0" dirty="0">
                <a:solidFill>
                  <a:srgbClr val="003399"/>
                </a:solidFill>
                <a:latin typeface="標楷體"/>
                <a:ea typeface="標楷體"/>
              </a:rPr>
              <a:t>能力五  與醫師、藥師作朋友</a:t>
            </a:r>
          </a:p>
        </p:txBody>
      </p:sp>
      <p:sp>
        <p:nvSpPr>
          <p:cNvPr id="3" name="內容版面配置區 2"/>
          <p:cNvSpPr>
            <a:spLocks noGrp="1"/>
          </p:cNvSpPr>
          <p:nvPr>
            <p:ph idx="1"/>
          </p:nvPr>
        </p:nvSpPr>
        <p:spPr>
          <a:xfrm>
            <a:off x="457200" y="1600200"/>
            <a:ext cx="8229600" cy="5069160"/>
          </a:xfrm>
        </p:spPr>
        <p:txBody>
          <a:bodyPr>
            <a:normAutofit fontScale="77500" lnSpcReduction="20000"/>
          </a:bodyPr>
          <a:lstStyle/>
          <a:p>
            <a:r>
              <a:rPr lang="zh-TW" altLang="zh-TW" b="1" dirty="0" smtClean="0">
                <a:solidFill>
                  <a:srgbClr val="FF0000"/>
                </a:solidFill>
                <a:latin typeface="標楷體" pitchFamily="65" charset="-120"/>
                <a:ea typeface="標楷體" pitchFamily="65" charset="-120"/>
              </a:rPr>
              <a:t>生病找醫師，用藥找藥師</a:t>
            </a:r>
            <a:r>
              <a:rPr lang="zh-TW" altLang="zh-TW" dirty="0" smtClean="0">
                <a:solidFill>
                  <a:srgbClr val="FF0000"/>
                </a:solidFill>
                <a:latin typeface="標楷體" pitchFamily="65" charset="-120"/>
                <a:ea typeface="標楷體" pitchFamily="65" charset="-120"/>
              </a:rPr>
              <a:t>。</a:t>
            </a:r>
          </a:p>
          <a:p>
            <a:pPr marL="514350" lvl="0" indent="-514350">
              <a:buFont typeface="+mj-ea"/>
              <a:buAutoNum type="ea1ChtPeriod"/>
            </a:pPr>
            <a:r>
              <a:rPr lang="zh-TW" altLang="en-US" dirty="0">
                <a:latin typeface="標楷體" pitchFamily="65" charset="-120"/>
                <a:ea typeface="標楷體" pitchFamily="65" charset="-120"/>
              </a:rPr>
              <a:t>至藥局自行購買感冒藥時，應至有藥師執業之合法藥局購買，並向藥師諮詢，說明自身症狀及目前使用的藥品，並確實遵照藥師建議服用，可主動向藥師索取聯絡電話以方便日後諮詢</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marL="514350" lvl="0" indent="-514350">
              <a:buFont typeface="+mj-ea"/>
              <a:buAutoNum type="ea1ChtPeriod"/>
            </a:pPr>
            <a:r>
              <a:rPr lang="zh-TW" altLang="en-US" b="1" dirty="0">
                <a:solidFill>
                  <a:srgbClr val="FF0000"/>
                </a:solidFill>
                <a:latin typeface="標楷體" pitchFamily="65" charset="-120"/>
                <a:ea typeface="標楷體" pitchFamily="65" charset="-120"/>
              </a:rPr>
              <a:t>綜合感冒藥可能與其他藥品有交互作用</a:t>
            </a:r>
            <a:r>
              <a:rPr lang="zh-TW" altLang="en-US" dirty="0">
                <a:latin typeface="標楷體" pitchFamily="65" charset="-120"/>
                <a:ea typeface="標楷體" pitchFamily="65" charset="-120"/>
              </a:rPr>
              <a:t>，例如併用預防血栓藥物和非類固醇消炎止痛藥，可能會增加出血的風險，因此</a:t>
            </a:r>
            <a:r>
              <a:rPr lang="zh-TW" altLang="en-US" dirty="0">
                <a:solidFill>
                  <a:srgbClr val="FF0000"/>
                </a:solidFill>
                <a:latin typeface="標楷體" pitchFamily="65" charset="-120"/>
                <a:ea typeface="標楷體" pitchFamily="65" charset="-120"/>
              </a:rPr>
              <a:t>用藥前</a:t>
            </a:r>
            <a:r>
              <a:rPr lang="zh-TW" altLang="en-US" b="1" dirty="0">
                <a:solidFill>
                  <a:srgbClr val="FF0000"/>
                </a:solidFill>
                <a:latin typeface="標楷體" pitchFamily="65" charset="-120"/>
                <a:ea typeface="標楷體" pitchFamily="65" charset="-120"/>
              </a:rPr>
              <a:t>諮詢醫師或藥師是最好的辦法</a:t>
            </a:r>
            <a:r>
              <a:rPr lang="zh-TW" altLang="en-US" dirty="0">
                <a:latin typeface="標楷體" pitchFamily="65" charset="-120"/>
                <a:ea typeface="標楷體" pitchFamily="65" charset="-120"/>
              </a:rPr>
              <a:t>，有任何醫藥疑難問題也可撥打藥局或藥袋上電話</a:t>
            </a:r>
            <a:r>
              <a:rPr lang="zh-TW" altLang="en-US" dirty="0" smtClean="0">
                <a:latin typeface="標楷體" pitchFamily="65" charset="-120"/>
                <a:ea typeface="標楷體" pitchFamily="65" charset="-120"/>
              </a:rPr>
              <a:t>諮詢</a:t>
            </a:r>
            <a:r>
              <a:rPr lang="zh-TW" altLang="zh-TW" dirty="0" smtClean="0">
                <a:latin typeface="標楷體" pitchFamily="65" charset="-120"/>
                <a:ea typeface="標楷體" pitchFamily="65" charset="-120"/>
              </a:rPr>
              <a:t>。</a:t>
            </a:r>
          </a:p>
          <a:p>
            <a:pPr marL="514350" indent="-514350">
              <a:buFont typeface="+mj-ea"/>
              <a:buAutoNum type="ea1ChtPeriod"/>
            </a:pPr>
            <a:r>
              <a:rPr lang="zh-TW" altLang="en-US" dirty="0">
                <a:latin typeface="標楷體" pitchFamily="65" charset="-120"/>
                <a:ea typeface="標楷體" pitchFamily="65" charset="-120"/>
              </a:rPr>
              <a:t>不買來路不明的藥品，遵守「不聽、不信、不買、不吃、不推薦」</a:t>
            </a:r>
            <a:r>
              <a:rPr lang="zh-TW" altLang="en-US" dirty="0" smtClean="0">
                <a:latin typeface="標楷體" pitchFamily="65" charset="-120"/>
                <a:ea typeface="標楷體" pitchFamily="65" charset="-120"/>
              </a:rPr>
              <a:t>原則</a:t>
            </a:r>
            <a:r>
              <a:rPr lang="zh-TW" altLang="zh-TW"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58</a:t>
            </a:fld>
            <a:endParaRPr lang="zh-TW" altLang="en-US"/>
          </a:p>
        </p:txBody>
      </p:sp>
      <p:pic>
        <p:nvPicPr>
          <p:cNvPr id="8" name="圖片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9" name="圖片 8"/>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01" b="94144" l="0" r="100000">
                        <a14:backgroundMark x1="90000" y1="3333" x2="94000" y2="52963"/>
                        <a14:backgroundMark x1="20000" y1="28148" x2="26667" y2="30370"/>
                        <a14:backgroundMark x1="76667" y1="31111" x2="76667" y2="31111"/>
                        <a14:backgroundMark x1="40667" y1="32963" x2="40667" y2="32963"/>
                        <a14:backgroundMark x1="8000" y1="49259" x2="18000" y2="87778"/>
                        <a14:backgroundMark x1="56667" y1="80370" x2="56667" y2="80370"/>
                        <a14:backgroundMark x1="58000" y1="86296" x2="58000" y2="86296"/>
                        <a14:backgroundMark x1="56667" y1="84815" x2="58000" y2="87407"/>
                      </a14:backgroundRemoval>
                    </a14:imgEffect>
                  </a14:imgLayer>
                </a14:imgProps>
              </a:ext>
              <a:ext uri="{28A0092B-C50C-407E-A947-70E740481C1C}">
                <a14:useLocalDpi xmlns:a14="http://schemas.microsoft.com/office/drawing/2010/main"/>
              </a:ext>
            </a:extLst>
          </a:blip>
          <a:srcRect/>
          <a:stretch/>
        </p:blipFill>
        <p:spPr>
          <a:xfrm>
            <a:off x="8038562" y="5231489"/>
            <a:ext cx="914400" cy="1556792"/>
          </a:xfrm>
          <a:prstGeom prst="rect">
            <a:avLst/>
          </a:prstGeom>
        </p:spPr>
      </p:pic>
      <p:pic>
        <p:nvPicPr>
          <p:cNvPr id="10" name="圖片 9"/>
          <p:cNvPicPr/>
          <p:nvPr/>
        </p:nvPicPr>
        <p:blipFill>
          <a:blip r:embed="rId5" cstate="screen">
            <a:extLst>
              <a:ext uri="{28A0092B-C50C-407E-A947-70E740481C1C}">
                <a14:useLocalDpi xmlns:a14="http://schemas.microsoft.com/office/drawing/2010/main"/>
              </a:ext>
            </a:extLst>
          </a:blip>
          <a:stretch>
            <a:fillRect/>
          </a:stretch>
        </p:blipFill>
        <p:spPr>
          <a:xfrm>
            <a:off x="7812359" y="620688"/>
            <a:ext cx="1285361" cy="1368152"/>
          </a:xfrm>
          <a:prstGeom prst="rect">
            <a:avLst/>
          </a:prstGeom>
        </p:spPr>
      </p:pic>
      <p:sp>
        <p:nvSpPr>
          <p:cNvPr id="11" name="文字方塊 10"/>
          <p:cNvSpPr txBox="1"/>
          <p:nvPr/>
        </p:nvSpPr>
        <p:spPr>
          <a:xfrm>
            <a:off x="0" y="6597352"/>
            <a:ext cx="6696744"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參考來源：社團法人臨床藥學會，綜合感冒藥五大核心能力（</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842336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53F2151-F539-4957-A3F3-BA4A806DF857}" type="slidenum">
              <a:rPr lang="zh-TW" altLang="en-US" smtClean="0"/>
              <a:pPr/>
              <a:t>59</a:t>
            </a:fld>
            <a:endParaRPr lang="zh-TW" altLang="en-US"/>
          </a:p>
        </p:txBody>
      </p:sp>
      <p:pic>
        <p:nvPicPr>
          <p:cNvPr id="4" name="圖片 3" descr="正確用藥五大核心能力綜合感冒藥-1040402(初稿).pptx - Microsoft PowerPoint"/>
          <p:cNvPicPr>
            <a:picLocks noChangeAspect="1"/>
          </p:cNvPicPr>
          <p:nvPr/>
        </p:nvPicPr>
        <p:blipFill rotWithShape="1">
          <a:blip r:embed="rId2" cstate="print">
            <a:extLst>
              <a:ext uri="{28A0092B-C50C-407E-A947-70E740481C1C}">
                <a14:useLocalDpi xmlns:a14="http://schemas.microsoft.com/office/drawing/2010/main" val="0"/>
              </a:ext>
            </a:extLst>
          </a:blip>
          <a:srcRect l="25170" t="23035" r="8539" b="12883"/>
          <a:stretch/>
        </p:blipFill>
        <p:spPr>
          <a:xfrm>
            <a:off x="0" y="0"/>
            <a:ext cx="9144000" cy="6858000"/>
          </a:xfrm>
          <a:prstGeom prst="rect">
            <a:avLst/>
          </a:prstGeom>
        </p:spPr>
      </p:pic>
    </p:spTree>
    <p:extLst>
      <p:ext uri="{BB962C8B-B14F-4D97-AF65-F5344CB8AC3E}">
        <p14:creationId xmlns:p14="http://schemas.microsoft.com/office/powerpoint/2010/main" val="2438771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
          <p:cNvGraphicFramePr>
            <a:graphicFrameLocks noGrp="1"/>
          </p:cNvGraphicFramePr>
          <p:nvPr>
            <p:ph idx="1"/>
            <p:extLst>
              <p:ext uri="{D42A27DB-BD31-4B8C-83A1-F6EECF244321}">
                <p14:modId xmlns:p14="http://schemas.microsoft.com/office/powerpoint/2010/main" val="962697207"/>
              </p:ext>
            </p:extLst>
          </p:nvPr>
        </p:nvGraphicFramePr>
        <p:xfrm>
          <a:off x="251521" y="1058527"/>
          <a:ext cx="8640958" cy="4098666"/>
        </p:xfrm>
        <a:graphic>
          <a:graphicData uri="http://schemas.openxmlformats.org/drawingml/2006/table">
            <a:tbl>
              <a:tblPr>
                <a:tableStyleId>{8A107856-5554-42FB-B03E-39F5DBC370BA}</a:tableStyleId>
              </a:tblPr>
              <a:tblGrid>
                <a:gridCol w="749178"/>
                <a:gridCol w="2635197"/>
                <a:gridCol w="1224136"/>
                <a:gridCol w="4032447"/>
              </a:tblGrid>
              <a:tr h="333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強調重點</a:t>
                      </a:r>
                      <a:endParaRPr kumimoji="0" lang="zh-TW" altLang="en-US" sz="1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補助校數</a:t>
                      </a:r>
                      <a:endParaRPr kumimoji="0" lang="zh-TW" altLang="en-US" sz="1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績效指標</a:t>
                      </a:r>
                      <a:endParaRPr kumimoji="0" lang="zh-TW" altLang="en-US" sz="1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solidFill>
                      <a:schemeClr val="accent6"/>
                    </a:solidFill>
                  </a:tcPr>
                </a:tc>
              </a:tr>
              <a:tr h="1882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103</a:t>
                      </a:r>
                      <a:r>
                        <a:rPr kumimoji="0" lang="zh-TW" altLang="en-US" sz="1400" b="1"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endParaRPr kumimoji="0" lang="zh-TW" altLang="en-US" sz="1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solidFill>
                      <a:schemeClr val="accent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個縣市培訓</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制酸劑</a:t>
                      </a: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胃藥</a:t>
                      </a: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核心能力學習、</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親子共學教案發展</a:t>
                      </a:r>
                      <a:endPar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所學校</a:t>
                      </a:r>
                      <a:endPar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五大核心能力認知及行為</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遵醫囑服藥率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家中具諮詢電話率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諮詢電話使用率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打擊不法藥物人次</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正確辨識藥袋能力</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正確使用止痛藥與制酸劑</a:t>
                      </a: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胃藥</a:t>
                      </a: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之認知及行為</a:t>
                      </a:r>
                      <a:endPar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noFill/>
                  </a:tcPr>
                </a:tc>
              </a:tr>
              <a:tr h="1882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104</a:t>
                      </a:r>
                      <a:r>
                        <a:rPr kumimoji="0" lang="zh-TW" altLang="en-US" sz="1400" b="1"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endParaRPr kumimoji="0" lang="zh-TW" altLang="en-US" sz="14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solidFill>
                      <a:schemeClr val="accent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17</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個縣市培訓</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綜合感冒藥核心能力學習、</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親子共學教案發展</a:t>
                      </a:r>
                      <a:endPar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129</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所學校</a:t>
                      </a:r>
                      <a:endPar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五大核心能力認知及行為</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遵醫囑服藥率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家中具諮詢電話率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諮詢電話使用率</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打擊不法藥物人次</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正確辨識藥袋能力</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pP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正確使用止痛藥、制酸劑</a:t>
                      </a: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胃藥</a:t>
                      </a:r>
                      <a:r>
                        <a:rPr kumimoji="0" lang="en-US" altLang="zh-TW"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與綜合感冒藥之認知及行為</a:t>
                      </a:r>
                      <a:endPar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95" marR="68595" marT="0" marB="0" anchor="ctr" horzOverflow="overflow">
                    <a:noFill/>
                  </a:tcPr>
                </a:tc>
              </a:tr>
            </a:tbl>
          </a:graphicData>
        </a:graphic>
      </p:graphicFrame>
      <p:grpSp>
        <p:nvGrpSpPr>
          <p:cNvPr id="21524" name="群組 10"/>
          <p:cNvGrpSpPr>
            <a:grpSpLocks/>
          </p:cNvGrpSpPr>
          <p:nvPr/>
        </p:nvGrpSpPr>
        <p:grpSpPr bwMode="auto">
          <a:xfrm>
            <a:off x="7991475" y="0"/>
            <a:ext cx="1152525" cy="1201738"/>
            <a:chOff x="7992154" y="0"/>
            <a:chExt cx="1151846" cy="1201513"/>
          </a:xfrm>
        </p:grpSpPr>
        <p:pic>
          <p:nvPicPr>
            <p:cNvPr id="21529"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94456" y="0"/>
              <a:ext cx="949544" cy="120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3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2154" y="679045"/>
              <a:ext cx="404604" cy="52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標題 1"/>
          <p:cNvSpPr>
            <a:spLocks noGrp="1"/>
          </p:cNvSpPr>
          <p:nvPr>
            <p:ph type="title"/>
          </p:nvPr>
        </p:nvSpPr>
        <p:spPr>
          <a:xfrm>
            <a:off x="251520" y="188640"/>
            <a:ext cx="8640960" cy="647700"/>
          </a:xfrm>
        </p:spPr>
        <p:txBody>
          <a:bodyPr>
            <a:noAutofit/>
          </a:bodyPr>
          <a:lstStyle/>
          <a:p>
            <a:pPr fontAlgn="auto">
              <a:spcAft>
                <a:spcPts val="0"/>
              </a:spcAft>
              <a:defRPr/>
            </a:pPr>
            <a:r>
              <a:rPr lang="zh-TW" altLang="en-US" dirty="0" smtClean="0"/>
              <a:t>校園正確用藥教育推動績效指標</a:t>
            </a:r>
            <a:endParaRPr lang="zh-TW" altLang="en-US" dirty="0"/>
          </a:p>
        </p:txBody>
      </p:sp>
      <p:pic>
        <p:nvPicPr>
          <p:cNvPr id="1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80" y="5368485"/>
            <a:ext cx="1619250" cy="1326101"/>
          </a:xfrm>
          <a:prstGeom prst="rect">
            <a:avLst/>
          </a:prstGeom>
          <a:noFill/>
          <a:ln w="9525">
            <a:noFill/>
            <a:miter lim="800000"/>
            <a:headEnd/>
            <a:tailEnd/>
          </a:ln>
        </p:spPr>
      </p:pic>
      <p:pic>
        <p:nvPicPr>
          <p:cNvPr id="1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19672" y="5368486"/>
            <a:ext cx="1584325" cy="1326100"/>
          </a:xfrm>
          <a:prstGeom prst="rect">
            <a:avLst/>
          </a:prstGeom>
          <a:noFill/>
          <a:ln w="9525">
            <a:noFill/>
            <a:miter lim="800000"/>
            <a:headEnd/>
            <a:tailEnd/>
          </a:ln>
        </p:spPr>
      </p:pic>
      <p:pic>
        <p:nvPicPr>
          <p:cNvPr id="15" name="Picture 14" descr="DSC0050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40123" y="5335418"/>
            <a:ext cx="1619250" cy="1352657"/>
          </a:xfrm>
          <a:prstGeom prst="rect">
            <a:avLst/>
          </a:prstGeom>
          <a:noFill/>
          <a:ln w="9525">
            <a:noFill/>
            <a:miter lim="800000"/>
            <a:headEnd/>
            <a:tailEnd/>
          </a:ln>
        </p:spPr>
      </p:pic>
      <p:pic>
        <p:nvPicPr>
          <p:cNvPr id="16"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1840" y="5329536"/>
            <a:ext cx="1439862" cy="1365050"/>
          </a:xfrm>
          <a:prstGeom prst="rect">
            <a:avLst/>
          </a:prstGeom>
          <a:noFill/>
          <a:ln w="9525">
            <a:noFill/>
            <a:miter lim="800000"/>
            <a:headEnd/>
            <a:tailEnd/>
          </a:ln>
        </p:spPr>
      </p:pic>
      <p:pic>
        <p:nvPicPr>
          <p:cNvPr id="17"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0" y="5301208"/>
            <a:ext cx="1511300" cy="1393378"/>
          </a:xfrm>
          <a:prstGeom prst="rect">
            <a:avLst/>
          </a:prstGeom>
          <a:noFill/>
          <a:ln w="9525">
            <a:noFill/>
            <a:miter lim="800000"/>
            <a:headEnd/>
            <a:tailEnd/>
          </a:ln>
        </p:spPr>
      </p:pic>
      <p:pic>
        <p:nvPicPr>
          <p:cNvPr id="18" name="Picture 1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84168" y="5352553"/>
            <a:ext cx="1439862" cy="13420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正確使用綜合感冒藥</a:t>
            </a:r>
            <a:r>
              <a:rPr lang="en-US" altLang="zh-TW" b="1" kern="0" dirty="0">
                <a:solidFill>
                  <a:srgbClr val="003399"/>
                </a:solidFill>
                <a:latin typeface="標楷體"/>
                <a:ea typeface="標楷體"/>
              </a:rPr>
              <a:t>-</a:t>
            </a:r>
            <a:r>
              <a:rPr lang="zh-TW" altLang="en-US" b="1" kern="0" dirty="0">
                <a:solidFill>
                  <a:srgbClr val="003399"/>
                </a:solidFill>
                <a:latin typeface="標楷體"/>
                <a:ea typeface="標楷體"/>
              </a:rPr>
              <a:t>五</a:t>
            </a:r>
            <a:r>
              <a:rPr lang="zh-TW" altLang="en-US" b="1" kern="0" dirty="0" smtClean="0">
                <a:solidFill>
                  <a:srgbClr val="003399"/>
                </a:solidFill>
                <a:latin typeface="標楷體"/>
                <a:ea typeface="標楷體"/>
              </a:rPr>
              <a:t>要</a:t>
            </a:r>
            <a:r>
              <a:rPr lang="zh-TW" altLang="en-US" b="1" kern="0" dirty="0">
                <a:solidFill>
                  <a:srgbClr val="003399"/>
                </a:solidFill>
                <a:latin typeface="標楷體"/>
                <a:ea typeface="標楷體"/>
              </a:rPr>
              <a:t>原則</a:t>
            </a:r>
            <a:endParaRPr lang="zh-TW" altLang="en-US" dirty="0"/>
          </a:p>
        </p:txBody>
      </p:sp>
      <p:sp>
        <p:nvSpPr>
          <p:cNvPr id="3" name="內容版面配置區 2"/>
          <p:cNvSpPr>
            <a:spLocks noGrp="1"/>
          </p:cNvSpPr>
          <p:nvPr>
            <p:ph idx="1"/>
          </p:nvPr>
        </p:nvSpPr>
        <p:spPr/>
        <p:txBody>
          <a:bodyPr>
            <a:normAutofit fontScale="85000" lnSpcReduction="20000"/>
          </a:bodyPr>
          <a:lstStyle/>
          <a:p>
            <a:pPr marL="0" indent="0">
              <a:buNone/>
            </a:pPr>
            <a:r>
              <a:rPr lang="en-US" altLang="zh-TW" sz="3200" b="1" dirty="0">
                <a:solidFill>
                  <a:srgbClr val="660033"/>
                </a:solidFill>
              </a:rPr>
              <a:t>1.</a:t>
            </a:r>
            <a:r>
              <a:rPr lang="zh-TW" altLang="en-US" sz="3200" b="1" dirty="0">
                <a:solidFill>
                  <a:srgbClr val="660033"/>
                </a:solidFill>
              </a:rPr>
              <a:t>要知道</a:t>
            </a:r>
            <a:endParaRPr lang="en-US" altLang="zh-TW" sz="3200" b="1" dirty="0">
              <a:solidFill>
                <a:srgbClr val="660033"/>
              </a:solidFill>
            </a:endParaRPr>
          </a:p>
          <a:p>
            <a:r>
              <a:rPr lang="zh-TW" altLang="en-US" dirty="0"/>
              <a:t>綜合感冒藥主要的作用是</a:t>
            </a:r>
            <a:r>
              <a:rPr lang="zh-TW" altLang="en-US" b="1" dirty="0">
                <a:solidFill>
                  <a:srgbClr val="FF0000"/>
                </a:solidFill>
              </a:rPr>
              <a:t>緩解症狀，不能預防感冒</a:t>
            </a:r>
            <a:r>
              <a:rPr lang="zh-TW" altLang="en-US" dirty="0"/>
              <a:t>。</a:t>
            </a:r>
            <a:endParaRPr lang="en-US" altLang="zh-TW" dirty="0"/>
          </a:p>
          <a:p>
            <a:r>
              <a:rPr lang="zh-TW" altLang="en-US" dirty="0"/>
              <a:t>一般健康成人在充分休息和補充水分、電解質後，感冒症狀會在一到兩週內痊癒，因此，有感冒不一定要服用藥物。</a:t>
            </a:r>
            <a:endParaRPr lang="en-US" altLang="zh-TW" dirty="0"/>
          </a:p>
          <a:p>
            <a:pPr marL="0" indent="0">
              <a:buNone/>
            </a:pPr>
            <a:r>
              <a:rPr lang="en-US" altLang="zh-TW" sz="3200" b="1" dirty="0">
                <a:solidFill>
                  <a:srgbClr val="660033"/>
                </a:solidFill>
              </a:rPr>
              <a:t>2.</a:t>
            </a:r>
            <a:r>
              <a:rPr lang="zh-TW" altLang="en-US" sz="3200" b="1" dirty="0">
                <a:solidFill>
                  <a:srgbClr val="660033"/>
                </a:solidFill>
              </a:rPr>
              <a:t>要問藥師</a:t>
            </a:r>
            <a:endParaRPr lang="en-US" altLang="zh-TW" sz="3200" b="1" dirty="0">
              <a:solidFill>
                <a:srgbClr val="660033"/>
              </a:solidFill>
            </a:endParaRPr>
          </a:p>
          <a:p>
            <a:r>
              <a:rPr lang="zh-TW" altLang="en-US" dirty="0"/>
              <a:t>感冒常出現頭痛、咳嗽、鼻塞、流鼻水、發燒等症狀，</a:t>
            </a:r>
            <a:r>
              <a:rPr lang="zh-TW" altLang="en-US" b="1" dirty="0">
                <a:solidFill>
                  <a:srgbClr val="FF0000"/>
                </a:solidFill>
              </a:rPr>
              <a:t>不是每一種綜合感冒藥都對這些症狀有效，要看成分才知道</a:t>
            </a:r>
            <a:r>
              <a:rPr lang="zh-TW" altLang="en-US" dirty="0"/>
              <a:t>，所以購買使用前應告知藥師目前的症狀，</a:t>
            </a:r>
            <a:r>
              <a:rPr lang="zh-TW" altLang="en-US" b="1" dirty="0">
                <a:solidFill>
                  <a:srgbClr val="FF0000"/>
                </a:solidFill>
              </a:rPr>
              <a:t>與藥師討論合適的藥品使用</a:t>
            </a:r>
            <a:r>
              <a:rPr lang="zh-TW" altLang="en-US" dirty="0"/>
              <a:t>，以免造成身體不必要的負擔</a:t>
            </a:r>
            <a:r>
              <a:rPr lang="zh-TW" altLang="en-US" dirty="0" smtClean="0"/>
              <a:t>。</a:t>
            </a:r>
            <a:endParaRPr lang="zh-TW" altLang="en-US"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60</a:t>
            </a:fld>
            <a:endParaRPr lang="zh-TW" altLang="en-US" dirty="0"/>
          </a:p>
        </p:txBody>
      </p:sp>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8144" y="3212976"/>
            <a:ext cx="776762" cy="792088"/>
          </a:xfrm>
          <a:prstGeom prst="rect">
            <a:avLst/>
          </a:prstGeom>
        </p:spPr>
      </p:pic>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04248" y="3219759"/>
            <a:ext cx="752415" cy="78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圖片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Tree>
    <p:extLst>
      <p:ext uri="{BB962C8B-B14F-4D97-AF65-F5344CB8AC3E}">
        <p14:creationId xmlns:p14="http://schemas.microsoft.com/office/powerpoint/2010/main" val="34345661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正確使用綜合感冒藥</a:t>
            </a:r>
            <a:r>
              <a:rPr lang="en-US" altLang="zh-TW" b="1" kern="0" dirty="0">
                <a:solidFill>
                  <a:srgbClr val="003399"/>
                </a:solidFill>
                <a:latin typeface="標楷體"/>
                <a:ea typeface="標楷體"/>
              </a:rPr>
              <a:t>-</a:t>
            </a:r>
            <a:r>
              <a:rPr lang="zh-TW" altLang="en-US" b="1" kern="0" dirty="0">
                <a:solidFill>
                  <a:srgbClr val="003399"/>
                </a:solidFill>
                <a:latin typeface="標楷體"/>
                <a:ea typeface="標楷體"/>
              </a:rPr>
              <a:t>五</a:t>
            </a:r>
            <a:r>
              <a:rPr lang="zh-TW" altLang="en-US" b="1" kern="0" dirty="0" smtClean="0">
                <a:solidFill>
                  <a:srgbClr val="003399"/>
                </a:solidFill>
                <a:latin typeface="標楷體"/>
                <a:ea typeface="標楷體"/>
              </a:rPr>
              <a:t>要</a:t>
            </a:r>
            <a:r>
              <a:rPr lang="zh-TW" altLang="en-US" b="1" kern="0" dirty="0">
                <a:solidFill>
                  <a:srgbClr val="003399"/>
                </a:solidFill>
                <a:latin typeface="標楷體"/>
                <a:ea typeface="標楷體"/>
              </a:rPr>
              <a:t>原則</a:t>
            </a:r>
            <a:endParaRPr lang="zh-TW" altLang="en-US" dirty="0"/>
          </a:p>
        </p:txBody>
      </p:sp>
      <p:sp>
        <p:nvSpPr>
          <p:cNvPr id="3" name="內容版面配置區 2"/>
          <p:cNvSpPr>
            <a:spLocks noGrp="1"/>
          </p:cNvSpPr>
          <p:nvPr>
            <p:ph idx="1"/>
          </p:nvPr>
        </p:nvSpPr>
        <p:spPr/>
        <p:txBody>
          <a:bodyPr>
            <a:normAutofit fontScale="85000" lnSpcReduction="10000"/>
          </a:bodyPr>
          <a:lstStyle/>
          <a:p>
            <a:pPr marL="0" indent="0">
              <a:buNone/>
            </a:pPr>
            <a:r>
              <a:rPr lang="en-US" altLang="zh-TW" sz="3200" b="1" dirty="0">
                <a:solidFill>
                  <a:srgbClr val="660033"/>
                </a:solidFill>
              </a:rPr>
              <a:t>3.</a:t>
            </a:r>
            <a:r>
              <a:rPr lang="zh-TW" altLang="en-US" sz="3200" b="1" dirty="0">
                <a:solidFill>
                  <a:srgbClr val="660033"/>
                </a:solidFill>
              </a:rPr>
              <a:t>要告知</a:t>
            </a:r>
            <a:endParaRPr lang="en-US" altLang="zh-TW" sz="3200" b="1" dirty="0">
              <a:solidFill>
                <a:srgbClr val="660033"/>
              </a:solidFill>
            </a:endParaRPr>
          </a:p>
          <a:p>
            <a:r>
              <a:rPr lang="zh-TW" altLang="en-US" dirty="0"/>
              <a:t>看病或至藥局購買藥品時要</a:t>
            </a:r>
            <a:r>
              <a:rPr lang="zh-TW" altLang="en-US" b="1" dirty="0">
                <a:solidFill>
                  <a:srgbClr val="FF0000"/>
                </a:solidFill>
              </a:rPr>
              <a:t>清楚表達自己的身體狀況</a:t>
            </a:r>
            <a:r>
              <a:rPr lang="zh-TW" altLang="en-US" dirty="0"/>
              <a:t>，有無對藥物或食物過敏、曾經發生過的疾病、目前正在服用的藥品、</a:t>
            </a:r>
            <a:r>
              <a:rPr lang="zh-TW" altLang="en-US" b="1" dirty="0">
                <a:solidFill>
                  <a:srgbClr val="FF0000"/>
                </a:solidFill>
              </a:rPr>
              <a:t>是否需要開車或從事操作機械等需要專注的工作</a:t>
            </a:r>
            <a:r>
              <a:rPr lang="zh-TW" altLang="en-US" dirty="0"/>
              <a:t>、女性需告知是否懷孕或哺乳等。</a:t>
            </a:r>
            <a:endParaRPr lang="en-US" altLang="zh-TW" dirty="0"/>
          </a:p>
          <a:p>
            <a:pPr marL="0" indent="0">
              <a:buNone/>
            </a:pPr>
            <a:r>
              <a:rPr lang="en-US" altLang="zh-TW" sz="3200" b="1" dirty="0">
                <a:solidFill>
                  <a:srgbClr val="660033"/>
                </a:solidFill>
              </a:rPr>
              <a:t>4.</a:t>
            </a:r>
            <a:r>
              <a:rPr lang="zh-TW" altLang="en-US" sz="3200" b="1" dirty="0">
                <a:solidFill>
                  <a:srgbClr val="660033"/>
                </a:solidFill>
              </a:rPr>
              <a:t>要看標示</a:t>
            </a:r>
            <a:endParaRPr lang="en-US" altLang="zh-TW" sz="3200" b="1" dirty="0">
              <a:solidFill>
                <a:srgbClr val="660033"/>
              </a:solidFill>
            </a:endParaRPr>
          </a:p>
          <a:p>
            <a:r>
              <a:rPr lang="zh-TW" altLang="en-US" dirty="0"/>
              <a:t>要看藥品的藥盒或說明書</a:t>
            </a:r>
            <a:r>
              <a:rPr lang="en-US" altLang="zh-TW" dirty="0"/>
              <a:t>(</a:t>
            </a:r>
            <a:r>
              <a:rPr lang="zh-TW" altLang="en-US" dirty="0"/>
              <a:t>仿單</a:t>
            </a:r>
            <a:r>
              <a:rPr lang="en-US" altLang="zh-TW" dirty="0"/>
              <a:t>)</a:t>
            </a:r>
            <a:r>
              <a:rPr lang="zh-TW" altLang="en-US" dirty="0"/>
              <a:t>的成分、適應症、</a:t>
            </a:r>
            <a:r>
              <a:rPr lang="zh-TW" altLang="en-US" b="1" dirty="0">
                <a:solidFill>
                  <a:srgbClr val="FF0000"/>
                </a:solidFill>
              </a:rPr>
              <a:t>使用劑量</a:t>
            </a:r>
            <a:r>
              <a:rPr lang="zh-TW" altLang="en-US" dirty="0"/>
              <a:t>、使用方法、注意事項、</a:t>
            </a:r>
            <a:r>
              <a:rPr lang="zh-TW" altLang="en-US" b="1" dirty="0">
                <a:solidFill>
                  <a:srgbClr val="FF0000"/>
                </a:solidFill>
              </a:rPr>
              <a:t>副作用</a:t>
            </a:r>
            <a:r>
              <a:rPr lang="zh-TW" altLang="en-US" dirty="0"/>
              <a:t>、有效期限與保存方式，按指示服用藥品，並</a:t>
            </a:r>
            <a:r>
              <a:rPr lang="zh-TW" altLang="en-US" b="1" dirty="0">
                <a:solidFill>
                  <a:srgbClr val="FF0000"/>
                </a:solidFill>
              </a:rPr>
              <a:t>保留藥品包裝外盒及說明書</a:t>
            </a:r>
            <a:r>
              <a:rPr lang="en-US" altLang="zh-TW" b="1" dirty="0">
                <a:solidFill>
                  <a:srgbClr val="FF0000"/>
                </a:solidFill>
              </a:rPr>
              <a:t>(</a:t>
            </a:r>
            <a:r>
              <a:rPr lang="zh-TW" altLang="en-US" b="1" dirty="0">
                <a:solidFill>
                  <a:srgbClr val="FF0000"/>
                </a:solidFill>
              </a:rPr>
              <a:t>仿單</a:t>
            </a:r>
            <a:r>
              <a:rPr lang="en-US" altLang="zh-TW" b="1" dirty="0">
                <a:solidFill>
                  <a:srgbClr val="FF0000"/>
                </a:solidFill>
              </a:rPr>
              <a:t>)</a:t>
            </a:r>
            <a:r>
              <a:rPr lang="zh-TW" altLang="en-US" dirty="0" smtClean="0"/>
              <a:t>。</a:t>
            </a:r>
            <a:endParaRPr lang="en-US" altLang="zh-TW"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61</a:t>
            </a:fld>
            <a:endParaRPr lang="zh-TW" altLang="en-US" dirty="0"/>
          </a:p>
        </p:txBody>
      </p:sp>
      <p:pic>
        <p:nvPicPr>
          <p:cNvPr id="5" name="圖片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6" name="Picture 3" descr="螢幕快照 2015-03-23 下午11.27.1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652" y="3283843"/>
            <a:ext cx="1389044" cy="1199198"/>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31840" y="5589240"/>
            <a:ext cx="216024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圖片 8" descr="A3五要（要看標示）海報1.jpg - Windows Live 影像中心"/>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9435" l="0" r="100000">
                        <a14:foregroundMark x1="42953" y1="29944" x2="43624" y2="32768"/>
                        <a14:foregroundMark x1="70470" y1="41243" x2="77181" y2="45763"/>
                        <a14:foregroundMark x1="19463" y1="14124" x2="24832" y2="69492"/>
                        <a14:foregroundMark x1="31544" y1="23164" x2="32215" y2="29944"/>
                        <a14:foregroundMark x1="59732" y1="27684" x2="63758" y2="32203"/>
                        <a14:foregroundMark x1="48993" y1="21469" x2="49664" y2="14124"/>
                        <a14:foregroundMark x1="63087" y1="46328" x2="62416" y2="59887"/>
                        <a14:backgroundMark x1="11409" y1="32768" x2="14765" y2="36158"/>
                        <a14:backgroundMark x1="20134" y1="76836" x2="19463" y2="90960"/>
                        <a14:backgroundMark x1="38255" y1="20339" x2="38255" y2="48023"/>
                        <a14:backgroundMark x1="55705" y1="20339" x2="57047" y2="32768"/>
                        <a14:backgroundMark x1="59060" y1="35028" x2="62416" y2="36723"/>
                        <a14:backgroundMark x1="65101" y1="36723" x2="65101" y2="36723"/>
                        <a14:backgroundMark x1="75839" y1="83051" x2="76510" y2="86441"/>
                        <a14:backgroundMark x1="61745" y1="51977" x2="60403" y2="57627"/>
                        <a14:backgroundMark x1="14765" y1="6215" x2="14765" y2="6215"/>
                        <a14:backgroundMark x1="6711" y1="6215" x2="93289" y2="1130"/>
                        <a14:backgroundMark x1="3356" y1="16949" x2="2685" y2="89266"/>
                        <a14:backgroundMark x1="95302" y1="5650" x2="99329" y2="93220"/>
                        <a14:backgroundMark x1="44966" y1="53107" x2="48322" y2="84181"/>
                      </a14:backgroundRemoval>
                    </a14:imgEffect>
                    <a14:imgEffect>
                      <a14:sharpenSoften amount="25000"/>
                    </a14:imgEffect>
                  </a14:imgLayer>
                </a14:imgProps>
              </a:ext>
              <a:ext uri="{28A0092B-C50C-407E-A947-70E740481C1C}">
                <a14:useLocalDpi xmlns:a14="http://schemas.microsoft.com/office/drawing/2010/main"/>
              </a:ext>
            </a:extLst>
          </a:blip>
          <a:srcRect/>
          <a:stretch/>
        </p:blipFill>
        <p:spPr>
          <a:xfrm>
            <a:off x="7989354" y="548680"/>
            <a:ext cx="1100089" cy="1296144"/>
          </a:xfrm>
          <a:prstGeom prst="rect">
            <a:avLst/>
          </a:prstGeom>
        </p:spPr>
      </p:pic>
    </p:spTree>
    <p:extLst>
      <p:ext uri="{BB962C8B-B14F-4D97-AF65-F5344CB8AC3E}">
        <p14:creationId xmlns:p14="http://schemas.microsoft.com/office/powerpoint/2010/main" val="42857386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正確使用綜合感冒藥</a:t>
            </a:r>
            <a:r>
              <a:rPr lang="en-US" altLang="zh-TW" b="1" kern="0" dirty="0">
                <a:solidFill>
                  <a:srgbClr val="003399"/>
                </a:solidFill>
                <a:latin typeface="標楷體"/>
                <a:ea typeface="標楷體"/>
              </a:rPr>
              <a:t>-</a:t>
            </a:r>
            <a:r>
              <a:rPr lang="zh-TW" altLang="en-US" b="1" kern="0" dirty="0">
                <a:solidFill>
                  <a:srgbClr val="003399"/>
                </a:solidFill>
                <a:latin typeface="標楷體"/>
                <a:ea typeface="標楷體"/>
              </a:rPr>
              <a:t>五要原則</a:t>
            </a:r>
            <a:endParaRPr lang="zh-TW" altLang="en-US" dirty="0"/>
          </a:p>
        </p:txBody>
      </p:sp>
      <p:sp>
        <p:nvSpPr>
          <p:cNvPr id="3" name="內容版面配置區 2"/>
          <p:cNvSpPr>
            <a:spLocks noGrp="1"/>
          </p:cNvSpPr>
          <p:nvPr>
            <p:ph idx="1"/>
          </p:nvPr>
        </p:nvSpPr>
        <p:spPr/>
        <p:txBody>
          <a:bodyPr/>
          <a:lstStyle/>
          <a:p>
            <a:pPr marL="0" indent="0">
              <a:buNone/>
            </a:pPr>
            <a:r>
              <a:rPr lang="en-US" altLang="zh-TW" sz="3000" b="1" dirty="0" smtClean="0">
                <a:solidFill>
                  <a:srgbClr val="660033"/>
                </a:solidFill>
                <a:latin typeface="Times New Roman" panose="02020603050405020304" pitchFamily="18" charset="0"/>
                <a:cs typeface="Times New Roman" panose="02020603050405020304" pitchFamily="18" charset="0"/>
              </a:rPr>
              <a:t>5.</a:t>
            </a:r>
            <a:r>
              <a:rPr lang="zh-TW" altLang="en-US" sz="3000" b="1" dirty="0" smtClean="0">
                <a:solidFill>
                  <a:srgbClr val="660033"/>
                </a:solidFill>
                <a:latin typeface="Times New Roman" panose="02020603050405020304" pitchFamily="18" charset="0"/>
                <a:cs typeface="Times New Roman" panose="02020603050405020304" pitchFamily="18" charset="0"/>
              </a:rPr>
              <a:t>要遵醫囑</a:t>
            </a:r>
            <a:endParaRPr lang="en-US" altLang="zh-TW" sz="3000" b="1" dirty="0" smtClean="0">
              <a:solidFill>
                <a:srgbClr val="660033"/>
              </a:solidFill>
              <a:latin typeface="Times New Roman" panose="02020603050405020304" pitchFamily="18" charset="0"/>
              <a:cs typeface="Times New Roman" panose="02020603050405020304" pitchFamily="18" charset="0"/>
            </a:endParaRP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要依照</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醫師、藥師所給予的資訊用藥，</a:t>
            </a:r>
            <a:r>
              <a:rPr lang="zh-TW" altLang="en-US"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不分享綜合感冒藥給別</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人，</a:t>
            </a:r>
            <a:r>
              <a:rPr lang="zh-TW" altLang="en-US"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不要給孩童使用大人的感冒藥</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，尤其</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歲以下幼童不應該自行使用綜合感冒藥，應就醫治療。</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descr="螢幕快照 2015-03-23 下午11.20.59.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08104" y="3498894"/>
            <a:ext cx="3240360" cy="3220097"/>
          </a:xfrm>
          <a:prstGeom prst="rect">
            <a:avLst/>
          </a:prstGeom>
        </p:spPr>
      </p:pic>
      <p:sp>
        <p:nvSpPr>
          <p:cNvPr id="5" name="投影片編號版面配置區 4"/>
          <p:cNvSpPr>
            <a:spLocks noGrp="1"/>
          </p:cNvSpPr>
          <p:nvPr>
            <p:ph type="sldNum" sz="quarter" idx="12"/>
          </p:nvPr>
        </p:nvSpPr>
        <p:spPr/>
        <p:txBody>
          <a:bodyPr/>
          <a:lstStyle/>
          <a:p>
            <a:fld id="{353F2151-F539-4957-A3F3-BA4A806DF857}" type="slidenum">
              <a:rPr lang="zh-TW" altLang="en-US" smtClean="0"/>
              <a:pPr/>
              <a:t>62</a:t>
            </a:fld>
            <a:endParaRPr lang="zh-TW" altLang="en-US"/>
          </a:p>
        </p:txBody>
      </p:sp>
      <p:pic>
        <p:nvPicPr>
          <p:cNvPr id="6" name="圖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512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3838" y="2993560"/>
            <a:ext cx="718117" cy="87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7547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64"/>
            <a:ext cx="9144000" cy="1143000"/>
          </a:xfrm>
        </p:spPr>
        <p:txBody>
          <a:bodyPr vert="horz" lIns="91440" tIns="45720" rIns="91440" bIns="45720" rtlCol="0" anchor="ctr">
            <a:normAutofit/>
          </a:bodyPr>
          <a:lstStyle/>
          <a:p>
            <a:r>
              <a:rPr lang="zh-TW" altLang="en-US" sz="3600" b="1" kern="0" dirty="0" smtClean="0">
                <a:solidFill>
                  <a:srgbClr val="003399"/>
                </a:solidFill>
                <a:latin typeface="Times New Roman" panose="02020603050405020304" pitchFamily="18" charset="0"/>
                <a:ea typeface="標楷體"/>
                <a:cs typeface="Times New Roman" panose="02020603050405020304" pitchFamily="18" charset="0"/>
              </a:rPr>
              <a:t>購買綜合</a:t>
            </a:r>
            <a:r>
              <a:rPr lang="zh-TW" altLang="en-US" sz="3600" b="1" kern="0" dirty="0">
                <a:solidFill>
                  <a:srgbClr val="003399"/>
                </a:solidFill>
                <a:latin typeface="Times New Roman" panose="02020603050405020304" pitchFamily="18" charset="0"/>
                <a:ea typeface="標楷體"/>
                <a:cs typeface="Times New Roman" panose="02020603050405020304" pitchFamily="18" charset="0"/>
              </a:rPr>
              <a:t>感冒</a:t>
            </a:r>
            <a:r>
              <a:rPr lang="zh-TW" altLang="en-US" sz="3600" b="1" kern="0" dirty="0" smtClean="0">
                <a:solidFill>
                  <a:srgbClr val="003399"/>
                </a:solidFill>
                <a:latin typeface="Times New Roman" panose="02020603050405020304" pitchFamily="18" charset="0"/>
                <a:ea typeface="標楷體"/>
                <a:cs typeface="Times New Roman" panose="02020603050405020304" pitchFamily="18" charset="0"/>
              </a:rPr>
              <a:t>藥前，</a:t>
            </a:r>
            <a:r>
              <a:rPr lang="zh-TW" altLang="en-US" sz="3600" b="1" kern="0" dirty="0">
                <a:solidFill>
                  <a:srgbClr val="003399"/>
                </a:solidFill>
                <a:latin typeface="Times New Roman" panose="02020603050405020304" pitchFamily="18" charset="0"/>
                <a:ea typeface="標楷體"/>
                <a:cs typeface="Times New Roman" panose="02020603050405020304" pitchFamily="18" charset="0"/>
              </a:rPr>
              <a:t>看清</a:t>
            </a:r>
            <a:r>
              <a:rPr lang="zh-TW" altLang="en-US" sz="3600" b="1" kern="0" dirty="0" smtClean="0">
                <a:solidFill>
                  <a:srgbClr val="003399"/>
                </a:solidFill>
                <a:latin typeface="Times New Roman" panose="02020603050405020304" pitchFamily="18" charset="0"/>
                <a:ea typeface="標楷體"/>
                <a:cs typeface="Times New Roman" panose="02020603050405020304" pitchFamily="18" charset="0"/>
              </a:rPr>
              <a:t>標示、諮詢</a:t>
            </a:r>
            <a:r>
              <a:rPr lang="zh-TW" altLang="en-US" sz="3600" b="1" kern="0" dirty="0">
                <a:solidFill>
                  <a:srgbClr val="003399"/>
                </a:solidFill>
                <a:latin typeface="Times New Roman" panose="02020603050405020304" pitchFamily="18" charset="0"/>
                <a:ea typeface="標楷體"/>
                <a:cs typeface="Times New Roman" panose="02020603050405020304" pitchFamily="18" charset="0"/>
              </a:rPr>
              <a:t>藥師</a:t>
            </a:r>
          </a:p>
        </p:txBody>
      </p:sp>
      <p:pic>
        <p:nvPicPr>
          <p:cNvPr id="7170"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467544" y="2060848"/>
            <a:ext cx="8292135"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11560" y="1628800"/>
            <a:ext cx="2608406" cy="424732"/>
          </a:xfrm>
          <a:prstGeom prst="rect">
            <a:avLst/>
          </a:prstGeom>
        </p:spPr>
        <p:txBody>
          <a:bodyPr wrap="none">
            <a:spAutoFit/>
          </a:bodyPr>
          <a:lstStyle/>
          <a:p>
            <a:pPr>
              <a:lnSpc>
                <a:spcPct val="120000"/>
              </a:lnSpc>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自由時報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2015.01.19</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框架 4"/>
          <p:cNvSpPr/>
          <p:nvPr/>
        </p:nvSpPr>
        <p:spPr>
          <a:xfrm>
            <a:off x="395536" y="4431630"/>
            <a:ext cx="8290936" cy="792088"/>
          </a:xfrm>
          <a:prstGeom prst="frame">
            <a:avLst>
              <a:gd name="adj1" fmla="val 54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矩形 5"/>
          <p:cNvSpPr/>
          <p:nvPr/>
        </p:nvSpPr>
        <p:spPr>
          <a:xfrm>
            <a:off x="7524328" y="0"/>
            <a:ext cx="1619672" cy="62068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800" b="1" dirty="0" smtClean="0">
                <a:solidFill>
                  <a:srgbClr val="FF0000"/>
                </a:solidFill>
                <a:latin typeface="標楷體" panose="03000509000000000000" pitchFamily="65" charset="-120"/>
                <a:ea typeface="標楷體" panose="03000509000000000000" pitchFamily="65" charset="-120"/>
              </a:rPr>
              <a:t>要</a:t>
            </a:r>
            <a:r>
              <a:rPr lang="zh-TW" altLang="en-US" sz="2800" b="1" dirty="0">
                <a:solidFill>
                  <a:srgbClr val="FF0000"/>
                </a:solidFill>
                <a:latin typeface="標楷體" panose="03000509000000000000" pitchFamily="65" charset="-120"/>
                <a:ea typeface="標楷體" panose="03000509000000000000" pitchFamily="65" charset="-120"/>
              </a:rPr>
              <a:t>問藥師</a:t>
            </a:r>
          </a:p>
        </p:txBody>
      </p:sp>
      <p:sp>
        <p:nvSpPr>
          <p:cNvPr id="3" name="投影片編號版面配置區 2"/>
          <p:cNvSpPr>
            <a:spLocks noGrp="1"/>
          </p:cNvSpPr>
          <p:nvPr>
            <p:ph type="sldNum" sz="quarter" idx="12"/>
          </p:nvPr>
        </p:nvSpPr>
        <p:spPr/>
        <p:txBody>
          <a:bodyPr/>
          <a:lstStyle/>
          <a:p>
            <a:fld id="{353F2151-F539-4957-A3F3-BA4A806DF857}" type="slidenum">
              <a:rPr lang="zh-TW" altLang="en-US" smtClean="0"/>
              <a:pPr/>
              <a:t>63</a:t>
            </a:fld>
            <a:endParaRPr lang="zh-TW" altLang="en-US"/>
          </a:p>
        </p:txBody>
      </p:sp>
    </p:spTree>
    <p:extLst>
      <p:ext uri="{BB962C8B-B14F-4D97-AF65-F5344CB8AC3E}">
        <p14:creationId xmlns:p14="http://schemas.microsoft.com/office/powerpoint/2010/main" val="14776855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正確使用綜合感冒藥</a:t>
            </a:r>
            <a:r>
              <a:rPr lang="en-US" altLang="zh-TW" b="1" kern="0" dirty="0">
                <a:solidFill>
                  <a:srgbClr val="003399"/>
                </a:solidFill>
                <a:latin typeface="標楷體"/>
                <a:ea typeface="標楷體"/>
              </a:rPr>
              <a:t>-</a:t>
            </a:r>
            <a:r>
              <a:rPr lang="zh-TW" altLang="en-US" b="1" kern="0" dirty="0" smtClean="0">
                <a:solidFill>
                  <a:srgbClr val="003399"/>
                </a:solidFill>
                <a:latin typeface="標楷體"/>
                <a:ea typeface="標楷體"/>
              </a:rPr>
              <a:t>五</a:t>
            </a:r>
            <a:r>
              <a:rPr lang="zh-TW" altLang="en-US" b="1" kern="0" dirty="0">
                <a:solidFill>
                  <a:srgbClr val="003399"/>
                </a:solidFill>
                <a:latin typeface="標楷體"/>
                <a:ea typeface="標楷體"/>
              </a:rPr>
              <a:t>不原則</a:t>
            </a:r>
            <a:endParaRPr lang="zh-TW" altLang="en-US" dirty="0"/>
          </a:p>
        </p:txBody>
      </p:sp>
      <p:sp>
        <p:nvSpPr>
          <p:cNvPr id="3" name="內容版面配置區 2"/>
          <p:cNvSpPr>
            <a:spLocks noGrp="1"/>
          </p:cNvSpPr>
          <p:nvPr>
            <p:ph idx="1"/>
          </p:nvPr>
        </p:nvSpPr>
        <p:spPr/>
        <p:txBody>
          <a:bodyPr>
            <a:normAutofit/>
          </a:bodyPr>
          <a:lstStyle/>
          <a:p>
            <a:pPr marL="0" indent="0">
              <a:buNone/>
            </a:pPr>
            <a:r>
              <a:rPr lang="en-US" altLang="zh-TW" sz="3000" b="1" dirty="0" smtClean="0">
                <a:solidFill>
                  <a:srgbClr val="660033"/>
                </a:solidFill>
              </a:rPr>
              <a:t>1</a:t>
            </a:r>
            <a:r>
              <a:rPr lang="en-US" altLang="zh-TW" sz="3000" b="1" dirty="0">
                <a:solidFill>
                  <a:srgbClr val="660033"/>
                </a:solidFill>
              </a:rPr>
              <a:t>.</a:t>
            </a:r>
            <a:r>
              <a:rPr lang="zh-TW" altLang="en-US" sz="3000" b="1" dirty="0" smtClean="0">
                <a:solidFill>
                  <a:srgbClr val="660033"/>
                </a:solidFill>
              </a:rPr>
              <a:t>不過量</a:t>
            </a:r>
            <a:endParaRPr lang="en-US" altLang="zh-TW" sz="3000" b="1" dirty="0" smtClean="0">
              <a:solidFill>
                <a:srgbClr val="660033"/>
              </a:solidFill>
            </a:endParaRPr>
          </a:p>
          <a:p>
            <a:r>
              <a:rPr lang="zh-TW" altLang="en-US" sz="2600" b="1" dirty="0">
                <a:solidFill>
                  <a:srgbClr val="FF0000"/>
                </a:solidFill>
              </a:rPr>
              <a:t>感冒症狀不會因為</a:t>
            </a:r>
            <a:r>
              <a:rPr lang="zh-TW" altLang="en-US" sz="2600" b="1" dirty="0" smtClean="0">
                <a:solidFill>
                  <a:srgbClr val="FF0000"/>
                </a:solidFill>
              </a:rPr>
              <a:t>增加綜合感冒藥的服用劑量就會好得比較快</a:t>
            </a:r>
            <a:r>
              <a:rPr lang="zh-TW" altLang="en-US" sz="2600" dirty="0" smtClean="0"/>
              <a:t>，反而還會增加副作用的風險。</a:t>
            </a:r>
            <a:endParaRPr lang="en-US" altLang="zh-TW" sz="2600" dirty="0"/>
          </a:p>
          <a:p>
            <a:r>
              <a:rPr lang="zh-TW" altLang="en-US" sz="2600" dirty="0" smtClean="0"/>
              <a:t>例如：</a:t>
            </a:r>
            <a:r>
              <a:rPr lang="zh-TW" altLang="en-US" sz="2600" dirty="0"/>
              <a:t>綜合感冒藥多含有乙醯胺</a:t>
            </a:r>
            <a:r>
              <a:rPr lang="zh-TW" altLang="en-US" sz="2600" dirty="0" smtClean="0"/>
              <a:t>酚，過量會導致肝毒性。</a:t>
            </a:r>
            <a:endParaRPr lang="zh-TW" altLang="en-US" sz="2600" dirty="0"/>
          </a:p>
          <a:p>
            <a:pPr marL="0" indent="0">
              <a:buNone/>
            </a:pPr>
            <a:r>
              <a:rPr lang="en-US" altLang="zh-TW" sz="3000" b="1" dirty="0" smtClean="0">
                <a:solidFill>
                  <a:srgbClr val="660033"/>
                </a:solidFill>
              </a:rPr>
              <a:t>2.</a:t>
            </a:r>
            <a:r>
              <a:rPr lang="zh-TW" altLang="en-US" sz="3000" b="1" dirty="0" smtClean="0">
                <a:solidFill>
                  <a:srgbClr val="660033"/>
                </a:solidFill>
              </a:rPr>
              <a:t>不併用</a:t>
            </a:r>
            <a:endParaRPr lang="zh-TW" altLang="en-US" sz="3000" b="1" dirty="0">
              <a:solidFill>
                <a:srgbClr val="660033"/>
              </a:solidFill>
            </a:endParaRPr>
          </a:p>
          <a:p>
            <a:r>
              <a:rPr lang="zh-TW" altLang="en-US" sz="2600" dirty="0"/>
              <a:t>服用綜合感冒藥期間不建議</a:t>
            </a:r>
            <a:r>
              <a:rPr lang="zh-TW" altLang="en-US" sz="2600" dirty="0" smtClean="0"/>
              <a:t>再服用其他藥品，如果需要合併服用，應主動告知醫師或藥師正在使用的藥品，聽從醫師與藥師的建議服藥，以免產生不良反應。</a:t>
            </a:r>
            <a:endParaRPr lang="zh-TW" altLang="en-US" sz="2600" b="1"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64</a:t>
            </a:fld>
            <a:endParaRPr lang="zh-TW" altLang="en-US"/>
          </a:p>
        </p:txBody>
      </p:sp>
      <p:pic>
        <p:nvPicPr>
          <p:cNvPr id="5" name="圖片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347" y="4776864"/>
            <a:ext cx="792088" cy="104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862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kern="0" dirty="0">
                <a:solidFill>
                  <a:srgbClr val="003399"/>
                </a:solidFill>
                <a:latin typeface="Times New Roman" panose="02020603050405020304" pitchFamily="18" charset="0"/>
                <a:ea typeface="標楷體"/>
                <a:cs typeface="Times New Roman" panose="02020603050405020304" pitchFamily="18" charset="0"/>
              </a:rPr>
              <a:t>感冒糖漿</a:t>
            </a:r>
            <a:r>
              <a:rPr lang="en-US" altLang="zh-TW" b="1" kern="0" dirty="0">
                <a:solidFill>
                  <a:srgbClr val="003399"/>
                </a:solidFill>
                <a:latin typeface="Times New Roman" panose="02020603050405020304" pitchFamily="18" charset="0"/>
                <a:ea typeface="標楷體"/>
                <a:cs typeface="Times New Roman" panose="02020603050405020304" pitchFamily="18" charset="0"/>
              </a:rPr>
              <a:t>1</a:t>
            </a:r>
            <a:r>
              <a:rPr lang="zh-TW" altLang="en-US" b="1" kern="0" dirty="0">
                <a:solidFill>
                  <a:srgbClr val="003399"/>
                </a:solidFill>
                <a:latin typeface="Times New Roman" panose="02020603050405020304" pitchFamily="18" charset="0"/>
                <a:ea typeface="標楷體"/>
                <a:cs typeface="Times New Roman" panose="02020603050405020304" pitchFamily="18" charset="0"/>
              </a:rPr>
              <a:t>天喝</a:t>
            </a:r>
            <a:r>
              <a:rPr lang="en-US" altLang="zh-TW" b="1" kern="0" dirty="0">
                <a:solidFill>
                  <a:srgbClr val="003399"/>
                </a:solidFill>
                <a:latin typeface="Times New Roman" panose="02020603050405020304" pitchFamily="18" charset="0"/>
                <a:ea typeface="標楷體"/>
                <a:cs typeface="Times New Roman" panose="02020603050405020304" pitchFamily="18" charset="0"/>
              </a:rPr>
              <a:t>6</a:t>
            </a:r>
            <a:r>
              <a:rPr lang="zh-TW" altLang="en-US" b="1" kern="0" dirty="0">
                <a:solidFill>
                  <a:srgbClr val="003399"/>
                </a:solidFill>
                <a:latin typeface="Times New Roman" panose="02020603050405020304" pitchFamily="18" charset="0"/>
                <a:ea typeface="標楷體"/>
                <a:cs typeface="Times New Roman" panose="02020603050405020304" pitchFamily="18" charset="0"/>
              </a:rPr>
              <a:t>瓶 當心腎衰竭</a:t>
            </a:r>
          </a:p>
        </p:txBody>
      </p:sp>
      <p:sp>
        <p:nvSpPr>
          <p:cNvPr id="3" name="內容版面配置區 2"/>
          <p:cNvSpPr>
            <a:spLocks noGrp="1"/>
          </p:cNvSpPr>
          <p:nvPr>
            <p:ph idx="1"/>
          </p:nvPr>
        </p:nvSpPr>
        <p:spPr>
          <a:xfrm>
            <a:off x="467544" y="1484784"/>
            <a:ext cx="8229600" cy="4680520"/>
          </a:xfrm>
        </p:spPr>
        <p:txBody>
          <a:bodyPr>
            <a:normAutofit fontScale="25000" lnSpcReduction="20000"/>
          </a:bodyPr>
          <a:lstStyle/>
          <a:p>
            <a:pPr marL="0" indent="0">
              <a:lnSpc>
                <a:spcPct val="120000"/>
              </a:lnSpc>
              <a:buNone/>
            </a:pPr>
            <a:r>
              <a:rPr lang="en-US" altLang="zh-TW" sz="80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8000" dirty="0" smtClean="0">
                <a:latin typeface="Times New Roman" panose="02020603050405020304" pitchFamily="18" charset="0"/>
                <a:ea typeface="標楷體" panose="03000509000000000000" pitchFamily="65" charset="-120"/>
                <a:cs typeface="Times New Roman" panose="02020603050405020304" pitchFamily="18" charset="0"/>
              </a:rPr>
              <a:t>中時電子報</a:t>
            </a:r>
            <a:r>
              <a:rPr lang="en-US" altLang="zh-TW" sz="8000" dirty="0" smtClean="0">
                <a:latin typeface="Times New Roman" panose="02020603050405020304" pitchFamily="18" charset="0"/>
                <a:ea typeface="標楷體" panose="03000509000000000000" pitchFamily="65" charset="-120"/>
                <a:cs typeface="Times New Roman" panose="02020603050405020304" pitchFamily="18" charset="0"/>
              </a:rPr>
              <a:t>】2014.07.15</a:t>
            </a:r>
          </a:p>
          <a:p>
            <a:pPr marL="0" indent="0">
              <a:lnSpc>
                <a:spcPct val="120000"/>
              </a:lnSpc>
              <a:buNone/>
            </a:pPr>
            <a:r>
              <a:rPr lang="zh-TW" altLang="en-US" sz="8000" dirty="0">
                <a:latin typeface="Times New Roman" panose="02020603050405020304" pitchFamily="18" charset="0"/>
                <a:ea typeface="標楷體" panose="03000509000000000000" pitchFamily="65" charset="-120"/>
                <a:cs typeface="Times New Roman" panose="02020603050405020304" pitchFamily="18" charset="0"/>
              </a:rPr>
              <a:t>藥物濫用一般人會直接聯想到毒品，但藥師提醒廣義的藥物濫用也包含感冒藥、感冒糖漿等，一般鼻塞藥或感冒糖漿中有「麻黃素」或「可待因」有提神作用，</a:t>
            </a:r>
            <a:r>
              <a:rPr lang="zh-TW" altLang="en-US"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有些老人家把感冒糖漿當保健品</a:t>
            </a:r>
            <a:r>
              <a:rPr lang="en-US" altLang="zh-TW"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天喝</a:t>
            </a:r>
            <a:r>
              <a:rPr lang="en-US" altLang="zh-TW"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瓶</a:t>
            </a:r>
            <a:r>
              <a:rPr lang="zh-TW" altLang="en-US" sz="8000" dirty="0">
                <a:latin typeface="Times New Roman" panose="02020603050405020304" pitchFamily="18" charset="0"/>
                <a:ea typeface="標楷體" panose="03000509000000000000" pitchFamily="65" charset="-120"/>
                <a:cs typeface="Times New Roman" panose="02020603050405020304" pitchFamily="18" charset="0"/>
              </a:rPr>
              <a:t>，醫師提醒有腎臟衰竭風險。</a:t>
            </a:r>
          </a:p>
          <a:p>
            <a:pPr marL="0" indent="0">
              <a:lnSpc>
                <a:spcPct val="120000"/>
              </a:lnSpc>
              <a:buNone/>
            </a:pPr>
            <a:r>
              <a:rPr lang="zh-TW" altLang="en-US" sz="8000" dirty="0">
                <a:latin typeface="Times New Roman" panose="02020603050405020304" pitchFamily="18" charset="0"/>
                <a:ea typeface="標楷體" panose="03000509000000000000" pitchFamily="65" charset="-120"/>
                <a:cs typeface="Times New Roman" panose="02020603050405020304" pitchFamily="18" charset="0"/>
              </a:rPr>
              <a:t>台北市藥師公會常務理事沈采穎說，因大部分綜合感冒藥有「麻黃素」，「麻黃素」可提煉安非他命有成癮性。此外，</a:t>
            </a:r>
            <a:r>
              <a:rPr lang="zh-TW" altLang="en-US"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例如「友Ｘ安」、「國Ｘ」等知名感冒糖漿，</a:t>
            </a:r>
            <a:r>
              <a:rPr lang="en-US" altLang="zh-TW"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瓶可能只要</a:t>
            </a:r>
            <a:r>
              <a:rPr lang="en-US" altLang="zh-TW"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元比飲料還便宜，原本應該分</a:t>
            </a:r>
            <a:r>
              <a:rPr lang="en-US" altLang="zh-TW"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次喝，長輩常一口氣就喝掉整瓶，甚至有大陸客到藥局要求要買</a:t>
            </a:r>
            <a:r>
              <a:rPr lang="en-US" altLang="zh-TW"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8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整箱感冒糖漿帶回去，被藥師拒絕</a:t>
            </a:r>
            <a:r>
              <a:rPr lang="zh-TW" altLang="en-US" sz="8000" dirty="0">
                <a:latin typeface="Times New Roman" panose="02020603050405020304" pitchFamily="18" charset="0"/>
                <a:ea typeface="標楷體" panose="03000509000000000000" pitchFamily="65" charset="-120"/>
                <a:cs typeface="Times New Roman" panose="02020603050405020304" pitchFamily="18" charset="0"/>
              </a:rPr>
              <a:t>。</a:t>
            </a:r>
          </a:p>
          <a:p>
            <a:pPr marL="0" indent="0">
              <a:lnSpc>
                <a:spcPct val="120000"/>
              </a:lnSpc>
              <a:buNone/>
            </a:pPr>
            <a:r>
              <a:rPr lang="zh-TW" altLang="en-US" sz="8000" dirty="0">
                <a:latin typeface="Times New Roman" panose="02020603050405020304" pitchFamily="18" charset="0"/>
                <a:ea typeface="標楷體" panose="03000509000000000000" pitchFamily="65" charset="-120"/>
                <a:cs typeface="Times New Roman" panose="02020603050405020304" pitchFamily="18" charset="0"/>
              </a:rPr>
              <a:t>林口長庚腎臟科主治醫師顏宗海說，綜合感冒藥加麻黃素或是咖啡因，是為了幫助血管收縮改善鼻塞症狀，但過量會刺激交感神經，增加心血管疾病者風險，甚至腎臟衰竭都有可能。而咳嗽糖漿通常會有由嗎啡合成的「可待因」，吃多也會上癮，且對老人家會造成便祕的副作用</a:t>
            </a:r>
            <a:r>
              <a:rPr lang="zh-TW" altLang="en-US" sz="8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4" name="矩形 3"/>
          <p:cNvSpPr/>
          <p:nvPr/>
        </p:nvSpPr>
        <p:spPr>
          <a:xfrm>
            <a:off x="7668344" y="-27384"/>
            <a:ext cx="14756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b="1" dirty="0">
                <a:solidFill>
                  <a:srgbClr val="FF0000"/>
                </a:solidFill>
                <a:latin typeface="標楷體" panose="03000509000000000000" pitchFamily="65" charset="-120"/>
                <a:ea typeface="標楷體" panose="03000509000000000000" pitchFamily="65" charset="-120"/>
              </a:rPr>
              <a:t>不過量</a:t>
            </a:r>
          </a:p>
        </p:txBody>
      </p:sp>
      <p:sp>
        <p:nvSpPr>
          <p:cNvPr id="5" name="投影片編號版面配置區 4"/>
          <p:cNvSpPr>
            <a:spLocks noGrp="1"/>
          </p:cNvSpPr>
          <p:nvPr>
            <p:ph type="sldNum" sz="quarter" idx="12"/>
          </p:nvPr>
        </p:nvSpPr>
        <p:spPr/>
        <p:txBody>
          <a:bodyPr/>
          <a:lstStyle/>
          <a:p>
            <a:fld id="{353F2151-F539-4957-A3F3-BA4A806DF857}" type="slidenum">
              <a:rPr lang="zh-TW" altLang="en-US" smtClean="0"/>
              <a:pPr/>
              <a:t>65</a:t>
            </a:fld>
            <a:endParaRPr lang="zh-TW" altLang="en-US"/>
          </a:p>
        </p:txBody>
      </p:sp>
    </p:spTree>
    <p:extLst>
      <p:ext uri="{BB962C8B-B14F-4D97-AF65-F5344CB8AC3E}">
        <p14:creationId xmlns:p14="http://schemas.microsoft.com/office/powerpoint/2010/main" val="23664370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正確使用綜合感冒藥</a:t>
            </a:r>
            <a:r>
              <a:rPr lang="en-US" altLang="zh-TW" b="1" kern="0" dirty="0">
                <a:solidFill>
                  <a:srgbClr val="003399"/>
                </a:solidFill>
                <a:latin typeface="標楷體"/>
                <a:ea typeface="標楷體"/>
              </a:rPr>
              <a:t>-</a:t>
            </a:r>
            <a:r>
              <a:rPr lang="zh-TW" altLang="en-US" b="1" kern="0" dirty="0" smtClean="0">
                <a:solidFill>
                  <a:srgbClr val="003399"/>
                </a:solidFill>
                <a:latin typeface="標楷體"/>
                <a:ea typeface="標楷體"/>
              </a:rPr>
              <a:t>五</a:t>
            </a:r>
            <a:r>
              <a:rPr lang="zh-TW" altLang="en-US" b="1" kern="0" dirty="0">
                <a:solidFill>
                  <a:srgbClr val="003399"/>
                </a:solidFill>
                <a:latin typeface="標楷體"/>
                <a:ea typeface="標楷體"/>
              </a:rPr>
              <a:t>不原則</a:t>
            </a:r>
            <a:endParaRPr lang="zh-TW" altLang="en-US" dirty="0"/>
          </a:p>
        </p:txBody>
      </p:sp>
      <p:sp>
        <p:nvSpPr>
          <p:cNvPr id="3" name="內容版面配置區 2"/>
          <p:cNvSpPr>
            <a:spLocks noGrp="1"/>
          </p:cNvSpPr>
          <p:nvPr>
            <p:ph idx="1"/>
          </p:nvPr>
        </p:nvSpPr>
        <p:spPr/>
        <p:txBody>
          <a:bodyPr>
            <a:normAutofit/>
          </a:bodyPr>
          <a:lstStyle/>
          <a:p>
            <a:pPr marL="0" indent="0">
              <a:buNone/>
            </a:pPr>
            <a:r>
              <a:rPr lang="en-US" altLang="zh-TW" sz="3000" b="1" dirty="0">
                <a:solidFill>
                  <a:srgbClr val="660033"/>
                </a:solidFill>
              </a:rPr>
              <a:t>3.</a:t>
            </a:r>
            <a:r>
              <a:rPr lang="zh-TW" altLang="en-US" sz="3000" b="1" dirty="0">
                <a:solidFill>
                  <a:srgbClr val="660033"/>
                </a:solidFill>
              </a:rPr>
              <a:t>不輕忽</a:t>
            </a:r>
            <a:endParaRPr lang="en-US" altLang="zh-TW" sz="3000" b="1" dirty="0">
              <a:solidFill>
                <a:srgbClr val="660033"/>
              </a:solidFill>
            </a:endParaRPr>
          </a:p>
          <a:p>
            <a:r>
              <a:rPr lang="zh-TW" altLang="en-US" sz="2600" dirty="0"/>
              <a:t>感冒</a:t>
            </a:r>
            <a:r>
              <a:rPr lang="zh-TW" altLang="en-US" sz="2600" b="1" dirty="0">
                <a:solidFill>
                  <a:srgbClr val="FF0000"/>
                </a:solidFill>
              </a:rPr>
              <a:t>若有嚴重症狀要立即就醫</a:t>
            </a:r>
            <a:r>
              <a:rPr lang="zh-TW" altLang="en-US" sz="2600" dirty="0"/>
              <a:t>，不要依賴自行購買的感冒藥而延誤就醫。</a:t>
            </a:r>
            <a:endParaRPr lang="en-US" altLang="zh-TW" sz="2600" dirty="0"/>
          </a:p>
          <a:p>
            <a:r>
              <a:rPr lang="zh-TW" altLang="en-US" sz="2600" dirty="0"/>
              <a:t>服用綜合感冒後，如感冒症狀沒有減輕，甚至更不舒服或有任何不適症狀，請與醫師或藥師聯絡並盡快就醫。</a:t>
            </a:r>
            <a:endParaRPr lang="en-US" altLang="zh-TW" sz="2600" dirty="0"/>
          </a:p>
          <a:p>
            <a:pPr marL="0" indent="0">
              <a:buNone/>
            </a:pPr>
            <a:r>
              <a:rPr lang="en-US" altLang="zh-TW" sz="3000" b="1" dirty="0">
                <a:solidFill>
                  <a:srgbClr val="660033"/>
                </a:solidFill>
              </a:rPr>
              <a:t>4.</a:t>
            </a:r>
            <a:r>
              <a:rPr lang="zh-TW" altLang="en-US" sz="3000" b="1" dirty="0">
                <a:solidFill>
                  <a:srgbClr val="660033"/>
                </a:solidFill>
              </a:rPr>
              <a:t>不飲酒</a:t>
            </a:r>
          </a:p>
          <a:p>
            <a:r>
              <a:rPr lang="zh-TW" altLang="en-US" sz="2600" dirty="0"/>
              <a:t>使用綜合感冒藥期間應避免飲酒，綜合感冒藥成分會與酒精產生交互作用，可能加重嗜睡情形，甚至造成肝臟損傷</a:t>
            </a:r>
            <a:r>
              <a:rPr lang="zh-TW" altLang="en-US" sz="2600" dirty="0" smtClean="0"/>
              <a:t>。</a:t>
            </a:r>
            <a:endParaRPr lang="zh-TW" altLang="en-US" sz="2600" dirty="0"/>
          </a:p>
        </p:txBody>
      </p:sp>
      <p:sp>
        <p:nvSpPr>
          <p:cNvPr id="4" name="投影片編號版面配置區 3"/>
          <p:cNvSpPr>
            <a:spLocks noGrp="1"/>
          </p:cNvSpPr>
          <p:nvPr>
            <p:ph type="sldNum" sz="quarter" idx="12"/>
          </p:nvPr>
        </p:nvSpPr>
        <p:spPr/>
        <p:txBody>
          <a:bodyPr/>
          <a:lstStyle/>
          <a:p>
            <a:fld id="{353F2151-F539-4957-A3F3-BA4A806DF857}" type="slidenum">
              <a:rPr lang="zh-TW" altLang="en-US" smtClean="0"/>
              <a:pPr/>
              <a:t>66</a:t>
            </a:fld>
            <a:endParaRPr lang="zh-TW" altLang="en-US"/>
          </a:p>
        </p:txBody>
      </p:sp>
      <p:pic>
        <p:nvPicPr>
          <p:cNvPr id="5" name="圖片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8884" y="5733256"/>
            <a:ext cx="1052736" cy="1052736"/>
          </a:xfrm>
          <a:prstGeom prst="rect">
            <a:avLst/>
          </a:prstGeom>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0192" y="5834379"/>
            <a:ext cx="1164729" cy="850489"/>
          </a:xfrm>
          <a:prstGeom prst="rect">
            <a:avLst/>
          </a:prstGeom>
        </p:spPr>
      </p:pic>
    </p:spTree>
    <p:extLst>
      <p:ext uri="{BB962C8B-B14F-4D97-AF65-F5344CB8AC3E}">
        <p14:creationId xmlns:p14="http://schemas.microsoft.com/office/powerpoint/2010/main" val="26669560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kern="0" dirty="0">
                <a:solidFill>
                  <a:srgbClr val="003399"/>
                </a:solidFill>
                <a:latin typeface="標楷體"/>
                <a:ea typeface="標楷體"/>
              </a:rPr>
              <a:t>正確使用綜合感冒藥</a:t>
            </a:r>
            <a:r>
              <a:rPr lang="en-US" altLang="zh-TW" b="1" kern="0" dirty="0">
                <a:solidFill>
                  <a:srgbClr val="003399"/>
                </a:solidFill>
                <a:latin typeface="標楷體"/>
                <a:ea typeface="標楷體"/>
              </a:rPr>
              <a:t>-</a:t>
            </a:r>
            <a:r>
              <a:rPr lang="zh-TW" altLang="en-US" b="1" kern="0" dirty="0">
                <a:solidFill>
                  <a:srgbClr val="003399"/>
                </a:solidFill>
                <a:latin typeface="標楷體"/>
                <a:ea typeface="標楷體"/>
              </a:rPr>
              <a:t>五不原則</a:t>
            </a:r>
            <a:endParaRPr lang="zh-TW" altLang="en-US" dirty="0"/>
          </a:p>
        </p:txBody>
      </p:sp>
      <p:sp>
        <p:nvSpPr>
          <p:cNvPr id="3" name="內容版面配置區 2"/>
          <p:cNvSpPr>
            <a:spLocks noGrp="1"/>
          </p:cNvSpPr>
          <p:nvPr>
            <p:ph idx="1"/>
          </p:nvPr>
        </p:nvSpPr>
        <p:spPr/>
        <p:txBody>
          <a:bodyPr>
            <a:normAutofit/>
          </a:bodyPr>
          <a:lstStyle/>
          <a:p>
            <a:pPr marL="0" indent="0">
              <a:buNone/>
            </a:pPr>
            <a:r>
              <a:rPr lang="en-US" altLang="zh-TW" sz="3000" b="1" dirty="0" smtClean="0">
                <a:solidFill>
                  <a:srgbClr val="660033"/>
                </a:solidFill>
              </a:rPr>
              <a:t>5.</a:t>
            </a:r>
            <a:r>
              <a:rPr lang="zh-TW" altLang="en-US" sz="3000" b="1" dirty="0" smtClean="0">
                <a:solidFill>
                  <a:srgbClr val="660033"/>
                </a:solidFill>
              </a:rPr>
              <a:t>不亂買</a:t>
            </a:r>
            <a:endParaRPr lang="en-US" altLang="zh-TW" sz="3000" b="1" dirty="0" smtClean="0">
              <a:solidFill>
                <a:srgbClr val="660033"/>
              </a:solidFill>
            </a:endParaRPr>
          </a:p>
          <a:p>
            <a:r>
              <a:rPr lang="zh-TW" altLang="en-US" sz="2600" dirty="0"/>
              <a:t>如感冒</a:t>
            </a:r>
            <a:r>
              <a:rPr lang="zh-TW" altLang="en-US" sz="2600" dirty="0" smtClean="0"/>
              <a:t>症狀長期反覆發生無法痊癒，應先就醫。如需購藥，應至</a:t>
            </a:r>
            <a:r>
              <a:rPr lang="zh-TW" altLang="en-US" sz="2600" b="1" dirty="0" smtClean="0">
                <a:solidFill>
                  <a:srgbClr val="FF0000"/>
                </a:solidFill>
              </a:rPr>
              <a:t>有藥師執業之合法藥局購買</a:t>
            </a:r>
            <a:r>
              <a:rPr lang="zh-TW" altLang="en-US" sz="2600" dirty="0" smtClean="0"/>
              <a:t>，並檢視外包裝有無衛生福利部核准字號，不買來路不明的藥品；</a:t>
            </a:r>
            <a:r>
              <a:rPr lang="zh-TW" altLang="en-US" sz="2600" b="1" dirty="0" smtClean="0">
                <a:solidFill>
                  <a:srgbClr val="FF0000"/>
                </a:solidFill>
              </a:rPr>
              <a:t>不聽、不信、不買、不吃、不推薦</a:t>
            </a:r>
            <a:r>
              <a:rPr lang="zh-TW" altLang="en-US" sz="2600" dirty="0" smtClean="0"/>
              <a:t>。</a:t>
            </a:r>
            <a:endParaRPr lang="zh-TW" altLang="en-US" sz="2600" dirty="0"/>
          </a:p>
        </p:txBody>
      </p:sp>
      <p:pic>
        <p:nvPicPr>
          <p:cNvPr id="4" name="圖片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076056" y="4153813"/>
            <a:ext cx="3312368" cy="2216275"/>
          </a:xfrm>
          <a:prstGeom prst="rect">
            <a:avLst/>
          </a:prstGeom>
        </p:spPr>
      </p:pic>
      <p:sp>
        <p:nvSpPr>
          <p:cNvPr id="5" name="投影片編號版面配置區 4"/>
          <p:cNvSpPr>
            <a:spLocks noGrp="1"/>
          </p:cNvSpPr>
          <p:nvPr>
            <p:ph type="sldNum" sz="quarter" idx="12"/>
          </p:nvPr>
        </p:nvSpPr>
        <p:spPr/>
        <p:txBody>
          <a:bodyPr/>
          <a:lstStyle/>
          <a:p>
            <a:fld id="{353F2151-F539-4957-A3F3-BA4A806DF857}" type="slidenum">
              <a:rPr lang="zh-TW" altLang="en-US" smtClean="0"/>
              <a:pPr/>
              <a:t>67</a:t>
            </a:fld>
            <a:endParaRPr lang="zh-TW" altLang="en-US"/>
          </a:p>
        </p:txBody>
      </p:sp>
      <p:pic>
        <p:nvPicPr>
          <p:cNvPr id="6" name="圖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spTree>
    <p:extLst>
      <p:ext uri="{BB962C8B-B14F-4D97-AF65-F5344CB8AC3E}">
        <p14:creationId xmlns:p14="http://schemas.microsoft.com/office/powerpoint/2010/main" val="5544146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274638"/>
            <a:ext cx="8784976" cy="1143000"/>
          </a:xfrm>
        </p:spPr>
        <p:txBody>
          <a:bodyPr>
            <a:noAutofit/>
          </a:bodyPr>
          <a:lstStyle/>
          <a:p>
            <a:r>
              <a:rPr lang="zh-TW" altLang="en-US" b="1" kern="0" dirty="0" smtClean="0">
                <a:solidFill>
                  <a:srgbClr val="003399"/>
                </a:solidFill>
                <a:latin typeface="標楷體"/>
                <a:ea typeface="標楷體"/>
              </a:rPr>
              <a:t>服用藥物不飲酒</a:t>
            </a:r>
            <a:endParaRPr lang="zh-TW" altLang="en-US" b="1" kern="0" dirty="0">
              <a:solidFill>
                <a:srgbClr val="003399"/>
              </a:solidFill>
              <a:latin typeface="標楷體"/>
              <a:ea typeface="標楷體"/>
            </a:endParaRPr>
          </a:p>
        </p:txBody>
      </p:sp>
      <p:sp>
        <p:nvSpPr>
          <p:cNvPr id="4" name="內容版面配置區 3"/>
          <p:cNvSpPr>
            <a:spLocks noGrp="1"/>
          </p:cNvSpPr>
          <p:nvPr>
            <p:ph idx="1"/>
          </p:nvPr>
        </p:nvSpPr>
        <p:spPr>
          <a:xfrm>
            <a:off x="189368" y="1417638"/>
            <a:ext cx="4382632" cy="4608512"/>
          </a:xfrm>
        </p:spPr>
        <p:txBody>
          <a:bodyPr>
            <a:normAutofit fontScale="92500" lnSpcReduction="10000"/>
          </a:bodyPr>
          <a:lstStyle/>
          <a:p>
            <a:pPr marL="0" indent="0">
              <a:buNone/>
            </a:pPr>
            <a:r>
              <a:rPr lang="en-US" altLang="zh-TW" sz="2000" dirty="0"/>
              <a:t>【</a:t>
            </a:r>
            <a:r>
              <a:rPr lang="zh-TW" altLang="en-US" sz="2000" dirty="0"/>
              <a:t>公視新聞</a:t>
            </a:r>
            <a:r>
              <a:rPr lang="en-US" altLang="zh-TW" sz="2000" dirty="0"/>
              <a:t>】2014.08.24</a:t>
            </a:r>
          </a:p>
          <a:p>
            <a:pPr marL="0" indent="0">
              <a:buNone/>
            </a:pPr>
            <a:r>
              <a:rPr lang="zh-TW" altLang="en-US" sz="2000" dirty="0" smtClean="0">
                <a:latin typeface="標楷體" panose="03000509000000000000" pitchFamily="65" charset="-120"/>
                <a:ea typeface="標楷體" panose="03000509000000000000" pitchFamily="65" charset="-120"/>
              </a:rPr>
              <a:t>良藥苦口</a:t>
            </a:r>
            <a:r>
              <a:rPr lang="zh-TW" altLang="en-US" sz="2000" dirty="0">
                <a:latin typeface="標楷體" panose="03000509000000000000" pitchFamily="65" charset="-120"/>
                <a:ea typeface="標楷體" panose="03000509000000000000" pitchFamily="65" charset="-120"/>
              </a:rPr>
              <a:t>，因此有些人在吃藥時，常常會搭配飲料，不過有醫師提出警告，</a:t>
            </a:r>
            <a:r>
              <a:rPr lang="zh-TW" altLang="en-US" sz="2000" b="1" dirty="0">
                <a:solidFill>
                  <a:srgbClr val="FF0000"/>
                </a:solidFill>
                <a:latin typeface="標楷體" panose="03000509000000000000" pitchFamily="65" charset="-120"/>
                <a:ea typeface="標楷體" panose="03000509000000000000" pitchFamily="65" charset="-120"/>
              </a:rPr>
              <a:t>有些藥物和飲料一起服用，可能會產生不良藥物反應</a:t>
            </a:r>
            <a:r>
              <a:rPr lang="zh-TW" altLang="en-US" sz="2000" dirty="0">
                <a:latin typeface="標楷體" panose="03000509000000000000" pitchFamily="65" charset="-120"/>
                <a:ea typeface="標楷體" panose="03000509000000000000" pitchFamily="65" charset="-120"/>
              </a:rPr>
              <a:t>，因此建議民眾，</a:t>
            </a:r>
            <a:r>
              <a:rPr lang="zh-TW" altLang="en-US" sz="2000" b="1" dirty="0">
                <a:solidFill>
                  <a:srgbClr val="FF0000"/>
                </a:solidFill>
                <a:latin typeface="標楷體" panose="03000509000000000000" pitchFamily="65" charset="-120"/>
                <a:ea typeface="標楷體" panose="03000509000000000000" pitchFamily="65" charset="-120"/>
              </a:rPr>
              <a:t>吃藥還是配白開水最好、也最安全</a:t>
            </a:r>
            <a:r>
              <a:rPr lang="zh-TW" altLang="en-US" sz="2000" dirty="0">
                <a:latin typeface="標楷體" panose="03000509000000000000" pitchFamily="65" charset="-120"/>
                <a:ea typeface="標楷體" panose="03000509000000000000" pitchFamily="65" charset="-120"/>
              </a:rPr>
              <a:t>。</a:t>
            </a:r>
          </a:p>
          <a:p>
            <a:pPr marL="0" indent="0">
              <a:buNone/>
            </a:pPr>
            <a:r>
              <a:rPr lang="zh-TW" altLang="en-US" sz="2000" dirty="0">
                <a:latin typeface="標楷體" panose="03000509000000000000" pitchFamily="65" charset="-120"/>
                <a:ea typeface="標楷體" panose="03000509000000000000" pitchFamily="65" charset="-120"/>
              </a:rPr>
              <a:t>有些人喝酒後，隔天早上還會宿醉、頭痛不舒服，會自行服用普拿疼、想要減緩症狀，不過有醫師提出警告，</a:t>
            </a:r>
            <a:r>
              <a:rPr lang="zh-TW" altLang="en-US" sz="2000" b="1" dirty="0">
                <a:solidFill>
                  <a:srgbClr val="FF0000"/>
                </a:solidFill>
                <a:latin typeface="標楷體" panose="03000509000000000000" pitchFamily="65" charset="-120"/>
                <a:ea typeface="標楷體" panose="03000509000000000000" pitchFamily="65" charset="-120"/>
              </a:rPr>
              <a:t>如果喝酒後、頭痛吃普拿疼，不但無法解酒，還可能傷害肝臟，甚至引發猛爆型肝炎死亡</a:t>
            </a:r>
            <a:r>
              <a:rPr lang="zh-TW" altLang="en-US" sz="2000" dirty="0" smtClean="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endParaRPr lang="en-US" altLang="zh-TW" sz="2000" dirty="0" smtClean="0">
              <a:latin typeface="標楷體" panose="03000509000000000000" pitchFamily="65" charset="-120"/>
              <a:ea typeface="標楷體" panose="03000509000000000000" pitchFamily="65" charset="-120"/>
            </a:endParaRPr>
          </a:p>
          <a:p>
            <a:endParaRPr lang="en-US" altLang="zh-TW" sz="2000" dirty="0">
              <a:latin typeface="標楷體" panose="03000509000000000000" pitchFamily="65" charset="-120"/>
              <a:ea typeface="標楷體" panose="03000509000000000000" pitchFamily="65" charset="-120"/>
            </a:endParaRPr>
          </a:p>
          <a:p>
            <a:endParaRPr lang="en-US" altLang="zh-TW" sz="2000" dirty="0" smtClean="0">
              <a:latin typeface="標楷體" panose="03000509000000000000" pitchFamily="65" charset="-120"/>
              <a:ea typeface="標楷體" panose="03000509000000000000" pitchFamily="65" charset="-120"/>
            </a:endParaRPr>
          </a:p>
          <a:p>
            <a:endParaRPr lang="en-US" altLang="zh-TW" sz="2000" dirty="0">
              <a:latin typeface="標楷體" panose="03000509000000000000" pitchFamily="65" charset="-120"/>
              <a:ea typeface="標楷體" panose="03000509000000000000" pitchFamily="65" charset="-120"/>
            </a:endParaRPr>
          </a:p>
        </p:txBody>
      </p:sp>
      <p:pic>
        <p:nvPicPr>
          <p:cNvPr id="3075" name="Picture 3">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2040" y="2070941"/>
            <a:ext cx="4032448" cy="3301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703840" y="-27384"/>
            <a:ext cx="1440160" cy="6777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b="1" dirty="0" smtClean="0">
                <a:solidFill>
                  <a:srgbClr val="FF0000"/>
                </a:solidFill>
                <a:latin typeface="標楷體" panose="03000509000000000000" pitchFamily="65" charset="-120"/>
                <a:ea typeface="標楷體" panose="03000509000000000000" pitchFamily="65" charset="-120"/>
              </a:rPr>
              <a:t>不飲酒</a:t>
            </a:r>
            <a:endParaRPr lang="en-US" altLang="zh-TW" sz="2800" b="1" dirty="0" smtClean="0">
              <a:solidFill>
                <a:srgbClr val="FF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353F2151-F539-4957-A3F3-BA4A806DF857}" type="slidenum">
              <a:rPr lang="zh-TW" altLang="en-US" smtClean="0"/>
              <a:pPr/>
              <a:t>68</a:t>
            </a:fld>
            <a:endParaRPr lang="zh-TW" altLang="en-US"/>
          </a:p>
        </p:txBody>
      </p:sp>
      <p:sp>
        <p:nvSpPr>
          <p:cNvPr id="5" name="矩形 4"/>
          <p:cNvSpPr/>
          <p:nvPr/>
        </p:nvSpPr>
        <p:spPr>
          <a:xfrm>
            <a:off x="4607736" y="5702984"/>
            <a:ext cx="4572000" cy="800219"/>
          </a:xfrm>
          <a:prstGeom prst="rect">
            <a:avLst/>
          </a:prstGeom>
        </p:spPr>
        <p:txBody>
          <a:bodyPr>
            <a:spAutoFit/>
          </a:bodyPr>
          <a:lstStyle/>
          <a:p>
            <a:r>
              <a:rPr lang="zh-TW" altLang="en-US" sz="1400" b="1" dirty="0">
                <a:hlinkClick r:id="rId2"/>
              </a:rPr>
              <a:t>相關影片</a:t>
            </a:r>
            <a:r>
              <a:rPr lang="en-US" altLang="zh-TW" sz="1400" b="1" dirty="0">
                <a:hlinkClick r:id="rId2"/>
              </a:rPr>
              <a:t>:</a:t>
            </a:r>
            <a:r>
              <a:rPr lang="zh-TW" altLang="en-US" sz="1400" b="1" dirty="0"/>
              <a:t>安全</a:t>
            </a:r>
            <a:r>
              <a:rPr lang="zh-TW" altLang="en-US" sz="1400" b="1" dirty="0"/>
              <a:t>服藥首推開水 部分飲料危險</a:t>
            </a:r>
            <a:endParaRPr lang="en-US" altLang="zh-TW" sz="1400" dirty="0" smtClean="0">
              <a:hlinkClick r:id="rId2"/>
            </a:endParaRPr>
          </a:p>
          <a:p>
            <a:r>
              <a:rPr lang="en-US" altLang="zh-TW" sz="1400" dirty="0" smtClean="0">
                <a:hlinkClick r:id="rId2"/>
              </a:rPr>
              <a:t>https</a:t>
            </a:r>
            <a:r>
              <a:rPr lang="en-US" altLang="zh-TW" sz="1400" dirty="0">
                <a:hlinkClick r:id="rId2"/>
              </a:rPr>
              <a:t>://</a:t>
            </a:r>
            <a:r>
              <a:rPr lang="en-US" altLang="zh-TW" sz="1400" dirty="0" smtClean="0">
                <a:hlinkClick r:id="rId2"/>
              </a:rPr>
              <a:t>www.youtube.com/watch?v=oq21WcOdjcs</a:t>
            </a:r>
            <a:endParaRPr lang="en-US" altLang="zh-TW" sz="1400" dirty="0" smtClean="0"/>
          </a:p>
          <a:p>
            <a:endParaRPr lang="zh-TW" altLang="en-US" dirty="0"/>
          </a:p>
        </p:txBody>
      </p:sp>
    </p:spTree>
    <p:extLst>
      <p:ext uri="{BB962C8B-B14F-4D97-AF65-F5344CB8AC3E}">
        <p14:creationId xmlns:p14="http://schemas.microsoft.com/office/powerpoint/2010/main" val="34808440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一、學校健康政策</a:t>
            </a:r>
            <a:r>
              <a:rPr lang="en-US" altLang="zh-TW" sz="3600" dirty="0">
                <a:solidFill>
                  <a:srgbClr val="050060"/>
                </a:solidFill>
              </a:rPr>
              <a:t>~</a:t>
            </a:r>
            <a:r>
              <a:rPr lang="zh-TW" altLang="en-US" sz="3600" dirty="0">
                <a:solidFill>
                  <a:srgbClr val="050060"/>
                </a:solidFill>
              </a:rPr>
              <a:t>結盟合作</a:t>
            </a:r>
            <a:endParaRPr lang="zh-TW" altLang="en-US" sz="3600" dirty="0"/>
          </a:p>
        </p:txBody>
      </p:sp>
      <p:sp>
        <p:nvSpPr>
          <p:cNvPr id="6" name="矩形 5"/>
          <p:cNvSpPr/>
          <p:nvPr/>
        </p:nvSpPr>
        <p:spPr>
          <a:xfrm>
            <a:off x="4572000" y="630932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高雄市福誠高中共識會議</a:t>
            </a: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南投縣愛蘭國小</a:t>
            </a:r>
            <a:r>
              <a:rPr lang="en-US" altLang="zh-TW" sz="2000" b="1" dirty="0" smtClean="0">
                <a:solidFill>
                  <a:srgbClr val="000099"/>
                </a:solidFill>
                <a:latin typeface="標楷體" panose="03000509000000000000" pitchFamily="65" charset="-120"/>
                <a:ea typeface="標楷體" panose="03000509000000000000" pitchFamily="65" charset="-120"/>
              </a:rPr>
              <a:t>-</a:t>
            </a:r>
            <a:r>
              <a:rPr lang="zh-TW" altLang="en-US" sz="2000" b="1" dirty="0" smtClean="0">
                <a:solidFill>
                  <a:srgbClr val="000099"/>
                </a:solidFill>
                <a:latin typeface="標楷體" panose="03000509000000000000" pitchFamily="65" charset="-120"/>
                <a:ea typeface="標楷體" panose="03000509000000000000" pitchFamily="65" charset="-120"/>
              </a:rPr>
              <a:t>共識</a:t>
            </a:r>
            <a:r>
              <a:rPr lang="zh-TW" altLang="en-US" sz="2000" b="1" dirty="0">
                <a:solidFill>
                  <a:srgbClr val="000099"/>
                </a:solidFill>
                <a:latin typeface="標楷體" panose="03000509000000000000" pitchFamily="65" charset="-120"/>
                <a:ea typeface="標楷體" panose="03000509000000000000" pitchFamily="65" charset="-120"/>
              </a:rPr>
              <a:t>會議暨增能研習</a:t>
            </a:r>
          </a:p>
        </p:txBody>
      </p:sp>
      <p:sp>
        <p:nvSpPr>
          <p:cNvPr id="8" name="矩形 7"/>
          <p:cNvSpPr/>
          <p:nvPr/>
        </p:nvSpPr>
        <p:spPr>
          <a:xfrm>
            <a:off x="1" y="338899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台南重溪國小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共識會議及增能研習</a:t>
            </a:r>
          </a:p>
        </p:txBody>
      </p:sp>
      <p:sp>
        <p:nvSpPr>
          <p:cNvPr id="13" name="矩形 12"/>
          <p:cNvSpPr/>
          <p:nvPr/>
        </p:nvSpPr>
        <p:spPr>
          <a:xfrm>
            <a:off x="4572001" y="3388990"/>
            <a:ext cx="4571999"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花蓮縣觀音國小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共識會議</a:t>
            </a:r>
          </a:p>
        </p:txBody>
      </p:sp>
      <p:pic>
        <p:nvPicPr>
          <p:cNvPr id="11" name="圖片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3218" y="805655"/>
            <a:ext cx="3770750" cy="26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768" y="3789329"/>
            <a:ext cx="3769200" cy="259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46985" y="804886"/>
            <a:ext cx="3816350" cy="262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12" descr="DSC0260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60032" y="3789040"/>
            <a:ext cx="3803303" cy="2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822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778098"/>
          </a:xfrm>
        </p:spPr>
        <p:txBody>
          <a:bodyPr>
            <a:normAutofit/>
          </a:bodyPr>
          <a:lstStyle/>
          <a:p>
            <a:r>
              <a:rPr lang="en-US" altLang="zh-TW" sz="4000" dirty="0" smtClean="0">
                <a:solidFill>
                  <a:srgbClr val="002060"/>
                </a:solidFill>
                <a:latin typeface="Times New Roman"/>
                <a:ea typeface="標楷體"/>
                <a:cs typeface="Times New Roman"/>
              </a:rPr>
              <a:t>104</a:t>
            </a:r>
            <a:r>
              <a:rPr lang="zh-TW" altLang="en-US" sz="4000" dirty="0" smtClean="0">
                <a:solidFill>
                  <a:srgbClr val="002060"/>
                </a:solidFill>
                <a:latin typeface="Times New Roman"/>
                <a:ea typeface="標楷體"/>
                <a:cs typeface="Times New Roman"/>
              </a:rPr>
              <a:t>年度各縣市正確用藥教育中心學校</a:t>
            </a:r>
            <a:endParaRPr lang="en-US" sz="4000" dirty="0">
              <a:solidFill>
                <a:srgbClr val="002060"/>
              </a:solidFill>
              <a:latin typeface="Times New Roman"/>
              <a:ea typeface="標楷體"/>
              <a:cs typeface="Times New Roman"/>
            </a:endParaRP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527266059"/>
              </p:ext>
            </p:extLst>
          </p:nvPr>
        </p:nvGraphicFramePr>
        <p:xfrm>
          <a:off x="457200" y="1341438"/>
          <a:ext cx="8229600" cy="5183910"/>
        </p:xfrm>
        <a:graphic>
          <a:graphicData uri="http://schemas.openxmlformats.org/drawingml/2006/table">
            <a:tbl>
              <a:tblPr firstRow="1" bandRow="1">
                <a:tableStyleId>{ED083AE6-46FA-4A59-8FB0-9F97EB10719F}</a:tableStyleId>
              </a:tblPr>
              <a:tblGrid>
                <a:gridCol w="4114800"/>
                <a:gridCol w="4114800"/>
              </a:tblGrid>
              <a:tr h="518391">
                <a:tc gridSpan="2">
                  <a:txBody>
                    <a:bodyPr/>
                    <a:lstStyle/>
                    <a:p>
                      <a:pPr algn="ctr"/>
                      <a:r>
                        <a:rPr lang="zh-TW" altLang="en-US" sz="2400" dirty="0" smtClean="0">
                          <a:latin typeface="Times New Roman"/>
                          <a:ea typeface="標楷體"/>
                          <a:cs typeface="Times New Roman"/>
                        </a:rPr>
                        <a:t>正確用藥教育中心學校名單</a:t>
                      </a:r>
                      <a:endParaRPr lang="en-US" sz="2400" dirty="0">
                        <a:latin typeface="Times New Roman"/>
                        <a:ea typeface="標楷體"/>
                        <a:cs typeface="Times New Roman"/>
                      </a:endParaRPr>
                    </a:p>
                  </a:txBody>
                  <a:tcPr anchor="ctr"/>
                </a:tc>
                <a:tc hMerge="1">
                  <a:txBody>
                    <a:bodyPr/>
                    <a:lstStyle/>
                    <a:p>
                      <a:pPr algn="ctr"/>
                      <a:endParaRPr lang="en-US" dirty="0"/>
                    </a:p>
                  </a:txBody>
                  <a:tcPr anchor="ctr"/>
                </a:tc>
              </a:tr>
              <a:tr h="518391">
                <a:tc>
                  <a:txBody>
                    <a:bodyPr/>
                    <a:lstStyle/>
                    <a:p>
                      <a:pPr algn="ctr"/>
                      <a:r>
                        <a:rPr lang="zh-TW" altLang="en-US" sz="2400" dirty="0" smtClean="0">
                          <a:latin typeface="Times New Roman"/>
                          <a:ea typeface="標楷體"/>
                          <a:cs typeface="Times New Roman"/>
                        </a:rPr>
                        <a:t>基隆市中山高中</a:t>
                      </a:r>
                      <a:endParaRPr lang="en-US" sz="2400" dirty="0">
                        <a:latin typeface="Times New Roman"/>
                        <a:ea typeface="標楷體"/>
                        <a:cs typeface="Times New Roman"/>
                      </a:endParaRPr>
                    </a:p>
                  </a:txBody>
                  <a:tcPr anchor="ctr"/>
                </a:tc>
                <a:tc>
                  <a:txBody>
                    <a:bodyPr/>
                    <a:lstStyle/>
                    <a:p>
                      <a:pPr algn="ctr"/>
                      <a:r>
                        <a:rPr lang="zh-TW" altLang="en-US" sz="2400" dirty="0" smtClean="0">
                          <a:latin typeface="Times New Roman"/>
                          <a:ea typeface="標楷體"/>
                          <a:cs typeface="Times New Roman"/>
                        </a:rPr>
                        <a:t>臺南市重溪國小</a:t>
                      </a:r>
                      <a:endParaRPr lang="en-US" altLang="zh-TW" sz="2400" dirty="0">
                        <a:latin typeface="Times New Roman"/>
                        <a:ea typeface="標楷體"/>
                        <a:cs typeface="Times New Roman"/>
                      </a:endParaRPr>
                    </a:p>
                  </a:txBody>
                  <a:tcPr anchor="ctr"/>
                </a:tc>
              </a:tr>
              <a:tr h="518391">
                <a:tc>
                  <a:txBody>
                    <a:bodyPr/>
                    <a:lstStyle/>
                    <a:p>
                      <a:pPr algn="ctr"/>
                      <a:r>
                        <a:rPr lang="zh-TW" altLang="en-US" sz="2400" dirty="0" smtClean="0">
                          <a:latin typeface="Times New Roman"/>
                          <a:ea typeface="標楷體"/>
                          <a:cs typeface="Times New Roman"/>
                        </a:rPr>
                        <a:t>臺北市中正國中</a:t>
                      </a:r>
                      <a:endParaRPr lang="en-US" sz="2400" dirty="0">
                        <a:latin typeface="Times New Roman"/>
                        <a:ea typeface="標楷體"/>
                        <a:cs typeface="Times New Roman"/>
                      </a:endParaRPr>
                    </a:p>
                  </a:txBody>
                  <a:tcPr anchor="ctr"/>
                </a:tc>
                <a:tc>
                  <a:txBody>
                    <a:bodyPr/>
                    <a:lstStyle/>
                    <a:p>
                      <a:pPr algn="ctr"/>
                      <a:r>
                        <a:rPr lang="zh-TW" altLang="en-US" sz="2400" dirty="0" smtClean="0">
                          <a:latin typeface="Times New Roman"/>
                          <a:ea typeface="標楷體"/>
                          <a:cs typeface="Times New Roman"/>
                        </a:rPr>
                        <a:t>高雄市福誠高中</a:t>
                      </a:r>
                      <a:endParaRPr lang="en-US" sz="2400" dirty="0">
                        <a:latin typeface="Times New Roman"/>
                        <a:ea typeface="標楷體"/>
                        <a:cs typeface="Times New Roman"/>
                      </a:endParaRPr>
                    </a:p>
                  </a:txBody>
                  <a:tcPr anchor="ctr"/>
                </a:tc>
              </a:tr>
              <a:tr h="518391">
                <a:tc>
                  <a:txBody>
                    <a:bodyPr/>
                    <a:lstStyle/>
                    <a:p>
                      <a:pPr algn="ctr"/>
                      <a:r>
                        <a:rPr lang="zh-TW" altLang="en-US" sz="2400" dirty="0" smtClean="0">
                          <a:latin typeface="Times New Roman"/>
                          <a:ea typeface="標楷體"/>
                          <a:cs typeface="Times New Roman"/>
                        </a:rPr>
                        <a:t>新北市重慶國中</a:t>
                      </a:r>
                      <a:endParaRPr lang="en-US" sz="2400" dirty="0">
                        <a:latin typeface="Times New Roman"/>
                        <a:ea typeface="標楷體"/>
                        <a:cs typeface="Times New Roman"/>
                      </a:endParaRPr>
                    </a:p>
                  </a:txBody>
                  <a:tcPr anchor="ctr"/>
                </a:tc>
                <a:tc>
                  <a:txBody>
                    <a:bodyPr/>
                    <a:lstStyle/>
                    <a:p>
                      <a:pPr algn="ctr"/>
                      <a:r>
                        <a:rPr lang="zh-TW" altLang="en-US" sz="2400" dirty="0" smtClean="0">
                          <a:latin typeface="Times New Roman"/>
                          <a:ea typeface="標楷體"/>
                          <a:cs typeface="Times New Roman"/>
                        </a:rPr>
                        <a:t>屏東縣南州國小</a:t>
                      </a:r>
                      <a:endParaRPr lang="en-US" altLang="zh-TW" sz="2400" dirty="0">
                        <a:latin typeface="Times New Roman"/>
                        <a:ea typeface="標楷體"/>
                        <a:cs typeface="Times New Roman"/>
                      </a:endParaRPr>
                    </a:p>
                  </a:txBody>
                  <a:tcPr anchor="ctr"/>
                </a:tc>
              </a:tr>
              <a:tr h="518391">
                <a:tc>
                  <a:txBody>
                    <a:bodyPr/>
                    <a:lstStyle/>
                    <a:p>
                      <a:pPr algn="ctr"/>
                      <a:r>
                        <a:rPr lang="zh-TW" altLang="en-US" sz="2400" dirty="0" smtClean="0">
                          <a:latin typeface="Times New Roman"/>
                          <a:ea typeface="標楷體"/>
                          <a:cs typeface="Times New Roman"/>
                        </a:rPr>
                        <a:t>桃園縣田心國小</a:t>
                      </a:r>
                      <a:endParaRPr lang="en-US" sz="2400" dirty="0">
                        <a:latin typeface="Times New Roman"/>
                        <a:ea typeface="標楷體"/>
                        <a:cs typeface="Times New Roman"/>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Times New Roman"/>
                          <a:ea typeface="標楷體"/>
                          <a:cs typeface="Times New Roman"/>
                        </a:rPr>
                        <a:t>宜蘭縣中華國中</a:t>
                      </a:r>
                      <a:endParaRPr lang="en-US" sz="2400" dirty="0">
                        <a:latin typeface="Times New Roman"/>
                        <a:ea typeface="標楷體"/>
                        <a:cs typeface="Times New Roman"/>
                      </a:endParaRPr>
                    </a:p>
                  </a:txBody>
                  <a:tcPr anchor="ctr"/>
                </a:tc>
              </a:tr>
              <a:tr h="518391">
                <a:tc>
                  <a:txBody>
                    <a:bodyPr/>
                    <a:lstStyle/>
                    <a:p>
                      <a:pPr algn="ctr"/>
                      <a:r>
                        <a:rPr lang="zh-TW" altLang="en-US" sz="2400" dirty="0" smtClean="0">
                          <a:latin typeface="Times New Roman"/>
                          <a:ea typeface="標楷體"/>
                          <a:cs typeface="Times New Roman"/>
                        </a:rPr>
                        <a:t>新竹市三民國中</a:t>
                      </a:r>
                      <a:endParaRPr lang="en-US" sz="2400" dirty="0">
                        <a:latin typeface="Times New Roman"/>
                        <a:ea typeface="標楷體"/>
                        <a:cs typeface="Times New Roman"/>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Times New Roman"/>
                          <a:ea typeface="標楷體"/>
                          <a:cs typeface="Times New Roman"/>
                        </a:rPr>
                        <a:t>花蓮縣觀音國小</a:t>
                      </a:r>
                    </a:p>
                  </a:txBody>
                  <a:tcPr anchor="ctr"/>
                </a:tc>
              </a:tr>
              <a:tr h="518391">
                <a:tc>
                  <a:txBody>
                    <a:bodyPr/>
                    <a:lstStyle/>
                    <a:p>
                      <a:pPr algn="ctr"/>
                      <a:r>
                        <a:rPr lang="zh-TW" altLang="en-US" sz="2400" dirty="0" smtClean="0">
                          <a:latin typeface="Times New Roman"/>
                          <a:ea typeface="標楷體"/>
                          <a:cs typeface="Times New Roman"/>
                        </a:rPr>
                        <a:t>新竹縣新豐國中</a:t>
                      </a:r>
                      <a:endParaRPr lang="en-US" sz="2400" dirty="0">
                        <a:latin typeface="Times New Roman"/>
                        <a:ea typeface="標楷體"/>
                        <a:cs typeface="Times New Roman"/>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Times New Roman"/>
                          <a:ea typeface="標楷體"/>
                          <a:cs typeface="Times New Roman"/>
                        </a:rPr>
                        <a:t>臺東縣寶桑國中</a:t>
                      </a:r>
                      <a:endParaRPr lang="en-US" altLang="zh-TW" sz="2400" dirty="0" smtClean="0">
                        <a:latin typeface="Times New Roman"/>
                        <a:ea typeface="標楷體"/>
                        <a:cs typeface="Times New Roman"/>
                      </a:endParaRPr>
                    </a:p>
                  </a:txBody>
                  <a:tcPr anchor="ctr"/>
                </a:tc>
              </a:tr>
              <a:tr h="518391">
                <a:tc>
                  <a:txBody>
                    <a:bodyPr/>
                    <a:lstStyle/>
                    <a:p>
                      <a:pPr algn="ctr"/>
                      <a:r>
                        <a:rPr lang="zh-TW" altLang="en-US" sz="2400" dirty="0" smtClean="0">
                          <a:latin typeface="Times New Roman"/>
                          <a:ea typeface="標楷體"/>
                          <a:cs typeface="Times New Roman"/>
                        </a:rPr>
                        <a:t>臺中市文山國小</a:t>
                      </a:r>
                      <a:endParaRPr lang="en-US" sz="2400" dirty="0">
                        <a:latin typeface="Times New Roman"/>
                        <a:ea typeface="標楷體"/>
                        <a:cs typeface="Times New Roman"/>
                      </a:endParaRPr>
                    </a:p>
                  </a:txBody>
                  <a:tcPr anchor="ctr"/>
                </a:tc>
                <a:tc>
                  <a:txBody>
                    <a:bodyPr/>
                    <a:lstStyle/>
                    <a:p>
                      <a:pPr algn="ctr"/>
                      <a:r>
                        <a:rPr lang="zh-TW" altLang="en-US" sz="2400" dirty="0" smtClean="0">
                          <a:latin typeface="Times New Roman"/>
                          <a:ea typeface="標楷體"/>
                          <a:cs typeface="Times New Roman"/>
                        </a:rPr>
                        <a:t>澎湖縣白沙國中</a:t>
                      </a:r>
                      <a:endParaRPr lang="en-US" sz="2400" dirty="0">
                        <a:latin typeface="Times New Roman"/>
                        <a:ea typeface="標楷體"/>
                        <a:cs typeface="Times New Roman"/>
                      </a:endParaRPr>
                    </a:p>
                  </a:txBody>
                  <a:tcPr anchor="ctr"/>
                </a:tc>
              </a:tr>
              <a:tr h="518391">
                <a:tc>
                  <a:txBody>
                    <a:bodyPr/>
                    <a:lstStyle/>
                    <a:p>
                      <a:pPr algn="ctr"/>
                      <a:r>
                        <a:rPr lang="zh-TW" altLang="en-US" sz="2400" dirty="0" smtClean="0">
                          <a:latin typeface="Times New Roman"/>
                          <a:ea typeface="標楷體"/>
                          <a:cs typeface="Times New Roman"/>
                        </a:rPr>
                        <a:t>南投縣愛蘭國小</a:t>
                      </a:r>
                      <a:endParaRPr lang="en-US" sz="2400" dirty="0">
                        <a:latin typeface="Times New Roman"/>
                        <a:ea typeface="標楷體"/>
                        <a:cs typeface="Times New Roman"/>
                      </a:endParaRPr>
                    </a:p>
                  </a:txBody>
                  <a:tcPr anchor="ctr"/>
                </a:tc>
                <a:tc>
                  <a:txBody>
                    <a:bodyPr/>
                    <a:lstStyle/>
                    <a:p>
                      <a:pPr algn="ctr"/>
                      <a:r>
                        <a:rPr lang="zh-TW" altLang="en-US" sz="2400" dirty="0" smtClean="0">
                          <a:latin typeface="Times New Roman"/>
                          <a:ea typeface="標楷體"/>
                          <a:cs typeface="Times New Roman"/>
                        </a:rPr>
                        <a:t>金門縣金鼎國小</a:t>
                      </a:r>
                      <a:endParaRPr lang="en-US" sz="2400" dirty="0">
                        <a:latin typeface="Times New Roman"/>
                        <a:ea typeface="標楷體"/>
                        <a:cs typeface="Times New Roman"/>
                      </a:endParaRPr>
                    </a:p>
                  </a:txBody>
                  <a:tcPr anchor="ctr"/>
                </a:tc>
              </a:tr>
              <a:tr h="5183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kern="1200" dirty="0" smtClean="0">
                          <a:solidFill>
                            <a:schemeClr val="tx1"/>
                          </a:solidFill>
                          <a:latin typeface="Times New Roman"/>
                          <a:ea typeface="標楷體"/>
                          <a:cs typeface="Times New Roman"/>
                        </a:rPr>
                        <a:t>嘉義縣貴林國小</a:t>
                      </a:r>
                      <a:endParaRPr lang="zh-TW" altLang="en-US" sz="2400" kern="1200" dirty="0">
                        <a:solidFill>
                          <a:schemeClr val="tx1"/>
                        </a:solidFill>
                        <a:latin typeface="Times New Roman"/>
                        <a:ea typeface="標楷體"/>
                        <a:cs typeface="Times New Roman"/>
                      </a:endParaRPr>
                    </a:p>
                  </a:txBody>
                  <a:tcPr anchor="ctr"/>
                </a:tc>
                <a:tc>
                  <a:txBody>
                    <a:bodyPr/>
                    <a:lstStyle/>
                    <a:p>
                      <a:endParaRPr lang="zh-TW" altLang="en-US" dirty="0"/>
                    </a:p>
                  </a:txBody>
                  <a:tcPr anchor="ctr"/>
                </a:tc>
              </a:tr>
            </a:tbl>
          </a:graphicData>
        </a:graphic>
      </p:graphicFrame>
    </p:spTree>
    <p:extLst>
      <p:ext uri="{BB962C8B-B14F-4D97-AF65-F5344CB8AC3E}">
        <p14:creationId xmlns:p14="http://schemas.microsoft.com/office/powerpoint/2010/main" val="9018149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52401"/>
            <a:ext cx="8640960" cy="612304"/>
          </a:xfrm>
        </p:spPr>
        <p:txBody>
          <a:bodyPr>
            <a:noAutofit/>
          </a:bodyPr>
          <a:lstStyle/>
          <a:p>
            <a:pPr fontAlgn="auto">
              <a:spcAft>
                <a:spcPts val="0"/>
              </a:spcAft>
              <a:defRPr/>
            </a:pPr>
            <a:r>
              <a:rPr lang="zh-TW" altLang="en-US" dirty="0" smtClean="0"/>
              <a:t>縣市正確用藥競賽活動</a:t>
            </a:r>
            <a:endParaRPr lang="zh-TW" altLang="en-US" dirty="0"/>
          </a:p>
        </p:txBody>
      </p:sp>
      <p:pic>
        <p:nvPicPr>
          <p:cNvPr id="27651" name="Picture 2"/>
          <p:cNvPicPr>
            <a:picLocks noGrp="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860032" y="3829050"/>
            <a:ext cx="3859832" cy="24794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4572000" y="6309320"/>
            <a:ext cx="4602510" cy="400050"/>
          </a:xfrm>
          <a:prstGeom prst="rect">
            <a:avLst/>
          </a:prstGeom>
        </p:spPr>
        <p:txBody>
          <a:bodyPr wrap="square">
            <a:spAutoFit/>
          </a:bodyPr>
          <a:lstStyle/>
          <a:p>
            <a:pPr algn="ctr" eaLnBrk="1" fontAlgn="auto" hangingPunct="1">
              <a:spcBef>
                <a:spcPts val="0"/>
              </a:spcBef>
              <a:spcAft>
                <a:spcPts val="0"/>
              </a:spcAft>
              <a:defRPr/>
            </a:pPr>
            <a:r>
              <a:rPr lang="en-US" altLang="zh-TW" sz="2000" b="1" dirty="0">
                <a:solidFill>
                  <a:srgbClr val="000099"/>
                </a:solidFill>
                <a:latin typeface="標楷體" panose="03000509000000000000" pitchFamily="65" charset="-120"/>
                <a:ea typeface="標楷體" panose="03000509000000000000" pitchFamily="65" charset="-120"/>
              </a:rPr>
              <a:t>2014</a:t>
            </a:r>
            <a:r>
              <a:rPr lang="zh-TW" altLang="en-US" sz="2000" b="1" dirty="0">
                <a:solidFill>
                  <a:srgbClr val="000099"/>
                </a:solidFill>
                <a:latin typeface="標楷體" panose="03000509000000000000" pitchFamily="65" charset="-120"/>
                <a:ea typeface="標楷體" panose="03000509000000000000" pitchFamily="65" charset="-120"/>
              </a:rPr>
              <a:t>桃園縣神農小學堂正確用藥競賽</a:t>
            </a:r>
            <a:endParaRPr lang="en-US" altLang="zh-TW" sz="2000" b="1" dirty="0">
              <a:solidFill>
                <a:srgbClr val="000099"/>
              </a:solidFill>
              <a:latin typeface="標楷體" panose="03000509000000000000" pitchFamily="65" charset="-120"/>
              <a:ea typeface="標楷體" panose="03000509000000000000" pitchFamily="65" charset="-120"/>
            </a:endParaRPr>
          </a:p>
        </p:txBody>
      </p:sp>
      <p:pic>
        <p:nvPicPr>
          <p:cNvPr id="27653" name="圖片 9" descr="C:\Users\HPHE\Desktop\MOHW103-FDA-41602 正確用藥\777  照片\20140420 正確用藥藥SAFE大冒險\IMG_816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4136" y="3829842"/>
            <a:ext cx="3859832" cy="247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0" y="6309320"/>
            <a:ext cx="4572000" cy="400050"/>
          </a:xfrm>
          <a:prstGeom prst="rect">
            <a:avLst/>
          </a:prstGeom>
        </p:spPr>
        <p:txBody>
          <a:bodyPr wrap="square">
            <a:spAutoFit/>
          </a:bodyPr>
          <a:lstStyle/>
          <a:p>
            <a:pPr algn="ctr" eaLnBrk="1" fontAlgn="auto" hangingPunct="1">
              <a:spcBef>
                <a:spcPts val="0"/>
              </a:spcBef>
              <a:spcAft>
                <a:spcPts val="0"/>
              </a:spcAft>
              <a:defRPr/>
            </a:pPr>
            <a:r>
              <a:rPr lang="zh-TW" altLang="zh-TW" sz="2000" b="1" dirty="0">
                <a:solidFill>
                  <a:srgbClr val="000099"/>
                </a:solidFill>
                <a:latin typeface="標楷體" panose="03000509000000000000" pitchFamily="65" charset="-120"/>
                <a:ea typeface="標楷體" panose="03000509000000000000" pitchFamily="65" charset="-120"/>
              </a:rPr>
              <a:t>臺北市藥</a:t>
            </a:r>
            <a:r>
              <a:rPr lang="en-US" altLang="zh-TW" sz="2000" b="1" dirty="0">
                <a:solidFill>
                  <a:srgbClr val="000099"/>
                </a:solidFill>
                <a:latin typeface="標楷體" panose="03000509000000000000" pitchFamily="65" charset="-120"/>
                <a:ea typeface="標楷體" panose="03000509000000000000" pitchFamily="65" charset="-120"/>
              </a:rPr>
              <a:t>Safe</a:t>
            </a:r>
            <a:r>
              <a:rPr lang="zh-TW" altLang="zh-TW" sz="2000" b="1" dirty="0">
                <a:solidFill>
                  <a:srgbClr val="000099"/>
                </a:solidFill>
                <a:latin typeface="標楷體" panose="03000509000000000000" pitchFamily="65" charset="-120"/>
                <a:ea typeface="標楷體" panose="03000509000000000000" pitchFamily="65" charset="-120"/>
              </a:rPr>
              <a:t>大冒險競賽活動</a:t>
            </a:r>
            <a:endParaRPr lang="zh-TW" altLang="en-US" sz="2000" b="1" dirty="0">
              <a:solidFill>
                <a:srgbClr val="000099"/>
              </a:solidFill>
              <a:latin typeface="標楷體" panose="03000509000000000000" pitchFamily="65" charset="-120"/>
              <a:ea typeface="標楷體" panose="03000509000000000000" pitchFamily="65" charset="-120"/>
            </a:endParaRPr>
          </a:p>
        </p:txBody>
      </p:sp>
      <p:sp>
        <p:nvSpPr>
          <p:cNvPr id="8" name="矩形 7"/>
          <p:cNvSpPr/>
          <p:nvPr/>
        </p:nvSpPr>
        <p:spPr>
          <a:xfrm>
            <a:off x="1" y="3429792"/>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新北巿「麥迪森競技場」 </a:t>
            </a:r>
          </a:p>
        </p:txBody>
      </p:sp>
      <p:pic>
        <p:nvPicPr>
          <p:cNvPr id="2765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60032" y="805655"/>
            <a:ext cx="3859832" cy="26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4572001" y="3429000"/>
            <a:ext cx="4571999"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金門縣正確用藥知識達人競賽</a:t>
            </a:r>
          </a:p>
        </p:txBody>
      </p:sp>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4136" y="805654"/>
            <a:ext cx="3859832" cy="262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152847"/>
            <a:ext cx="8642350" cy="827881"/>
          </a:xfrm>
        </p:spPr>
        <p:txBody>
          <a:bodyPr>
            <a:noAutofit/>
          </a:bodyPr>
          <a:lstStyle/>
          <a:p>
            <a:pPr fontAlgn="auto">
              <a:spcAft>
                <a:spcPts val="0"/>
              </a:spcAft>
              <a:defRPr/>
            </a:pPr>
            <a:r>
              <a:rPr lang="zh-TW" altLang="en-US" dirty="0" smtClean="0">
                <a:solidFill>
                  <a:srgbClr val="050060"/>
                </a:solidFill>
              </a:rPr>
              <a:t>新北市正確用藥「麥迪森競技場」</a:t>
            </a:r>
          </a:p>
        </p:txBody>
      </p:sp>
      <p:pic>
        <p:nvPicPr>
          <p:cNvPr id="28675" name="Picture 3"/>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323528" y="1385887"/>
            <a:ext cx="5006975" cy="3744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9" descr="D:\衛生組\05照片\0925麥迪森競技場\0925麥迪森競技場國小場\闖關活動\P102026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3974" y="1408311"/>
            <a:ext cx="321649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D:\衛生組\05照片\0925麥迪森競技場\0925麥迪森競技場國中場\闖關活動\P102042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20618" y="3744516"/>
            <a:ext cx="3199854"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7"/>
          <p:cNvSpPr txBox="1">
            <a:spLocks noChangeArrowheads="1"/>
          </p:cNvSpPr>
          <p:nvPr/>
        </p:nvSpPr>
        <p:spPr bwMode="auto">
          <a:xfrm>
            <a:off x="323528" y="5373216"/>
            <a:ext cx="8496944" cy="1200329"/>
          </a:xfrm>
          <a:prstGeom prst="rect">
            <a:avLst/>
          </a:prstGeom>
          <a:noFill/>
          <a:ln w="9525">
            <a:noFill/>
            <a:miter lim="800000"/>
            <a:headEnd/>
            <a:tailEnd/>
          </a:ln>
        </p:spPr>
        <p:txBody>
          <a:bodyPr wrap="square">
            <a:spAutoFit/>
          </a:bodyPr>
          <a:lstStyle/>
          <a:p>
            <a:pPr eaLnBrk="1" fontAlgn="auto" hangingPunct="1">
              <a:spcBef>
                <a:spcPts val="0"/>
              </a:spcBef>
              <a:spcAft>
                <a:spcPts val="0"/>
              </a:spcAft>
              <a:defRPr/>
            </a:pPr>
            <a:r>
              <a:rPr lang="zh-TW" altLang="en-US"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由教育局、衛生局主辦，重慶國中與亞東紀念醫院、新北市藥師</a:t>
            </a:r>
            <a:r>
              <a:rPr lang="zh-TW" altLang="en-US" sz="24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公會共同</a:t>
            </a:r>
            <a:r>
              <a:rPr lang="zh-TW" altLang="en-US"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承辦，全市國小</a:t>
            </a:r>
            <a:r>
              <a:rPr lang="en-US" altLang="zh-TW"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校，國中</a:t>
            </a:r>
            <a:r>
              <a:rPr lang="en-US" altLang="zh-TW"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校，共</a:t>
            </a:r>
            <a:r>
              <a:rPr lang="en-US" altLang="zh-TW"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校、</a:t>
            </a:r>
            <a:r>
              <a:rPr lang="en-US" altLang="zh-TW"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104</a:t>
            </a:r>
            <a:r>
              <a:rPr lang="zh-TW" altLang="en-US"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人</a:t>
            </a:r>
            <a:r>
              <a:rPr lang="zh-TW" altLang="en-US" sz="24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參加。</a:t>
            </a:r>
            <a:endParaRPr lang="zh-TW" altLang="en-US" sz="2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二、健康教學活動</a:t>
            </a:r>
            <a:r>
              <a:rPr lang="en-US" altLang="zh-TW" sz="3600" dirty="0">
                <a:solidFill>
                  <a:srgbClr val="050060"/>
                </a:solidFill>
              </a:rPr>
              <a:t>~</a:t>
            </a:r>
            <a:r>
              <a:rPr lang="zh-TW" altLang="en-US" sz="3600" dirty="0">
                <a:solidFill>
                  <a:srgbClr val="050060"/>
                </a:solidFill>
              </a:rPr>
              <a:t>藥師至校增能師生</a:t>
            </a:r>
            <a:endParaRPr lang="zh-TW" altLang="en-US" sz="3600" dirty="0"/>
          </a:p>
        </p:txBody>
      </p:sp>
      <p:sp>
        <p:nvSpPr>
          <p:cNvPr id="6" name="矩形 5"/>
          <p:cNvSpPr/>
          <p:nvPr/>
        </p:nvSpPr>
        <p:spPr>
          <a:xfrm>
            <a:off x="4572000" y="630932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嘉義縣竹崎高中</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藥師宣導用藥知識</a:t>
            </a: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台北巿成德國中</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用藥安全宣導講座</a:t>
            </a:r>
          </a:p>
        </p:txBody>
      </p:sp>
      <p:sp>
        <p:nvSpPr>
          <p:cNvPr id="8" name="矩形 7"/>
          <p:cNvSpPr/>
          <p:nvPr/>
        </p:nvSpPr>
        <p:spPr>
          <a:xfrm>
            <a:off x="1" y="338899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新北市教師正確用藥增能工作坊</a:t>
            </a:r>
          </a:p>
        </p:txBody>
      </p:sp>
      <p:sp>
        <p:nvSpPr>
          <p:cNvPr id="13" name="矩形 12"/>
          <p:cNvSpPr/>
          <p:nvPr/>
        </p:nvSpPr>
        <p:spPr>
          <a:xfrm>
            <a:off x="4572001" y="3388990"/>
            <a:ext cx="4571999"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澎湖縣教師正確用藥增能工作坊</a:t>
            </a:r>
          </a:p>
        </p:txBody>
      </p:sp>
      <p:pic>
        <p:nvPicPr>
          <p:cNvPr id="15" name="Picture 2" descr="D:\衛生組\05照片\1003正確用藥教師增能研習暨教學觀摩\IMG_306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118" y="805655"/>
            <a:ext cx="3762849" cy="26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46984" y="805655"/>
            <a:ext cx="3816351" cy="26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21"/>
          <p:cNvPicPr>
            <a:picLocks noChangeAspect="1" noChangeArrowheads="1"/>
          </p:cNvPicPr>
          <p:nvPr/>
        </p:nvPicPr>
        <p:blipFill>
          <a:blip r:embed="rId4" cstate="screen">
            <a:extLst>
              <a:ext uri="{28A0092B-C50C-407E-A947-70E740481C1C}">
                <a14:useLocalDpi xmlns:a14="http://schemas.microsoft.com/office/drawing/2010/main"/>
              </a:ext>
            </a:extLst>
          </a:blip>
          <a:srcRect l="-5" r="-5"/>
          <a:stretch>
            <a:fillRect/>
          </a:stretch>
        </p:blipFill>
        <p:spPr bwMode="auto">
          <a:xfrm>
            <a:off x="521117" y="3753609"/>
            <a:ext cx="3762849" cy="25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60032" y="3789040"/>
            <a:ext cx="3803303" cy="250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620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789040"/>
            <a:ext cx="3803303" cy="250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1814" y="3789040"/>
            <a:ext cx="3791521"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46984" y="805654"/>
            <a:ext cx="3816351" cy="262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9552" y="3789040"/>
            <a:ext cx="3744414" cy="25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二、健康教學活動</a:t>
            </a:r>
            <a:r>
              <a:rPr lang="en-US" altLang="zh-TW" sz="3600" dirty="0">
                <a:solidFill>
                  <a:srgbClr val="050060"/>
                </a:solidFill>
              </a:rPr>
              <a:t>~</a:t>
            </a:r>
            <a:r>
              <a:rPr lang="zh-TW" altLang="en-US" sz="3600" dirty="0">
                <a:solidFill>
                  <a:srgbClr val="050060"/>
                </a:solidFill>
              </a:rPr>
              <a:t>參訪藥局</a:t>
            </a:r>
            <a:endParaRPr lang="zh-TW" altLang="en-US" sz="3600" dirty="0"/>
          </a:p>
        </p:txBody>
      </p:sp>
      <p:sp>
        <p:nvSpPr>
          <p:cNvPr id="6" name="矩形 5"/>
          <p:cNvSpPr/>
          <p:nvPr/>
        </p:nvSpPr>
        <p:spPr>
          <a:xfrm>
            <a:off x="4572000" y="630932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南投縣育英國小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參訪社區藥局</a:t>
            </a: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宜蘭縣國華國中學生藥局參訪</a:t>
            </a:r>
          </a:p>
        </p:txBody>
      </p:sp>
      <p:sp>
        <p:nvSpPr>
          <p:cNvPr id="8" name="矩形 7"/>
          <p:cNvSpPr/>
          <p:nvPr/>
        </p:nvSpPr>
        <p:spPr>
          <a:xfrm>
            <a:off x="1" y="338899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澎湖縣港子國小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衛生所藥師觀摩活動</a:t>
            </a:r>
          </a:p>
        </p:txBody>
      </p:sp>
      <p:sp>
        <p:nvSpPr>
          <p:cNvPr id="13" name="矩形 12"/>
          <p:cNvSpPr/>
          <p:nvPr/>
        </p:nvSpPr>
        <p:spPr>
          <a:xfrm>
            <a:off x="4572001" y="3388990"/>
            <a:ext cx="4571999"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台南大同國小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參訪社區藥局</a:t>
            </a:r>
          </a:p>
        </p:txBody>
      </p:sp>
      <p:pic>
        <p:nvPicPr>
          <p:cNvPr id="12" name="圖片 12" descr="Z:\05_相片\102學年度\2014-06-25衛生所戶外教學\IMG_0188.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1117" y="805655"/>
            <a:ext cx="3762849" cy="26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6765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二、健康教學活動</a:t>
            </a:r>
            <a:r>
              <a:rPr lang="en-US" altLang="zh-TW" sz="3600" dirty="0">
                <a:solidFill>
                  <a:srgbClr val="050060"/>
                </a:solidFill>
              </a:rPr>
              <a:t>~</a:t>
            </a:r>
            <a:r>
              <a:rPr lang="zh-TW" altLang="en-US" sz="3600" dirty="0">
                <a:solidFill>
                  <a:srgbClr val="050060"/>
                </a:solidFill>
              </a:rPr>
              <a:t>正確用藥課程與教案</a:t>
            </a:r>
            <a:endParaRPr lang="zh-TW" altLang="en-US" sz="3600" dirty="0"/>
          </a:p>
        </p:txBody>
      </p:sp>
      <p:sp>
        <p:nvSpPr>
          <p:cNvPr id="6" name="矩形 5"/>
          <p:cNvSpPr/>
          <p:nvPr/>
        </p:nvSpPr>
        <p:spPr>
          <a:xfrm>
            <a:off x="3203848" y="6309320"/>
            <a:ext cx="5940152"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澎湖縣正確用藥書籤製作</a:t>
            </a:r>
          </a:p>
        </p:txBody>
      </p:sp>
      <p:sp>
        <p:nvSpPr>
          <p:cNvPr id="7" name="矩形 6"/>
          <p:cNvSpPr/>
          <p:nvPr/>
        </p:nvSpPr>
        <p:spPr>
          <a:xfrm>
            <a:off x="0" y="6309320"/>
            <a:ext cx="3203848"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台南市正確用藥創意教案</a:t>
            </a:r>
          </a:p>
        </p:txBody>
      </p:sp>
      <p:sp>
        <p:nvSpPr>
          <p:cNvPr id="8" name="矩形 7"/>
          <p:cNvSpPr/>
          <p:nvPr/>
        </p:nvSpPr>
        <p:spPr>
          <a:xfrm>
            <a:off x="1" y="338899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宜蘭縣凱旋國中健康教育老師教學</a:t>
            </a:r>
          </a:p>
        </p:txBody>
      </p:sp>
      <p:sp>
        <p:nvSpPr>
          <p:cNvPr id="13" name="矩形 12"/>
          <p:cNvSpPr/>
          <p:nvPr/>
        </p:nvSpPr>
        <p:spPr>
          <a:xfrm>
            <a:off x="4572001" y="3388990"/>
            <a:ext cx="4571999"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金門縣金鼎國小正確用藥教育課程</a:t>
            </a:r>
          </a:p>
        </p:txBody>
      </p:sp>
      <p:pic>
        <p:nvPicPr>
          <p:cNvPr id="15" name="圖片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552" y="805655"/>
            <a:ext cx="3744414" cy="26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46983" y="805654"/>
            <a:ext cx="3816351" cy="262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大富翁(w120x120cm)-修"/>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0825" y="3923506"/>
            <a:ext cx="2808288" cy="234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18"/>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03848" y="3907457"/>
            <a:ext cx="2592387" cy="238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圖片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40152" y="3933825"/>
            <a:ext cx="2917825" cy="237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2262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圖片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62921" y="3716759"/>
            <a:ext cx="280828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標題 1"/>
          <p:cNvSpPr>
            <a:spLocks noGrp="1"/>
          </p:cNvSpPr>
          <p:nvPr>
            <p:ph type="title"/>
          </p:nvPr>
        </p:nvSpPr>
        <p:spPr>
          <a:xfrm>
            <a:off x="251520" y="189583"/>
            <a:ext cx="8640960" cy="719137"/>
          </a:xfrm>
        </p:spPr>
        <p:txBody>
          <a:bodyPr/>
          <a:lstStyle/>
          <a:p>
            <a:pPr fontAlgn="auto">
              <a:spcAft>
                <a:spcPts val="0"/>
              </a:spcAft>
              <a:defRPr/>
            </a:pPr>
            <a:r>
              <a:rPr lang="zh-TW" altLang="en-US" dirty="0" smtClean="0">
                <a:solidFill>
                  <a:srgbClr val="050060"/>
                </a:solidFill>
              </a:rPr>
              <a:t>花蓮縣暑假小藥師營隊</a:t>
            </a:r>
            <a:endParaRPr lang="zh-TW" altLang="en-US" dirty="0">
              <a:solidFill>
                <a:srgbClr val="050060"/>
              </a:solidFill>
            </a:endParaRPr>
          </a:p>
        </p:txBody>
      </p:sp>
      <p:pic>
        <p:nvPicPr>
          <p:cNvPr id="30724" name="內容版面配置區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4633" y="3713311"/>
            <a:ext cx="2689175" cy="2997200"/>
          </a:xfrm>
        </p:spPr>
      </p:pic>
      <p:pic>
        <p:nvPicPr>
          <p:cNvPr id="30725"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68144" y="1052512"/>
            <a:ext cx="31496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85607" y="3066901"/>
            <a:ext cx="3132137"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4633" y="1052513"/>
            <a:ext cx="5616575" cy="252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85607" y="5085184"/>
            <a:ext cx="31321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5" descr="IMG_9154"/>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846984" y="805654"/>
            <a:ext cx="3816351" cy="26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9552" y="3789040"/>
            <a:ext cx="3744414" cy="252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三、學校物質環境</a:t>
            </a:r>
            <a:r>
              <a:rPr lang="en-US" altLang="zh-TW" sz="3600" dirty="0">
                <a:solidFill>
                  <a:srgbClr val="050060"/>
                </a:solidFill>
              </a:rPr>
              <a:t>~</a:t>
            </a:r>
            <a:r>
              <a:rPr lang="zh-TW" altLang="en-US" sz="3600" dirty="0">
                <a:solidFill>
                  <a:srgbClr val="050060"/>
                </a:solidFill>
              </a:rPr>
              <a:t>正確用藥創作展示</a:t>
            </a:r>
            <a:endParaRPr lang="zh-TW" altLang="en-US" sz="3600" dirty="0"/>
          </a:p>
        </p:txBody>
      </p:sp>
      <p:sp>
        <p:nvSpPr>
          <p:cNvPr id="6" name="矩形 5"/>
          <p:cNvSpPr/>
          <p:nvPr/>
        </p:nvSpPr>
        <p:spPr>
          <a:xfrm>
            <a:off x="4572000" y="630932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澎湖縣赤崁國小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校刊宣導正確用藥</a:t>
            </a: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台南巿重溪國小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正確用藥年曆</a:t>
            </a:r>
          </a:p>
        </p:txBody>
      </p:sp>
      <p:sp>
        <p:nvSpPr>
          <p:cNvPr id="8" name="矩形 7"/>
          <p:cNvSpPr/>
          <p:nvPr/>
        </p:nvSpPr>
        <p:spPr>
          <a:xfrm>
            <a:off x="1" y="338899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台南巿復興國中</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跑馬燈、公佈欄</a:t>
            </a:r>
          </a:p>
        </p:txBody>
      </p:sp>
      <p:sp>
        <p:nvSpPr>
          <p:cNvPr id="13" name="矩形 12"/>
          <p:cNvSpPr/>
          <p:nvPr/>
        </p:nvSpPr>
        <p:spPr>
          <a:xfrm>
            <a:off x="4572001" y="3388990"/>
            <a:ext cx="4571999"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嘉義縣永安國小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校刊正確使用制酸劑</a:t>
            </a:r>
          </a:p>
        </p:txBody>
      </p:sp>
      <p:pic>
        <p:nvPicPr>
          <p:cNvPr id="15" name="圖片 1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1117" y="805654"/>
            <a:ext cx="3762849" cy="125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1117" y="2117326"/>
            <a:ext cx="3762849" cy="131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1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94366" y="3792835"/>
            <a:ext cx="381635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圖片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46984" y="3792835"/>
            <a:ext cx="3816351" cy="251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5852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四、學校社會環境</a:t>
            </a:r>
            <a:r>
              <a:rPr lang="en-US" altLang="zh-TW" sz="3600" dirty="0">
                <a:solidFill>
                  <a:srgbClr val="050060"/>
                </a:solidFill>
              </a:rPr>
              <a:t>~</a:t>
            </a:r>
            <a:r>
              <a:rPr lang="zh-TW" altLang="en-US" sz="3600" dirty="0">
                <a:solidFill>
                  <a:srgbClr val="050060"/>
                </a:solidFill>
              </a:rPr>
              <a:t>正確用藥活動</a:t>
            </a:r>
            <a:endParaRPr lang="zh-TW" altLang="en-US" sz="3600" dirty="0"/>
          </a:p>
        </p:txBody>
      </p:sp>
      <p:sp>
        <p:nvSpPr>
          <p:cNvPr id="6" name="矩形 5"/>
          <p:cNvSpPr/>
          <p:nvPr/>
        </p:nvSpPr>
        <p:spPr>
          <a:xfrm>
            <a:off x="4572000" y="630932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屏東縣長治國中</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正確用藥小志工訓練</a:t>
            </a: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台北蘭雅國中</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校慶正確用藥闖關活動</a:t>
            </a:r>
          </a:p>
        </p:txBody>
      </p:sp>
      <p:sp>
        <p:nvSpPr>
          <p:cNvPr id="8" name="矩形 7"/>
          <p:cNvSpPr/>
          <p:nvPr/>
        </p:nvSpPr>
        <p:spPr>
          <a:xfrm>
            <a:off x="1" y="338899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台北巿中正國中</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正確用藥宣導活動</a:t>
            </a:r>
          </a:p>
        </p:txBody>
      </p:sp>
      <p:sp>
        <p:nvSpPr>
          <p:cNvPr id="13" name="矩形 12"/>
          <p:cNvSpPr/>
          <p:nvPr/>
        </p:nvSpPr>
        <p:spPr>
          <a:xfrm>
            <a:off x="4572001" y="3388990"/>
            <a:ext cx="4571999" cy="384721"/>
          </a:xfrm>
          <a:prstGeom prst="rect">
            <a:avLst/>
          </a:prstGeom>
        </p:spPr>
        <p:txBody>
          <a:bodyPr wrap="square">
            <a:spAutoFit/>
          </a:bodyPr>
          <a:lstStyle/>
          <a:p>
            <a:pPr algn="ctr" eaLnBrk="1" fontAlgn="auto" hangingPunct="1">
              <a:spcBef>
                <a:spcPts val="0"/>
              </a:spcBef>
              <a:spcAft>
                <a:spcPts val="0"/>
              </a:spcAft>
              <a:defRPr/>
            </a:pPr>
            <a:r>
              <a:rPr lang="zh-TW" altLang="en-US" sz="1900" b="1" dirty="0">
                <a:solidFill>
                  <a:srgbClr val="000099"/>
                </a:solidFill>
                <a:latin typeface="標楷體" panose="03000509000000000000" pitchFamily="65" charset="-120"/>
                <a:ea typeface="標楷體" panose="03000509000000000000" pitchFamily="65" charset="-120"/>
              </a:rPr>
              <a:t>金門縣金鼎國小</a:t>
            </a:r>
            <a:r>
              <a:rPr lang="en-US" altLang="zh-TW" sz="1900" b="1" dirty="0">
                <a:solidFill>
                  <a:srgbClr val="000099"/>
                </a:solidFill>
                <a:latin typeface="標楷體" panose="03000509000000000000" pitchFamily="65" charset="-120"/>
                <a:ea typeface="標楷體" panose="03000509000000000000" pitchFamily="65" charset="-120"/>
              </a:rPr>
              <a:t>-</a:t>
            </a:r>
            <a:r>
              <a:rPr lang="zh-TW" altLang="en-US" sz="1900" b="1" dirty="0">
                <a:solidFill>
                  <a:srgbClr val="000099"/>
                </a:solidFill>
                <a:latin typeface="標楷體" panose="03000509000000000000" pitchFamily="65" charset="-120"/>
                <a:ea typeface="標楷體" panose="03000509000000000000" pitchFamily="65" charset="-120"/>
              </a:rPr>
              <a:t>家長志工推動正確用藥</a:t>
            </a:r>
          </a:p>
        </p:txBody>
      </p:sp>
      <p:pic>
        <p:nvPicPr>
          <p:cNvPr id="15" name="圖片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1118" y="805655"/>
            <a:ext cx="3775312" cy="26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_DSC196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46984" y="805654"/>
            <a:ext cx="3809455" cy="262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9553" y="3789040"/>
            <a:ext cx="3756878" cy="250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1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71814" y="3789040"/>
            <a:ext cx="3784625"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5511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46984" y="3772023"/>
            <a:ext cx="3809456"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0335" y="3772023"/>
            <a:ext cx="377531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14"/>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46984" y="829666"/>
            <a:ext cx="3809455" cy="2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1118" y="829666"/>
            <a:ext cx="3775312" cy="2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en-US" altLang="zh-TW" sz="3600" dirty="0">
                <a:solidFill>
                  <a:srgbClr val="050060"/>
                </a:solidFill>
              </a:rPr>
              <a:t>2014</a:t>
            </a:r>
            <a:r>
              <a:rPr lang="zh-TW" altLang="en-US" sz="3600" dirty="0">
                <a:solidFill>
                  <a:srgbClr val="050060"/>
                </a:solidFill>
              </a:rPr>
              <a:t>全國正確用藥小</a:t>
            </a:r>
            <a:r>
              <a:rPr lang="zh-TW" altLang="en-US" sz="3600" dirty="0" smtClean="0">
                <a:solidFill>
                  <a:srgbClr val="050060"/>
                </a:solidFill>
              </a:rPr>
              <a:t>主播</a:t>
            </a:r>
            <a:endParaRPr lang="zh-TW" altLang="en-US" sz="3600" dirty="0"/>
          </a:p>
        </p:txBody>
      </p:sp>
      <p:sp>
        <p:nvSpPr>
          <p:cNvPr id="6" name="矩形 5"/>
          <p:cNvSpPr/>
          <p:nvPr/>
        </p:nvSpPr>
        <p:spPr>
          <a:xfrm>
            <a:off x="457200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新竹市三民</a:t>
            </a:r>
            <a:r>
              <a:rPr lang="zh-TW" altLang="en-US" sz="2000" b="1" dirty="0" smtClean="0">
                <a:solidFill>
                  <a:srgbClr val="000099"/>
                </a:solidFill>
                <a:latin typeface="標楷體" panose="03000509000000000000" pitchFamily="65" charset="-120"/>
                <a:ea typeface="標楷體" panose="03000509000000000000" pitchFamily="65" charset="-120"/>
              </a:rPr>
              <a:t>國中 </a:t>
            </a:r>
            <a:r>
              <a:rPr lang="en-US" altLang="zh-TW" sz="1400" b="1" dirty="0">
                <a:solidFill>
                  <a:srgbClr val="002060"/>
                </a:solidFill>
                <a:latin typeface="Times New Roman" pitchFamily="18" charset="0"/>
                <a:ea typeface="標楷體" pitchFamily="65" charset="-120"/>
                <a:cs typeface="Times New Roman" pitchFamily="18" charset="0"/>
                <a:hlinkClick r:id="rId6"/>
              </a:rPr>
              <a:t>http://</a:t>
            </a:r>
            <a:r>
              <a:rPr lang="en-US" altLang="zh-TW" sz="1400" b="1" dirty="0" smtClean="0">
                <a:solidFill>
                  <a:srgbClr val="002060"/>
                </a:solidFill>
                <a:latin typeface="Times New Roman" pitchFamily="18" charset="0"/>
                <a:ea typeface="標楷體" pitchFamily="65" charset="-120"/>
                <a:cs typeface="Times New Roman" pitchFamily="18" charset="0"/>
                <a:hlinkClick r:id="rId6"/>
              </a:rPr>
              <a:t>youtu.be/CTy7bFtEMSo</a:t>
            </a:r>
            <a:endParaRPr lang="zh-TW" altLang="en-US" sz="1400" b="1" dirty="0">
              <a:solidFill>
                <a:srgbClr val="000099"/>
              </a:solidFill>
              <a:latin typeface="標楷體" panose="03000509000000000000" pitchFamily="65" charset="-120"/>
              <a:ea typeface="標楷體" panose="03000509000000000000" pitchFamily="65" charset="-120"/>
            </a:endParaRP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彰化縣立鹿鳴</a:t>
            </a:r>
            <a:r>
              <a:rPr lang="zh-TW" altLang="en-US" sz="2000" b="1" dirty="0" smtClean="0">
                <a:solidFill>
                  <a:srgbClr val="000099"/>
                </a:solidFill>
                <a:latin typeface="標楷體" panose="03000509000000000000" pitchFamily="65" charset="-120"/>
                <a:ea typeface="標楷體" panose="03000509000000000000" pitchFamily="65" charset="-120"/>
              </a:rPr>
              <a:t>國中</a:t>
            </a:r>
            <a:r>
              <a:rPr lang="zh-TW" altLang="en-US" sz="1400" b="1" dirty="0" smtClean="0">
                <a:solidFill>
                  <a:srgbClr val="000099"/>
                </a:solidFill>
                <a:latin typeface="標楷體" panose="03000509000000000000" pitchFamily="65" charset="-120"/>
                <a:ea typeface="標楷體" panose="03000509000000000000" pitchFamily="65" charset="-120"/>
              </a:rPr>
              <a:t> </a:t>
            </a:r>
            <a:r>
              <a:rPr lang="en-US" altLang="zh-TW" sz="1400" b="1" dirty="0" smtClean="0">
                <a:solidFill>
                  <a:srgbClr val="002060"/>
                </a:solidFill>
                <a:latin typeface="Times New Roman" pitchFamily="18" charset="0"/>
                <a:ea typeface="標楷體" pitchFamily="65" charset="-120"/>
                <a:cs typeface="Times New Roman" pitchFamily="18" charset="0"/>
                <a:hlinkClick r:id="rId7"/>
              </a:rPr>
              <a:t>http</a:t>
            </a:r>
            <a:r>
              <a:rPr lang="en-US" altLang="zh-TW" sz="1400" b="1" dirty="0">
                <a:solidFill>
                  <a:srgbClr val="002060"/>
                </a:solidFill>
                <a:latin typeface="Times New Roman" pitchFamily="18" charset="0"/>
                <a:ea typeface="標楷體" pitchFamily="65" charset="-120"/>
                <a:cs typeface="Times New Roman" pitchFamily="18" charset="0"/>
                <a:hlinkClick r:id="rId7"/>
              </a:rPr>
              <a:t>://youtu.be/Qj0Exc0dO1s</a:t>
            </a:r>
            <a:r>
              <a:rPr lang="zh-TW" altLang="en-US" sz="2000" b="1" dirty="0" smtClean="0">
                <a:solidFill>
                  <a:srgbClr val="000099"/>
                </a:solidFill>
                <a:latin typeface="標楷體" panose="03000509000000000000" pitchFamily="65" charset="-120"/>
                <a:ea typeface="標楷體" panose="03000509000000000000" pitchFamily="65" charset="-120"/>
              </a:rPr>
              <a:t> </a:t>
            </a:r>
            <a:endParaRPr lang="zh-TW" altLang="en-US" sz="2000" b="1" dirty="0">
              <a:solidFill>
                <a:srgbClr val="000099"/>
              </a:solidFill>
              <a:latin typeface="標楷體" panose="03000509000000000000" pitchFamily="65" charset="-120"/>
              <a:ea typeface="標楷體" panose="03000509000000000000" pitchFamily="65" charset="-120"/>
            </a:endParaRPr>
          </a:p>
        </p:txBody>
      </p:sp>
      <p:sp>
        <p:nvSpPr>
          <p:cNvPr id="8" name="矩形 7"/>
          <p:cNvSpPr/>
          <p:nvPr/>
        </p:nvSpPr>
        <p:spPr>
          <a:xfrm>
            <a:off x="1" y="338899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臺南市重溪</a:t>
            </a:r>
            <a:r>
              <a:rPr lang="zh-TW" altLang="en-US" sz="20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國小 </a:t>
            </a:r>
            <a:r>
              <a:rPr lang="en-US" altLang="zh-TW" sz="14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hlinkClick r:id="rId8"/>
              </a:rPr>
              <a:t>http</a:t>
            </a:r>
            <a:r>
              <a:rPr lang="en-US" altLang="zh-TW" sz="1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hlinkClick r:id="rId8"/>
              </a:rPr>
              <a:t>://</a:t>
            </a:r>
            <a:r>
              <a:rPr lang="en-US" altLang="zh-TW" sz="14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hlinkClick r:id="rId8"/>
              </a:rPr>
              <a:t>youtu.be/SaeBg2M-76E</a:t>
            </a:r>
            <a:endParaRPr lang="en-US" altLang="zh-TW" sz="14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p:cNvSpPr/>
          <p:nvPr/>
        </p:nvSpPr>
        <p:spPr>
          <a:xfrm>
            <a:off x="4572001" y="3388990"/>
            <a:ext cx="4571999" cy="400110"/>
          </a:xfrm>
          <a:prstGeom prst="rect">
            <a:avLst/>
          </a:prstGeom>
        </p:spPr>
        <p:txBody>
          <a:bodyPr wrap="square">
            <a:spAutoFit/>
          </a:bodyPr>
          <a:lstStyle/>
          <a:p>
            <a:pPr algn="ctr" eaLnBrk="1" hangingPunct="1"/>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宜蘭縣凱旋國中 </a:t>
            </a:r>
            <a:r>
              <a:rPr lang="en-US" altLang="zh-TW" sz="1400" b="1" dirty="0">
                <a:solidFill>
                  <a:srgbClr val="002060"/>
                </a:solidFill>
                <a:latin typeface="Times New Roman" pitchFamily="18" charset="0"/>
                <a:ea typeface="標楷體" pitchFamily="65" charset="-120"/>
                <a:cs typeface="Times New Roman" pitchFamily="18" charset="0"/>
                <a:hlinkClick r:id="rId9"/>
              </a:rPr>
              <a:t>http://youtu.be/apteJ9PNS2E</a:t>
            </a:r>
            <a:endParaRPr lang="zh-TW" altLang="en-US" sz="1400" b="1" dirty="0">
              <a:solidFill>
                <a:srgbClr val="002060"/>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1871978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46984" y="3772022"/>
            <a:ext cx="3809456"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未命名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0335" y="3772022"/>
            <a:ext cx="376609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46984" y="829666"/>
            <a:ext cx="3809456" cy="2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5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0335" y="829666"/>
            <a:ext cx="3766095" cy="2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正確用藥小主播在學校與社區宣導</a:t>
            </a:r>
            <a:endParaRPr lang="zh-TW" altLang="en-US" sz="3600" dirty="0"/>
          </a:p>
        </p:txBody>
      </p:sp>
      <p:sp>
        <p:nvSpPr>
          <p:cNvPr id="6" name="矩形 5"/>
          <p:cNvSpPr/>
          <p:nvPr/>
        </p:nvSpPr>
        <p:spPr>
          <a:xfrm>
            <a:off x="457200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宜蘭新聞報導</a:t>
            </a:r>
            <a:r>
              <a:rPr lang="en-US" altLang="zh-TW" sz="2000" b="1" dirty="0">
                <a:solidFill>
                  <a:srgbClr val="000099"/>
                </a:solidFill>
                <a:latin typeface="標楷體" panose="03000509000000000000" pitchFamily="65" charset="-120"/>
                <a:ea typeface="標楷體" panose="03000509000000000000" pitchFamily="65" charset="-120"/>
              </a:rPr>
              <a:t>2014</a:t>
            </a:r>
            <a:r>
              <a:rPr lang="zh-TW" altLang="en-US" sz="2000" b="1" dirty="0">
                <a:solidFill>
                  <a:srgbClr val="000099"/>
                </a:solidFill>
                <a:latin typeface="標楷體" panose="03000509000000000000" pitchFamily="65" charset="-120"/>
                <a:ea typeface="標楷體" panose="03000509000000000000" pitchFamily="65" charset="-120"/>
              </a:rPr>
              <a:t>正確用藥小主播</a:t>
            </a: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金門縣金鼎國小正確用藥小主播</a:t>
            </a:r>
          </a:p>
        </p:txBody>
      </p:sp>
      <p:sp>
        <p:nvSpPr>
          <p:cNvPr id="8" name="矩形 7"/>
          <p:cNvSpPr/>
          <p:nvPr/>
        </p:nvSpPr>
        <p:spPr>
          <a:xfrm>
            <a:off x="1" y="338899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新北市重慶國中正確用藥小主播</a:t>
            </a:r>
          </a:p>
        </p:txBody>
      </p:sp>
      <p:sp>
        <p:nvSpPr>
          <p:cNvPr id="13" name="矩形 12"/>
          <p:cNvSpPr/>
          <p:nvPr/>
        </p:nvSpPr>
        <p:spPr>
          <a:xfrm>
            <a:off x="4572001" y="3388990"/>
            <a:ext cx="4571999" cy="400110"/>
          </a:xfrm>
          <a:prstGeom prst="rect">
            <a:avLst/>
          </a:prstGeom>
        </p:spPr>
        <p:txBody>
          <a:bodyPr wrap="square">
            <a:spAutoFit/>
          </a:bodyPr>
          <a:lstStyle/>
          <a:p>
            <a:pPr algn="ctr" eaLnBrk="1" hangingPunct="1"/>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台東縣土坂國小正確用藥小主播</a:t>
            </a:r>
          </a:p>
        </p:txBody>
      </p:sp>
    </p:spTree>
    <p:extLst>
      <p:ext uri="{BB962C8B-B14F-4D97-AF65-F5344CB8AC3E}">
        <p14:creationId xmlns:p14="http://schemas.microsoft.com/office/powerpoint/2010/main" val="4063865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55576" y="920365"/>
            <a:ext cx="7770520" cy="5694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2" name="Rectangle 2"/>
          <p:cNvSpPr>
            <a:spLocks noGrp="1" noChangeArrowheads="1"/>
          </p:cNvSpPr>
          <p:nvPr>
            <p:ph type="title"/>
          </p:nvPr>
        </p:nvSpPr>
        <p:spPr>
          <a:xfrm>
            <a:off x="251520" y="0"/>
            <a:ext cx="8640960" cy="908050"/>
          </a:xfrm>
        </p:spPr>
        <p:txBody>
          <a:bodyPr/>
          <a:lstStyle/>
          <a:p>
            <a:r>
              <a:rPr lang="zh-TW" altLang="en-US" b="1" dirty="0">
                <a:ea typeface="標楷體" pitchFamily="65" charset="-120"/>
              </a:rPr>
              <a:t>校園正確用藥教育計畫推動架構</a:t>
            </a:r>
            <a:r>
              <a:rPr lang="zh-TW" altLang="en-US" dirty="0"/>
              <a:t> </a:t>
            </a:r>
          </a:p>
        </p:txBody>
      </p:sp>
      <p:pic>
        <p:nvPicPr>
          <p:cNvPr id="30727" name="Picture 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2924" y="5285905"/>
            <a:ext cx="1873250" cy="1328737"/>
          </a:xfrm>
          <a:prstGeom prst="rect">
            <a:avLst/>
          </a:prstGeom>
          <a:noFill/>
          <a:ln w="9525">
            <a:noFill/>
            <a:miter lim="800000"/>
            <a:headEnd/>
            <a:tailEnd/>
          </a:ln>
        </p:spPr>
      </p:pic>
      <p:pic>
        <p:nvPicPr>
          <p:cNvPr id="154626" name="Picture 2" descr="「925用藥安全日」活動記者會"/>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4375" y="2669604"/>
            <a:ext cx="2170348" cy="1446899"/>
          </a:xfrm>
          <a:prstGeom prst="rect">
            <a:avLst/>
          </a:prstGeom>
          <a:noFill/>
        </p:spPr>
      </p:pic>
    </p:spTree>
    <p:extLst>
      <p:ext uri="{BB962C8B-B14F-4D97-AF65-F5344CB8AC3E}">
        <p14:creationId xmlns:p14="http://schemas.microsoft.com/office/powerpoint/2010/main" val="9935419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74840" y="3789040"/>
            <a:ext cx="3781599"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五、社區關係</a:t>
            </a:r>
            <a:r>
              <a:rPr lang="en-US" altLang="zh-TW" sz="3600" dirty="0">
                <a:solidFill>
                  <a:srgbClr val="050060"/>
                </a:solidFill>
              </a:rPr>
              <a:t>~</a:t>
            </a:r>
            <a:r>
              <a:rPr lang="zh-TW" altLang="en-US" sz="3600" dirty="0">
                <a:solidFill>
                  <a:srgbClr val="050060"/>
                </a:solidFill>
              </a:rPr>
              <a:t>正確用藥社區行銷</a:t>
            </a:r>
            <a:endParaRPr lang="zh-TW" altLang="en-US" sz="3600" dirty="0"/>
          </a:p>
        </p:txBody>
      </p:sp>
      <p:sp>
        <p:nvSpPr>
          <p:cNvPr id="6" name="矩形 5"/>
          <p:cNvSpPr/>
          <p:nvPr/>
        </p:nvSpPr>
        <p:spPr>
          <a:xfrm>
            <a:off x="4572000" y="630932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雲林縣華山國小社區宣導</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蘇治芬縣長</a:t>
            </a: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新北市莒光國小校慶正確用藥宣導</a:t>
            </a:r>
          </a:p>
        </p:txBody>
      </p:sp>
      <p:sp>
        <p:nvSpPr>
          <p:cNvPr id="8" name="矩形 7"/>
          <p:cNvSpPr/>
          <p:nvPr/>
        </p:nvSpPr>
        <p:spPr>
          <a:xfrm>
            <a:off x="1" y="3388990"/>
            <a:ext cx="4572000" cy="40005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台中巿文山國小正確用藥社區活動</a:t>
            </a:r>
          </a:p>
        </p:txBody>
      </p:sp>
      <p:sp>
        <p:nvSpPr>
          <p:cNvPr id="13" name="矩形 12"/>
          <p:cNvSpPr/>
          <p:nvPr/>
        </p:nvSpPr>
        <p:spPr>
          <a:xfrm>
            <a:off x="4572001" y="3388990"/>
            <a:ext cx="4571999" cy="384721"/>
          </a:xfrm>
          <a:prstGeom prst="rect">
            <a:avLst/>
          </a:prstGeom>
        </p:spPr>
        <p:txBody>
          <a:bodyPr wrap="square">
            <a:spAutoFit/>
          </a:bodyPr>
          <a:lstStyle/>
          <a:p>
            <a:pPr algn="ctr" eaLnBrk="1" fontAlgn="auto" hangingPunct="1">
              <a:spcBef>
                <a:spcPts val="0"/>
              </a:spcBef>
              <a:spcAft>
                <a:spcPts val="0"/>
              </a:spcAft>
              <a:defRPr/>
            </a:pPr>
            <a:r>
              <a:rPr lang="zh-TW" altLang="en-US" sz="1900" b="1" dirty="0">
                <a:solidFill>
                  <a:srgbClr val="000099"/>
                </a:solidFill>
                <a:latin typeface="標楷體" panose="03000509000000000000" pitchFamily="65" charset="-120"/>
                <a:ea typeface="標楷體" panose="03000509000000000000" pitchFamily="65" charset="-120"/>
              </a:rPr>
              <a:t>新竹縣政府前辦理正確用藥闖關活動</a:t>
            </a:r>
          </a:p>
        </p:txBody>
      </p:sp>
      <p:pic>
        <p:nvPicPr>
          <p:cNvPr id="11" name="Picture 4" descr="4930161373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1118" y="829666"/>
            <a:ext cx="3775312" cy="2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9553" y="3807501"/>
            <a:ext cx="3756877" cy="250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descr="2014-09-27 06.27.2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46984" y="829666"/>
            <a:ext cx="3809455" cy="2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9926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52053"/>
            <a:ext cx="8640960" cy="828675"/>
          </a:xfrm>
        </p:spPr>
        <p:txBody>
          <a:bodyPr/>
          <a:lstStyle/>
          <a:p>
            <a:pPr fontAlgn="auto">
              <a:spcAft>
                <a:spcPts val="0"/>
              </a:spcAft>
              <a:defRPr/>
            </a:pPr>
            <a:r>
              <a:rPr lang="zh-TW" altLang="en-US" dirty="0" smtClean="0">
                <a:solidFill>
                  <a:srgbClr val="050060"/>
                </a:solidFill>
              </a:rPr>
              <a:t>桃園縣神農小學堂</a:t>
            </a:r>
            <a:endParaRPr lang="zh-TW" altLang="en-US" dirty="0">
              <a:solidFill>
                <a:srgbClr val="050060"/>
              </a:solidFill>
            </a:endParaRPr>
          </a:p>
        </p:txBody>
      </p:sp>
      <p:pic>
        <p:nvPicPr>
          <p:cNvPr id="29699" name="內容版面配置區 5"/>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323849" y="1125538"/>
            <a:ext cx="4536282" cy="4895850"/>
          </a:xfrm>
        </p:spPr>
      </p:pic>
      <p:pic>
        <p:nvPicPr>
          <p:cNvPr id="29700"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76055" y="3713337"/>
            <a:ext cx="3529013" cy="251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4" descr="活動照片2"/>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6056" y="1124744"/>
            <a:ext cx="35290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51520" y="6309320"/>
            <a:ext cx="8640960" cy="400050"/>
          </a:xfrm>
          <a:prstGeom prst="rect">
            <a:avLst/>
          </a:prstGeom>
        </p:spPr>
        <p:txBody>
          <a:bodyPr wrap="square">
            <a:spAutoFit/>
          </a:bodyPr>
          <a:lstStyle/>
          <a:p>
            <a:pPr eaLnBrk="1" fontAlgn="auto" hangingPunct="1">
              <a:spcBef>
                <a:spcPts val="0"/>
              </a:spcBef>
              <a:spcAft>
                <a:spcPts val="0"/>
              </a:spcAft>
              <a:defRPr/>
            </a:pPr>
            <a:r>
              <a:rPr lang="en-US" altLang="zh-TW"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桃園縣縣長盃  神農小學堂正確用藥教育創意競賽 共計</a:t>
            </a:r>
            <a:r>
              <a:rPr lang="en-US" altLang="zh-TW"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102</a:t>
            </a:r>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所學校參賽</a:t>
            </a:r>
          </a:p>
        </p:txBody>
      </p:sp>
    </p:spTree>
    <p:extLst>
      <p:ext uri="{BB962C8B-B14F-4D97-AF65-F5344CB8AC3E}">
        <p14:creationId xmlns:p14="http://schemas.microsoft.com/office/powerpoint/2010/main" val="31916402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46984" y="3772021"/>
            <a:ext cx="380409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3" descr="D:\11活動照片\102學年度\1030518社區正確用藥宣導\P108028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0334" y="3772022"/>
            <a:ext cx="3766095" cy="253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2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46984" y="829666"/>
            <a:ext cx="3809456" cy="2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0335" y="840433"/>
            <a:ext cx="3766095" cy="258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1520" y="152401"/>
            <a:ext cx="8640960" cy="612304"/>
          </a:xfrm>
        </p:spPr>
        <p:txBody>
          <a:bodyPr>
            <a:noAutofit/>
          </a:bodyPr>
          <a:lstStyle/>
          <a:p>
            <a:pPr algn="l" fontAlgn="auto">
              <a:spcAft>
                <a:spcPts val="0"/>
              </a:spcAft>
              <a:defRPr/>
            </a:pPr>
            <a:r>
              <a:rPr lang="zh-TW" altLang="en-US" sz="3600" dirty="0">
                <a:solidFill>
                  <a:srgbClr val="050060"/>
                </a:solidFill>
              </a:rPr>
              <a:t>六、健康服務</a:t>
            </a:r>
            <a:endParaRPr lang="zh-TW" altLang="en-US" sz="3600" dirty="0"/>
          </a:p>
        </p:txBody>
      </p:sp>
      <p:sp>
        <p:nvSpPr>
          <p:cNvPr id="6" name="矩形 5"/>
          <p:cNvSpPr/>
          <p:nvPr/>
        </p:nvSpPr>
        <p:spPr>
          <a:xfrm>
            <a:off x="457200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雲林縣新光國小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社區正確用藥宣導</a:t>
            </a:r>
          </a:p>
        </p:txBody>
      </p:sp>
      <p:sp>
        <p:nvSpPr>
          <p:cNvPr id="7" name="矩形 6"/>
          <p:cNvSpPr/>
          <p:nvPr/>
        </p:nvSpPr>
        <p:spPr>
          <a:xfrm>
            <a:off x="0" y="630932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標楷體" panose="03000509000000000000" pitchFamily="65" charset="-120"/>
                <a:ea typeface="標楷體" panose="03000509000000000000" pitchFamily="65" charset="-120"/>
              </a:rPr>
              <a:t>南投縣愛蘭國小</a:t>
            </a:r>
            <a:r>
              <a:rPr lang="en-US" altLang="zh-TW" sz="2000" b="1" dirty="0">
                <a:solidFill>
                  <a:srgbClr val="000099"/>
                </a:solidFill>
                <a:latin typeface="標楷體" panose="03000509000000000000" pitchFamily="65" charset="-120"/>
                <a:ea typeface="標楷體" panose="03000509000000000000" pitchFamily="65" charset="-120"/>
              </a:rPr>
              <a:t>-</a:t>
            </a:r>
            <a:r>
              <a:rPr lang="zh-TW" altLang="en-US" sz="2000" b="1" dirty="0">
                <a:solidFill>
                  <a:srgbClr val="000099"/>
                </a:solidFill>
                <a:latin typeface="標楷體" panose="03000509000000000000" pitchFamily="65" charset="-120"/>
                <a:ea typeface="標楷體" panose="03000509000000000000" pitchFamily="65" charset="-120"/>
              </a:rPr>
              <a:t>社區正確用藥宣導</a:t>
            </a:r>
          </a:p>
        </p:txBody>
      </p:sp>
      <p:sp>
        <p:nvSpPr>
          <p:cNvPr id="8" name="矩形 7"/>
          <p:cNvSpPr/>
          <p:nvPr/>
        </p:nvSpPr>
        <p:spPr>
          <a:xfrm>
            <a:off x="1" y="3388990"/>
            <a:ext cx="4572000"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宜蘭縣凱旋國中</a:t>
            </a:r>
            <a:r>
              <a:rPr lang="en-US" altLang="zh-TW"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社區正確用藥宣導</a:t>
            </a:r>
          </a:p>
        </p:txBody>
      </p:sp>
      <p:sp>
        <p:nvSpPr>
          <p:cNvPr id="13" name="矩形 12"/>
          <p:cNvSpPr/>
          <p:nvPr/>
        </p:nvSpPr>
        <p:spPr>
          <a:xfrm>
            <a:off x="4572001" y="3388990"/>
            <a:ext cx="4571999" cy="400110"/>
          </a:xfrm>
          <a:prstGeom prst="rect">
            <a:avLst/>
          </a:prstGeom>
        </p:spPr>
        <p:txBody>
          <a:bodyPr wrap="square">
            <a:spAutoFit/>
          </a:bodyPr>
          <a:lstStyle/>
          <a:p>
            <a:pPr algn="ctr" eaLnBrk="1" hangingPunct="1"/>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新北巿三重高中</a:t>
            </a:r>
            <a:r>
              <a:rPr lang="en-US" altLang="zh-TW"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為民眾宣導正確用藥</a:t>
            </a:r>
          </a:p>
        </p:txBody>
      </p:sp>
    </p:spTree>
    <p:extLst>
      <p:ext uri="{BB962C8B-B14F-4D97-AF65-F5344CB8AC3E}">
        <p14:creationId xmlns:p14="http://schemas.microsoft.com/office/powerpoint/2010/main" val="3444516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728663"/>
            <a:ext cx="9144000" cy="1044575"/>
          </a:xfrm>
        </p:spPr>
        <p:txBody>
          <a:bodyPr>
            <a:noAutofit/>
          </a:bodyPr>
          <a:lstStyle/>
          <a:p>
            <a:pPr algn="ctr" fontAlgn="auto">
              <a:spcAft>
                <a:spcPts val="0"/>
              </a:spcAft>
              <a:defRPr/>
            </a:pPr>
            <a:r>
              <a:rPr lang="zh-TW" altLang="en-US" sz="3600" dirty="0" smtClean="0">
                <a:solidFill>
                  <a:srgbClr val="0000CC"/>
                </a:solidFill>
              </a:rPr>
              <a:t>半數以上學生接受過正確</a:t>
            </a:r>
            <a:r>
              <a:rPr lang="zh-TW" altLang="en-US" sz="3600" dirty="0">
                <a:solidFill>
                  <a:srgbClr val="0000CC"/>
                </a:solidFill>
              </a:rPr>
              <a:t>用藥</a:t>
            </a:r>
            <a:r>
              <a:rPr lang="zh-TW" altLang="en-US" sz="3600" dirty="0" smtClean="0">
                <a:solidFill>
                  <a:srgbClr val="0000CC"/>
                </a:solidFill>
              </a:rPr>
              <a:t>教育</a:t>
            </a:r>
            <a:r>
              <a:rPr lang="en-US" altLang="zh-TW" sz="3600" dirty="0">
                <a:solidFill>
                  <a:srgbClr val="0000CC"/>
                </a:solidFill>
              </a:rPr>
              <a:t/>
            </a:r>
            <a:br>
              <a:rPr lang="en-US" altLang="zh-TW" sz="3600" dirty="0">
                <a:solidFill>
                  <a:srgbClr val="0000CC"/>
                </a:solidFill>
              </a:rPr>
            </a:br>
            <a:r>
              <a:rPr lang="zh-TW" altLang="en-US" sz="3600" dirty="0">
                <a:solidFill>
                  <a:srgbClr val="0000CC"/>
                </a:solidFill>
              </a:rPr>
              <a:t>九</a:t>
            </a:r>
            <a:r>
              <a:rPr lang="zh-TW" altLang="en-US" sz="3600" dirty="0" smtClean="0">
                <a:solidFill>
                  <a:srgbClr val="0000CC"/>
                </a:solidFill>
              </a:rPr>
              <a:t>成學生</a:t>
            </a:r>
            <a:r>
              <a:rPr lang="zh-TW" altLang="en-US" sz="3600" dirty="0">
                <a:solidFill>
                  <a:srgbClr val="0000CC"/>
                </a:solidFill>
              </a:rPr>
              <a:t>皆表示有幫助</a:t>
            </a:r>
          </a:p>
        </p:txBody>
      </p:sp>
      <p:graphicFrame>
        <p:nvGraphicFramePr>
          <p:cNvPr id="46083" name="圖表 7"/>
          <p:cNvGraphicFramePr>
            <a:graphicFrameLocks/>
          </p:cNvGraphicFramePr>
          <p:nvPr/>
        </p:nvGraphicFramePr>
        <p:xfrm>
          <a:off x="125413" y="1649413"/>
          <a:ext cx="9069387" cy="5070475"/>
        </p:xfrm>
        <a:graphic>
          <a:graphicData uri="http://schemas.openxmlformats.org/presentationml/2006/ole">
            <mc:AlternateContent xmlns:mc="http://schemas.openxmlformats.org/markup-compatibility/2006">
              <mc:Choice xmlns:v="urn:schemas-microsoft-com:vml" Requires="v">
                <p:oleObj spid="_x0000_s46152" name="圖表" r:id="rId3" imgW="9077731" imgH="5078408" progId="Excel.Sheet.8">
                  <p:embed/>
                </p:oleObj>
              </mc:Choice>
              <mc:Fallback>
                <p:oleObj name="圖表" r:id="rId3" imgW="9077731" imgH="5078408" progId="Excel.Sheet.8">
                  <p:embed/>
                  <p:pic>
                    <p:nvPicPr>
                      <p:cNvPr id="0" name="Picture 5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1649413"/>
                        <a:ext cx="9069387" cy="507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4" name="文字方塊 8"/>
          <p:cNvSpPr txBox="1">
            <a:spLocks noChangeArrowheads="1"/>
          </p:cNvSpPr>
          <p:nvPr/>
        </p:nvSpPr>
        <p:spPr bwMode="auto">
          <a:xfrm>
            <a:off x="176213" y="1309688"/>
            <a:ext cx="388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eaLnBrk="1" hangingPunct="1"/>
            <a:r>
              <a:rPr lang="en-US" altLang="zh-TW"/>
              <a:t>%</a:t>
            </a:r>
            <a:endParaRPr lang="zh-TW" altLang="en-US"/>
          </a:p>
        </p:txBody>
      </p:sp>
      <p:pic>
        <p:nvPicPr>
          <p:cNvPr id="46085"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5661025"/>
            <a:ext cx="161925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19250" y="5661025"/>
            <a:ext cx="1584325"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14" descr="DSC0050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524750" y="5645150"/>
            <a:ext cx="1619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5"/>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132138" y="5634038"/>
            <a:ext cx="1439862"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9" name="Picture 18"/>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572000" y="5608638"/>
            <a:ext cx="151130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9"/>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84888" y="5654675"/>
            <a:ext cx="143986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sz="2800" dirty="0" smtClean="0"/>
              <a:t>103</a:t>
            </a:r>
            <a:r>
              <a:rPr lang="zh-TW" altLang="en-US" sz="2800" dirty="0"/>
              <a:t>年校群學童</a:t>
            </a:r>
            <a:r>
              <a:rPr lang="zh-TW" altLang="en-US" sz="2800" dirty="0"/>
              <a:t>用藥知能調查</a:t>
            </a:r>
            <a:endParaRPr kumimoji="1" lang="zh-TW" altLang="en-US" sz="2800" dirty="0"/>
          </a:p>
        </p:txBody>
      </p:sp>
      <p:pic>
        <p:nvPicPr>
          <p:cNvPr id="46092" name="內容版面配置區 3"/>
          <p:cNvPicPr>
            <a:picLocks/>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36296" y="1412875"/>
            <a:ext cx="18351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313" y="812800"/>
            <a:ext cx="8675687" cy="455613"/>
          </a:xfrm>
        </p:spPr>
        <p:txBody>
          <a:bodyPr>
            <a:noAutofit/>
          </a:bodyPr>
          <a:lstStyle/>
          <a:p>
            <a:pPr fontAlgn="auto">
              <a:spcAft>
                <a:spcPts val="0"/>
              </a:spcAft>
              <a:defRPr/>
            </a:pPr>
            <a:r>
              <a:rPr lang="zh-TW" altLang="en-US" sz="3600" dirty="0" smtClean="0">
                <a:solidFill>
                  <a:srgbClr val="0000CC"/>
                </a:solidFill>
              </a:rPr>
              <a:t>學生正確</a:t>
            </a:r>
            <a:r>
              <a:rPr lang="zh-TW" altLang="en-US" sz="3600" dirty="0">
                <a:solidFill>
                  <a:srgbClr val="0000CC"/>
                </a:solidFill>
              </a:rPr>
              <a:t>用藥</a:t>
            </a:r>
            <a:r>
              <a:rPr lang="zh-TW" altLang="en-US" sz="3600" dirty="0" smtClean="0">
                <a:solidFill>
                  <a:srgbClr val="0000CC"/>
                </a:solidFill>
              </a:rPr>
              <a:t>、使用制酸</a:t>
            </a:r>
            <a:r>
              <a:rPr lang="zh-TW" altLang="en-US" sz="3600" dirty="0">
                <a:solidFill>
                  <a:srgbClr val="0000CC"/>
                </a:solidFill>
              </a:rPr>
              <a:t>劑知能顯著</a:t>
            </a:r>
            <a:r>
              <a:rPr lang="zh-TW" altLang="en-US" sz="3600" dirty="0" smtClean="0">
                <a:solidFill>
                  <a:srgbClr val="0000CC"/>
                </a:solidFill>
              </a:rPr>
              <a:t>提升</a:t>
            </a:r>
            <a:endParaRPr lang="zh-TW" altLang="en-US" sz="3600" dirty="0">
              <a:solidFill>
                <a:srgbClr val="0000CC"/>
              </a:solidFill>
            </a:endParaRPr>
          </a:p>
        </p:txBody>
      </p:sp>
      <p:sp>
        <p:nvSpPr>
          <p:cNvPr id="47107"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sz="2800" dirty="0" smtClean="0"/>
              <a:t>103</a:t>
            </a:r>
            <a:r>
              <a:rPr lang="zh-TW" altLang="en-US" sz="2800" dirty="0"/>
              <a:t>年校群學童</a:t>
            </a:r>
            <a:r>
              <a:rPr lang="zh-TW" altLang="en-US" sz="2800" dirty="0"/>
              <a:t>用藥知能調查</a:t>
            </a:r>
            <a:endParaRPr kumimoji="1" lang="zh-TW" altLang="en-US" sz="2800" dirty="0"/>
          </a:p>
        </p:txBody>
      </p:sp>
      <p:graphicFrame>
        <p:nvGraphicFramePr>
          <p:cNvPr id="47108" name="圖表 10"/>
          <p:cNvGraphicFramePr>
            <a:graphicFrameLocks/>
          </p:cNvGraphicFramePr>
          <p:nvPr/>
        </p:nvGraphicFramePr>
        <p:xfrm>
          <a:off x="344488" y="1865313"/>
          <a:ext cx="8382000" cy="5043487"/>
        </p:xfrm>
        <a:graphic>
          <a:graphicData uri="http://schemas.openxmlformats.org/presentationml/2006/ole">
            <mc:AlternateContent xmlns:mc="http://schemas.openxmlformats.org/markup-compatibility/2006">
              <mc:Choice xmlns:v="urn:schemas-microsoft-com:vml" Requires="v">
                <p:oleObj spid="_x0000_s47170" name="圖表" r:id="rId4" imgW="8388823" imgH="5047925" progId="Excel.Sheet.8">
                  <p:embed/>
                </p:oleObj>
              </mc:Choice>
              <mc:Fallback>
                <p:oleObj name="圖表" r:id="rId4" imgW="8388823" imgH="5047925" progId="Excel.Sheet.8">
                  <p:embed/>
                  <p:pic>
                    <p:nvPicPr>
                      <p:cNvPr id="0" name="Picture 4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8" y="1865313"/>
                        <a:ext cx="8382000" cy="5043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群組 2"/>
          <p:cNvGrpSpPr/>
          <p:nvPr/>
        </p:nvGrpSpPr>
        <p:grpSpPr>
          <a:xfrm>
            <a:off x="6948264" y="1412875"/>
            <a:ext cx="2124075" cy="1706563"/>
            <a:chOff x="6948264" y="1412875"/>
            <a:chExt cx="2124075" cy="1706563"/>
          </a:xfrm>
        </p:grpSpPr>
        <p:pic>
          <p:nvPicPr>
            <p:cNvPr id="47109" name="Picture 2" descr="Z:\006-102校務\08-照片檔\健康衛生\1030630正確用藥短劇--五甲\DSC_000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48264" y="1412875"/>
              <a:ext cx="21240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矩形 12"/>
            <p:cNvSpPr>
              <a:spLocks noChangeArrowheads="1"/>
            </p:cNvSpPr>
            <p:nvPr/>
          </p:nvSpPr>
          <p:spPr bwMode="auto">
            <a:xfrm>
              <a:off x="6948265" y="2781300"/>
              <a:ext cx="212407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1600" dirty="0">
                  <a:latin typeface="標楷體" panose="03000509000000000000" pitchFamily="65" charset="-120"/>
                  <a:ea typeface="標楷體" panose="03000509000000000000" pitchFamily="65" charset="-120"/>
                </a:rPr>
                <a:t>新竹巿</a:t>
              </a:r>
              <a:r>
                <a:rPr lang="zh-TW" altLang="zh-TW" sz="1600" dirty="0">
                  <a:latin typeface="標楷體" panose="03000509000000000000" pitchFamily="65" charset="-120"/>
                  <a:ea typeface="標楷體" panose="03000509000000000000" pitchFamily="65" charset="-120"/>
                </a:rPr>
                <a:t>茄苳國小表演</a:t>
              </a:r>
              <a:endParaRPr lang="zh-TW" altLang="en-US" sz="1600" dirty="0">
                <a:latin typeface="標楷體" panose="03000509000000000000" pitchFamily="65" charset="-120"/>
                <a:ea typeface="標楷體" panose="03000509000000000000" pitchFamily="65" charset="-120"/>
              </a:endParaRPr>
            </a:p>
          </p:txBody>
        </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728663"/>
            <a:ext cx="8893175" cy="612775"/>
          </a:xfrm>
        </p:spPr>
        <p:txBody>
          <a:bodyPr>
            <a:noAutofit/>
          </a:bodyPr>
          <a:lstStyle/>
          <a:p>
            <a:pPr fontAlgn="auto">
              <a:spcAft>
                <a:spcPts val="0"/>
              </a:spcAft>
              <a:defRPr/>
            </a:pPr>
            <a:r>
              <a:rPr lang="zh-TW" altLang="en-US" sz="3600" dirty="0" smtClean="0">
                <a:solidFill>
                  <a:srgbClr val="0000CC"/>
                </a:solidFill>
              </a:rPr>
              <a:t>學生正確用藥、使用制酸劑效能</a:t>
            </a:r>
            <a:r>
              <a:rPr lang="zh-TW" altLang="en-US" sz="3600" dirty="0">
                <a:solidFill>
                  <a:srgbClr val="0000CC"/>
                </a:solidFill>
              </a:rPr>
              <a:t>顯著</a:t>
            </a:r>
            <a:r>
              <a:rPr lang="zh-TW" altLang="en-US" sz="3600" dirty="0" smtClean="0">
                <a:solidFill>
                  <a:srgbClr val="0000CC"/>
                </a:solidFill>
              </a:rPr>
              <a:t>提升</a:t>
            </a:r>
            <a:endParaRPr lang="zh-TW" altLang="en-US" sz="3600" dirty="0">
              <a:solidFill>
                <a:srgbClr val="0000CC"/>
              </a:solidFill>
            </a:endParaRPr>
          </a:p>
        </p:txBody>
      </p:sp>
      <p:sp>
        <p:nvSpPr>
          <p:cNvPr id="49155"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sz="2800" dirty="0" smtClean="0"/>
              <a:t>103</a:t>
            </a:r>
            <a:r>
              <a:rPr lang="zh-TW" altLang="en-US" sz="2800" dirty="0"/>
              <a:t>年校群學童</a:t>
            </a:r>
            <a:r>
              <a:rPr lang="zh-TW" altLang="en-US" sz="2800" dirty="0"/>
              <a:t>用藥知能調查</a:t>
            </a:r>
            <a:endParaRPr kumimoji="1" lang="zh-TW" altLang="en-US" sz="2800" dirty="0"/>
          </a:p>
        </p:txBody>
      </p:sp>
      <p:graphicFrame>
        <p:nvGraphicFramePr>
          <p:cNvPr id="49156" name="圖表 12"/>
          <p:cNvGraphicFramePr>
            <a:graphicFrameLocks/>
          </p:cNvGraphicFramePr>
          <p:nvPr/>
        </p:nvGraphicFramePr>
        <p:xfrm>
          <a:off x="273050" y="1506538"/>
          <a:ext cx="6942138" cy="5402262"/>
        </p:xfrm>
        <a:graphic>
          <a:graphicData uri="http://schemas.openxmlformats.org/presentationml/2006/ole">
            <mc:AlternateContent xmlns:mc="http://schemas.openxmlformats.org/markup-compatibility/2006">
              <mc:Choice xmlns:v="urn:schemas-microsoft-com:vml" Requires="v">
                <p:oleObj spid="_x0000_s49218" name="圖表" r:id="rId4" imgW="6950042" imgH="5407621" progId="Excel.Sheet.8">
                  <p:embed/>
                </p:oleObj>
              </mc:Choice>
              <mc:Fallback>
                <p:oleObj name="圖表" r:id="rId4" imgW="6950042" imgH="5407621" progId="Excel.Sheet.8">
                  <p:embed/>
                  <p:pic>
                    <p:nvPicPr>
                      <p:cNvPr id="0" name="Picture 4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050" y="1506538"/>
                        <a:ext cx="6942138" cy="5402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群組 2"/>
          <p:cNvGrpSpPr/>
          <p:nvPr/>
        </p:nvGrpSpPr>
        <p:grpSpPr>
          <a:xfrm>
            <a:off x="6876256" y="1628775"/>
            <a:ext cx="2195512" cy="2240538"/>
            <a:chOff x="6876256" y="1628775"/>
            <a:chExt cx="2195512" cy="2240538"/>
          </a:xfrm>
        </p:grpSpPr>
        <p:pic>
          <p:nvPicPr>
            <p:cNvPr id="49157" name="圖片 15" descr="DSCN005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76256" y="1628775"/>
              <a:ext cx="219551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矩形 16"/>
            <p:cNvSpPr>
              <a:spLocks noChangeArrowheads="1"/>
            </p:cNvSpPr>
            <p:nvPr/>
          </p:nvSpPr>
          <p:spPr bwMode="auto">
            <a:xfrm>
              <a:off x="6876256" y="3284538"/>
              <a:ext cx="2195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1600" dirty="0">
                  <a:latin typeface="標楷體" panose="03000509000000000000" pitchFamily="65" charset="-120"/>
                  <a:ea typeface="標楷體" panose="03000509000000000000" pitchFamily="65" charset="-120"/>
                </a:rPr>
                <a:t>嘉義縣</a:t>
              </a:r>
              <a:r>
                <a:rPr lang="zh-TW" altLang="zh-TW" sz="1600" dirty="0">
                  <a:latin typeface="標楷體" panose="03000509000000000000" pitchFamily="65" charset="-120"/>
                  <a:ea typeface="標楷體" panose="03000509000000000000" pitchFamily="65" charset="-120"/>
                </a:rPr>
                <a:t>南靖</a:t>
              </a:r>
              <a:r>
                <a:rPr lang="zh-TW" altLang="zh-TW" sz="1600" dirty="0" smtClean="0">
                  <a:latin typeface="標楷體" panose="03000509000000000000" pitchFamily="65" charset="-120"/>
                  <a:ea typeface="標楷體" panose="03000509000000000000" pitchFamily="65" charset="-120"/>
                </a:rPr>
                <a:t>國小</a:t>
              </a:r>
              <a:r>
                <a:rPr lang="en-US" altLang="zh-TW" sz="1600" dirty="0" smtClean="0">
                  <a:latin typeface="標楷體" panose="03000509000000000000" pitchFamily="65" charset="-120"/>
                  <a:ea typeface="標楷體" panose="03000509000000000000" pitchFamily="65" charset="-120"/>
                </a:rPr>
                <a:t/>
              </a:r>
              <a:br>
                <a:rPr lang="en-US" altLang="zh-TW" sz="1600" dirty="0" smtClean="0">
                  <a:latin typeface="標楷體" panose="03000509000000000000" pitchFamily="65" charset="-120"/>
                  <a:ea typeface="標楷體" panose="03000509000000000000" pitchFamily="65" charset="-120"/>
                </a:rPr>
              </a:br>
              <a:r>
                <a:rPr lang="zh-TW" altLang="zh-TW" sz="1600" dirty="0" smtClean="0">
                  <a:latin typeface="標楷體" panose="03000509000000000000" pitchFamily="65" charset="-120"/>
                  <a:ea typeface="標楷體" panose="03000509000000000000" pitchFamily="65" charset="-120"/>
                </a:rPr>
                <a:t>正確</a:t>
              </a:r>
              <a:r>
                <a:rPr lang="zh-TW" altLang="zh-TW" sz="1600" dirty="0">
                  <a:latin typeface="標楷體" panose="03000509000000000000" pitchFamily="65" charset="-120"/>
                  <a:ea typeface="標楷體" panose="03000509000000000000" pitchFamily="65" charset="-120"/>
                </a:rPr>
                <a:t>用藥講座</a:t>
              </a:r>
              <a:endParaRPr lang="zh-TW" altLang="en-US" sz="1600" dirty="0">
                <a:latin typeface="標楷體" panose="03000509000000000000" pitchFamily="65" charset="-120"/>
                <a:ea typeface="標楷體" panose="03000509000000000000" pitchFamily="65" charset="-120"/>
              </a:endParaRPr>
            </a:p>
          </p:txBody>
        </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660400"/>
            <a:ext cx="8893175" cy="1112838"/>
          </a:xfrm>
        </p:spPr>
        <p:txBody>
          <a:bodyPr>
            <a:noAutofit/>
          </a:bodyPr>
          <a:lstStyle/>
          <a:p>
            <a:pPr fontAlgn="auto">
              <a:spcAft>
                <a:spcPts val="0"/>
              </a:spcAft>
              <a:defRPr/>
            </a:pPr>
            <a:r>
              <a:rPr lang="zh-TW" altLang="en-US" sz="3600" dirty="0" smtClean="0">
                <a:solidFill>
                  <a:srgbClr val="0000CC"/>
                </a:solidFill>
              </a:rPr>
              <a:t>學生買藥前檢查包裝上衛生署核准藥品許可證字號與詢問藥師比率顯著上升</a:t>
            </a:r>
            <a:endParaRPr lang="zh-TW" altLang="en-US" sz="3600" dirty="0">
              <a:solidFill>
                <a:srgbClr val="0000CC"/>
              </a:solidFill>
            </a:endParaRPr>
          </a:p>
        </p:txBody>
      </p:sp>
      <p:sp>
        <p:nvSpPr>
          <p:cNvPr id="51203"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sz="2800" dirty="0" smtClean="0"/>
              <a:t>103</a:t>
            </a:r>
            <a:r>
              <a:rPr lang="zh-TW" altLang="en-US" sz="2800" dirty="0"/>
              <a:t>年校群學童</a:t>
            </a:r>
            <a:r>
              <a:rPr lang="zh-TW" altLang="en-US" sz="2800" dirty="0"/>
              <a:t>用藥知能調查</a:t>
            </a:r>
            <a:endParaRPr kumimoji="1" lang="zh-TW" altLang="en-US" sz="2800" dirty="0"/>
          </a:p>
        </p:txBody>
      </p:sp>
      <p:graphicFrame>
        <p:nvGraphicFramePr>
          <p:cNvPr id="51204" name="圖表 12"/>
          <p:cNvGraphicFramePr>
            <a:graphicFrameLocks/>
          </p:cNvGraphicFramePr>
          <p:nvPr/>
        </p:nvGraphicFramePr>
        <p:xfrm>
          <a:off x="-50800" y="1871663"/>
          <a:ext cx="7337425" cy="4972050"/>
        </p:xfrm>
        <a:graphic>
          <a:graphicData uri="http://schemas.openxmlformats.org/presentationml/2006/ole">
            <mc:AlternateContent xmlns:mc="http://schemas.openxmlformats.org/markup-compatibility/2006">
              <mc:Choice xmlns:v="urn:schemas-microsoft-com:vml" Requires="v">
                <p:oleObj spid="_x0000_s51267" name="圖表" r:id="rId3" imgW="7346317" imgH="4980864" progId="Excel.Sheet.8">
                  <p:embed/>
                </p:oleObj>
              </mc:Choice>
              <mc:Fallback>
                <p:oleObj name="圖表" r:id="rId3" imgW="7346317" imgH="4980864" progId="Excel.Sheet.8">
                  <p:embed/>
                  <p:pic>
                    <p:nvPicPr>
                      <p:cNvPr id="0" name="Picture 4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71663"/>
                        <a:ext cx="7337425" cy="497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5" name="文字方塊 13"/>
          <p:cNvSpPr txBox="1">
            <a:spLocks noChangeArrowheads="1"/>
          </p:cNvSpPr>
          <p:nvPr/>
        </p:nvSpPr>
        <p:spPr bwMode="auto">
          <a:xfrm>
            <a:off x="169863" y="1646238"/>
            <a:ext cx="677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eaLnBrk="1" hangingPunct="1"/>
            <a:r>
              <a:rPr lang="en-US" altLang="zh-TW"/>
              <a:t>%</a:t>
            </a:r>
            <a:endParaRPr lang="zh-TW" altLang="en-US"/>
          </a:p>
        </p:txBody>
      </p:sp>
      <p:grpSp>
        <p:nvGrpSpPr>
          <p:cNvPr id="3" name="群組 2"/>
          <p:cNvGrpSpPr/>
          <p:nvPr/>
        </p:nvGrpSpPr>
        <p:grpSpPr>
          <a:xfrm>
            <a:off x="6588124" y="2014538"/>
            <a:ext cx="2664395" cy="2336477"/>
            <a:chOff x="6588125" y="1740595"/>
            <a:chExt cx="2664395" cy="2336477"/>
          </a:xfrm>
        </p:grpSpPr>
        <p:pic>
          <p:nvPicPr>
            <p:cNvPr id="51206" name="圖片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0232" y="1740595"/>
              <a:ext cx="242252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文字方塊 3"/>
            <p:cNvSpPr txBox="1">
              <a:spLocks noChangeArrowheads="1"/>
            </p:cNvSpPr>
            <p:nvPr/>
          </p:nvSpPr>
          <p:spPr bwMode="auto">
            <a:xfrm>
              <a:off x="6588125" y="3738518"/>
              <a:ext cx="2664395" cy="338554"/>
            </a:xfrm>
            <a:prstGeom prst="rect">
              <a:avLst/>
            </a:prstGeom>
            <a:noFill/>
            <a:ln>
              <a:noFill/>
            </a:ln>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eaLnBrk="1" hangingPunct="1"/>
              <a:r>
                <a:rPr lang="zh-TW" altLang="en-US" sz="1600" dirty="0">
                  <a:ea typeface="標楷體" pitchFamily="65" charset="-120"/>
                </a:rPr>
                <a:t>台北成德國中忠孝醫院參訪</a:t>
              </a:r>
              <a:endParaRPr lang="zh-TW" altLang="en-US" sz="1600" dirty="0"/>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30" name="圖表 12"/>
          <p:cNvGraphicFramePr>
            <a:graphicFrameLocks/>
          </p:cNvGraphicFramePr>
          <p:nvPr>
            <p:extLst>
              <p:ext uri="{D42A27DB-BD31-4B8C-83A1-F6EECF244321}">
                <p14:modId xmlns:p14="http://schemas.microsoft.com/office/powerpoint/2010/main" val="4086210214"/>
              </p:ext>
            </p:extLst>
          </p:nvPr>
        </p:nvGraphicFramePr>
        <p:xfrm>
          <a:off x="0" y="1279525"/>
          <a:ext cx="9144000" cy="5578475"/>
        </p:xfrm>
        <a:graphic>
          <a:graphicData uri="http://schemas.openxmlformats.org/presentationml/2006/ole">
            <mc:AlternateContent xmlns:mc="http://schemas.openxmlformats.org/markup-compatibility/2006">
              <mc:Choice xmlns:v="urn:schemas-microsoft-com:vml" Requires="v">
                <p:oleObj spid="_x0000_s52292" name="圖表" r:id="rId3" imgW="9254530" imgH="5639289" progId="Excel.Sheet.8">
                  <p:embed/>
                </p:oleObj>
              </mc:Choice>
              <mc:Fallback>
                <p:oleObj name="圖表" r:id="rId3" imgW="9254530" imgH="5639289" progId="Excel.Sheet.8">
                  <p:embed/>
                  <p:pic>
                    <p:nvPicPr>
                      <p:cNvPr id="0" name="Picture 4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9525"/>
                        <a:ext cx="9144000" cy="557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標題 1"/>
          <p:cNvSpPr>
            <a:spLocks noGrp="1"/>
          </p:cNvSpPr>
          <p:nvPr>
            <p:ph type="title"/>
          </p:nvPr>
        </p:nvSpPr>
        <p:spPr>
          <a:xfrm>
            <a:off x="0" y="452438"/>
            <a:ext cx="9144000" cy="889000"/>
          </a:xfrm>
        </p:spPr>
        <p:txBody>
          <a:bodyPr/>
          <a:lstStyle/>
          <a:p>
            <a:pPr algn="ctr" fontAlgn="auto">
              <a:spcAft>
                <a:spcPts val="0"/>
              </a:spcAft>
              <a:defRPr/>
            </a:pPr>
            <a:r>
              <a:rPr lang="zh-TW" altLang="en-US" sz="4000" dirty="0">
                <a:solidFill>
                  <a:srgbClr val="0000CC"/>
                </a:solidFill>
              </a:rPr>
              <a:t>學生取得不明藥品來源顯著</a:t>
            </a:r>
            <a:r>
              <a:rPr lang="zh-TW" altLang="en-US" sz="4000" dirty="0" smtClean="0">
                <a:solidFill>
                  <a:srgbClr val="0000CC"/>
                </a:solidFill>
              </a:rPr>
              <a:t>下降</a:t>
            </a:r>
            <a:endParaRPr lang="zh-TW" altLang="en-US" sz="4000" dirty="0">
              <a:solidFill>
                <a:srgbClr val="0000CC"/>
              </a:solidFill>
            </a:endParaRPr>
          </a:p>
        </p:txBody>
      </p:sp>
      <p:sp>
        <p:nvSpPr>
          <p:cNvPr id="52229"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sz="2800" dirty="0" smtClean="0"/>
              <a:t>103</a:t>
            </a:r>
            <a:r>
              <a:rPr lang="zh-TW" altLang="en-US" sz="2800" dirty="0" smtClean="0"/>
              <a:t>年校群學童</a:t>
            </a:r>
            <a:r>
              <a:rPr lang="zh-TW" altLang="en-US" sz="2800" dirty="0"/>
              <a:t>用藥知能調查</a:t>
            </a:r>
            <a:endParaRPr kumimoji="1" lang="zh-TW" altLang="en-US" sz="2800" dirty="0"/>
          </a:p>
        </p:txBody>
      </p:sp>
      <p:grpSp>
        <p:nvGrpSpPr>
          <p:cNvPr id="3" name="群組 2"/>
          <p:cNvGrpSpPr/>
          <p:nvPr/>
        </p:nvGrpSpPr>
        <p:grpSpPr>
          <a:xfrm>
            <a:off x="4643536" y="1484313"/>
            <a:ext cx="1944688" cy="2025406"/>
            <a:chOff x="4427538" y="1484313"/>
            <a:chExt cx="1944688" cy="2025406"/>
          </a:xfrm>
        </p:grpSpPr>
        <p:sp>
          <p:nvSpPr>
            <p:cNvPr id="52228" name="Text Box 14"/>
            <p:cNvSpPr txBox="1">
              <a:spLocks noChangeArrowheads="1"/>
            </p:cNvSpPr>
            <p:nvPr/>
          </p:nvSpPr>
          <p:spPr bwMode="auto">
            <a:xfrm>
              <a:off x="4427538" y="2924944"/>
              <a:ext cx="19446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50000"/>
                </a:spcBef>
                <a:spcAft>
                  <a:spcPct val="0"/>
                </a:spcAft>
                <a:buFontTx/>
                <a:buNone/>
              </a:pPr>
              <a:r>
                <a:rPr kumimoji="1" lang="zh-TW" altLang="en-US" sz="1600" b="0" dirty="0">
                  <a:latin typeface="標楷體" pitchFamily="65" charset="-120"/>
                </a:rPr>
                <a:t>台中</a:t>
              </a:r>
              <a:r>
                <a:rPr kumimoji="1" lang="zh-TW" altLang="en-US" sz="1600" b="0" dirty="0" smtClean="0">
                  <a:latin typeface="標楷體" pitchFamily="65" charset="-120"/>
                </a:rPr>
                <a:t>巿</a:t>
              </a:r>
              <a:r>
                <a:rPr kumimoji="1" lang="en-US" altLang="zh-TW" sz="1600" b="0" dirty="0" smtClean="0">
                  <a:latin typeface="標楷體" pitchFamily="65" charset="-120"/>
                </a:rPr>
                <a:t/>
              </a:r>
              <a:br>
                <a:rPr kumimoji="1" lang="en-US" altLang="zh-TW" sz="1600" b="0" dirty="0" smtClean="0">
                  <a:latin typeface="標楷體" pitchFamily="65" charset="-120"/>
                </a:rPr>
              </a:br>
              <a:r>
                <a:rPr kumimoji="1" lang="zh-TW" altLang="zh-TW" sz="1600" b="0" dirty="0" smtClean="0">
                  <a:latin typeface="標楷體" pitchFamily="65" charset="-120"/>
                </a:rPr>
                <a:t>校園</a:t>
              </a:r>
              <a:r>
                <a:rPr kumimoji="1" lang="zh-TW" altLang="zh-TW" sz="1600" b="0" dirty="0">
                  <a:latin typeface="標楷體" pitchFamily="65" charset="-120"/>
                </a:rPr>
                <a:t>正確用藥講座</a:t>
              </a:r>
              <a:endParaRPr kumimoji="1" lang="zh-TW" altLang="en-US" sz="1600" b="0" dirty="0">
                <a:latin typeface="標楷體" pitchFamily="65" charset="-120"/>
              </a:endParaRPr>
            </a:p>
          </p:txBody>
        </p:sp>
        <p:pic>
          <p:nvPicPr>
            <p:cNvPr id="52231" name="圖片 1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27538" y="1484313"/>
              <a:ext cx="194468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群組 3"/>
          <p:cNvGrpSpPr/>
          <p:nvPr/>
        </p:nvGrpSpPr>
        <p:grpSpPr>
          <a:xfrm>
            <a:off x="6803901" y="1484313"/>
            <a:ext cx="2160587" cy="2016695"/>
            <a:chOff x="6732588" y="1484313"/>
            <a:chExt cx="2160587" cy="2016695"/>
          </a:xfrm>
        </p:grpSpPr>
        <p:sp>
          <p:nvSpPr>
            <p:cNvPr id="52227" name="Text Box 12"/>
            <p:cNvSpPr txBox="1">
              <a:spLocks noChangeArrowheads="1"/>
            </p:cNvSpPr>
            <p:nvPr/>
          </p:nvSpPr>
          <p:spPr bwMode="auto">
            <a:xfrm>
              <a:off x="6732588" y="2916233"/>
              <a:ext cx="21605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50000"/>
                </a:spcBef>
                <a:spcAft>
                  <a:spcPct val="0"/>
                </a:spcAft>
                <a:buFontTx/>
                <a:buNone/>
              </a:pPr>
              <a:r>
                <a:rPr kumimoji="1" lang="zh-TW" altLang="en-US" sz="1600" b="0" dirty="0">
                  <a:latin typeface="標楷體" pitchFamily="65" charset="-120"/>
                </a:rPr>
                <a:t>南投縣</a:t>
              </a:r>
              <a:r>
                <a:rPr kumimoji="1" lang="zh-TW" altLang="zh-TW" sz="1600" b="0" dirty="0">
                  <a:latin typeface="標楷體" pitchFamily="65" charset="-120"/>
                </a:rPr>
                <a:t>大成</a:t>
              </a:r>
              <a:r>
                <a:rPr kumimoji="1" lang="zh-TW" altLang="zh-TW" sz="1600" b="0" dirty="0" smtClean="0">
                  <a:latin typeface="標楷體" pitchFamily="65" charset="-120"/>
                </a:rPr>
                <a:t>國小</a:t>
              </a:r>
              <a:r>
                <a:rPr kumimoji="1" lang="en-US" altLang="zh-TW" sz="1600" b="0" dirty="0" smtClean="0">
                  <a:latin typeface="標楷體" pitchFamily="65" charset="-120"/>
                </a:rPr>
                <a:t/>
              </a:r>
              <a:br>
                <a:rPr kumimoji="1" lang="en-US" altLang="zh-TW" sz="1600" b="0" dirty="0" smtClean="0">
                  <a:latin typeface="標楷體" pitchFamily="65" charset="-120"/>
                </a:rPr>
              </a:br>
              <a:r>
                <a:rPr kumimoji="1" lang="zh-TW" altLang="zh-TW" sz="1600" b="0" dirty="0" smtClean="0">
                  <a:latin typeface="標楷體" pitchFamily="65" charset="-120"/>
                </a:rPr>
                <a:t>正確</a:t>
              </a:r>
              <a:r>
                <a:rPr kumimoji="1" lang="zh-TW" altLang="zh-TW" sz="1600" b="0" dirty="0">
                  <a:latin typeface="標楷體" pitchFamily="65" charset="-120"/>
                </a:rPr>
                <a:t>用藥專題演講</a:t>
              </a:r>
              <a:endParaRPr kumimoji="1" lang="zh-TW" altLang="en-US" sz="1600" b="0" dirty="0">
                <a:latin typeface="標楷體" pitchFamily="65" charset="-120"/>
              </a:endParaRPr>
            </a:p>
          </p:txBody>
        </p:sp>
        <p:pic>
          <p:nvPicPr>
            <p:cNvPr id="52232" name="圖片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32588" y="1484313"/>
              <a:ext cx="20875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17575"/>
            <a:ext cx="9144000" cy="719137"/>
          </a:xfrm>
        </p:spPr>
        <p:txBody>
          <a:bodyPr/>
          <a:lstStyle/>
          <a:p>
            <a:pPr algn="ctr" fontAlgn="auto">
              <a:spcAft>
                <a:spcPts val="0"/>
              </a:spcAft>
              <a:defRPr/>
            </a:pPr>
            <a:r>
              <a:rPr lang="zh-TW" altLang="en-US" dirty="0">
                <a:solidFill>
                  <a:srgbClr val="0000CC"/>
                </a:solidFill>
                <a:effectLst>
                  <a:outerShdw blurRad="38100" dist="38100" dir="2700000" algn="tl">
                    <a:srgbClr val="000000">
                      <a:alpha val="43137"/>
                    </a:srgbClr>
                  </a:outerShdw>
                </a:effectLst>
              </a:rPr>
              <a:t>感謝師長與</a:t>
            </a:r>
            <a:r>
              <a:rPr lang="zh-TW" altLang="en-US" dirty="0" smtClean="0">
                <a:solidFill>
                  <a:srgbClr val="0000CC"/>
                </a:solidFill>
                <a:effectLst>
                  <a:outerShdw blurRad="38100" dist="38100" dir="2700000" algn="tl">
                    <a:srgbClr val="000000">
                      <a:alpha val="43137"/>
                    </a:srgbClr>
                  </a:outerShdw>
                </a:effectLst>
              </a:rPr>
              <a:t>藥師　正確</a:t>
            </a:r>
            <a:r>
              <a:rPr lang="zh-TW" altLang="en-US" dirty="0">
                <a:solidFill>
                  <a:srgbClr val="0000CC"/>
                </a:solidFill>
                <a:effectLst>
                  <a:outerShdw blurRad="38100" dist="38100" dir="2700000" algn="tl">
                    <a:srgbClr val="000000">
                      <a:alpha val="43137"/>
                    </a:srgbClr>
                  </a:outerShdw>
                </a:effectLst>
              </a:rPr>
              <a:t>用藥從小紮根</a:t>
            </a:r>
          </a:p>
        </p:txBody>
      </p:sp>
      <p:grpSp>
        <p:nvGrpSpPr>
          <p:cNvPr id="4" name="群組 3"/>
          <p:cNvGrpSpPr/>
          <p:nvPr/>
        </p:nvGrpSpPr>
        <p:grpSpPr>
          <a:xfrm>
            <a:off x="0" y="908720"/>
            <a:ext cx="9144000" cy="5949280"/>
            <a:chOff x="0" y="908720"/>
            <a:chExt cx="9144000" cy="594928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36" t="18330" r="11567" b="29687"/>
            <a:stretch/>
          </p:blipFill>
          <p:spPr bwMode="auto">
            <a:xfrm>
              <a:off x="0" y="908720"/>
              <a:ext cx="9144000"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5623" t="31929" r="43306" b="36779"/>
            <a:stretch/>
          </p:blipFill>
          <p:spPr bwMode="auto">
            <a:xfrm>
              <a:off x="827584" y="2636912"/>
              <a:ext cx="4248472" cy="216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95536" y="260648"/>
            <a:ext cx="7704856" cy="6506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9427" y="1602732"/>
            <a:ext cx="1770062" cy="1368425"/>
          </a:xfrm>
          <a:prstGeom prst="rect">
            <a:avLst/>
          </a:prstGeom>
          <a:noFill/>
          <a:ln w="9525">
            <a:noFill/>
            <a:miter lim="800000"/>
            <a:headEnd/>
            <a:tailEnd/>
          </a:ln>
        </p:spPr>
      </p:pic>
      <p:pic>
        <p:nvPicPr>
          <p:cNvPr id="3175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9427" y="5609384"/>
            <a:ext cx="1655763" cy="1177925"/>
          </a:xfrm>
          <a:prstGeom prst="rect">
            <a:avLst/>
          </a:prstGeom>
          <a:noFill/>
          <a:ln w="9525">
            <a:noFill/>
            <a:miter lim="800000"/>
            <a:headEnd/>
            <a:tailEnd/>
          </a:ln>
          <a:effectLst/>
        </p:spPr>
      </p:pic>
    </p:spTree>
    <p:extLst>
      <p:ext uri="{BB962C8B-B14F-4D97-AF65-F5344CB8AC3E}">
        <p14:creationId xmlns:p14="http://schemas.microsoft.com/office/powerpoint/2010/main" val="37333101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基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基本">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3603</TotalTime>
  <Words>7603</Words>
  <Application>Microsoft Office PowerPoint</Application>
  <PresentationFormat>如螢幕大小 (4:3)</PresentationFormat>
  <Paragraphs>606</Paragraphs>
  <Slides>88</Slides>
  <Notes>14</Notes>
  <HiddenSlides>0</HiddenSlides>
  <MMClips>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2</vt:i4>
      </vt:variant>
      <vt:variant>
        <vt:lpstr>投影片標題</vt:lpstr>
      </vt:variant>
      <vt:variant>
        <vt:i4>88</vt:i4>
      </vt:variant>
    </vt:vector>
  </HeadingPairs>
  <TitlesOfParts>
    <vt:vector size="100" baseType="lpstr">
      <vt:lpstr>華康流隸體</vt:lpstr>
      <vt:lpstr>微軟正黑體</vt:lpstr>
      <vt:lpstr>新細明體</vt:lpstr>
      <vt:lpstr>標楷體</vt:lpstr>
      <vt:lpstr>Arial</vt:lpstr>
      <vt:lpstr>Arial Black</vt:lpstr>
      <vt:lpstr>Calibri</vt:lpstr>
      <vt:lpstr>Times New Roman</vt:lpstr>
      <vt:lpstr>Wingdings</vt:lpstr>
      <vt:lpstr>基本</vt:lpstr>
      <vt:lpstr>工作表</vt:lpstr>
      <vt:lpstr>圖表</vt:lpstr>
      <vt:lpstr>PowerPoint 簡報</vt:lpstr>
      <vt:lpstr>計畫目的</vt:lpstr>
      <vt:lpstr>計畫背景 ~民眾不安全用藥風險增加</vt:lpstr>
      <vt:lpstr>文獻 ~孩童與青少年藥物使用的問題</vt:lpstr>
      <vt:lpstr>校園正確用藥教育推動績效指標</vt:lpstr>
      <vt:lpstr>校園正確用藥教育推動績效指標</vt:lpstr>
      <vt:lpstr>104年度各縣市正確用藥教育中心學校</vt:lpstr>
      <vt:lpstr>校園正確用藥教育計畫推動架構 </vt:lpstr>
      <vt:lpstr>PowerPoint 簡報</vt:lpstr>
      <vt:lpstr>中心學校工作事項(I)</vt:lpstr>
      <vt:lpstr>中心學校工作事項(II)</vt:lpstr>
      <vt:lpstr>種子學校工作事項(I)</vt:lpstr>
      <vt:lpstr>種子學校工作事項(II)</vt:lpstr>
      <vt:lpstr>「藥健康小故事」短文徵選活動</vt:lpstr>
      <vt:lpstr>「我家藥健康」行動劇徵選活動</vt:lpstr>
      <vt:lpstr>PowerPoint 簡報</vt:lpstr>
      <vt:lpstr>學生用藥知能需持續強化</vt:lpstr>
      <vt:lpstr>半數學生不知道使用止痛藥風險</vt:lpstr>
      <vt:lpstr>三成學生對使用制酸劑有錯誤認知</vt:lpstr>
      <vt:lpstr>正確用藥五大核心能力</vt:lpstr>
      <vt:lpstr>PowerPoint 簡報</vt:lpstr>
      <vt:lpstr>PowerPoint 簡報</vt:lpstr>
      <vt:lpstr>小「感冒」大「負擔」</vt:lpstr>
      <vt:lpstr>全國學生感冒/咳嗽藥及解熱鎮痛藥使用年盛行率</vt:lpstr>
      <vt:lpstr>國人自行購買感冒藥與止痛藥情形</vt:lpstr>
      <vt:lpstr>國內外指出綜合感冒藥不當使用問題</vt:lpstr>
      <vt:lpstr>藥效發作會沉睡!吃感冒藥別開車</vt:lpstr>
      <vt:lpstr>藥品分級</vt:lpstr>
      <vt:lpstr>PowerPoint 簡報</vt:lpstr>
      <vt:lpstr>能力一  做身體的主人 </vt:lpstr>
      <vt:lpstr>什麼是感冒？</vt:lpstr>
      <vt:lpstr>抗組織胺、去鼻充血劑</vt:lpstr>
      <vt:lpstr>服用感冒藥後開車駕駛頭昏連撞6機車</vt:lpstr>
      <vt:lpstr>男童吃感冒藥後泡澡 溺水昏迷</vt:lpstr>
      <vt:lpstr>鎮痛解熱藥</vt:lpstr>
      <vt:lpstr>PowerPoint 簡報</vt:lpstr>
      <vt:lpstr>能力一  做身體的主人 </vt:lpstr>
      <vt:lpstr>感冒時如何照顧自我照顧?</vt:lpstr>
      <vt:lpstr>感冒時如何保護他人?</vt:lpstr>
      <vt:lpstr>能力一  做身體的主人 </vt:lpstr>
      <vt:lpstr>能力一  做身體的主人 </vt:lpstr>
      <vt:lpstr>抗生素對病毒引起的感冒無效</vt:lpstr>
      <vt:lpstr>如何預防感冒</vt:lpstr>
      <vt:lpstr>能力二  清楚表達自己的身體狀況</vt:lpstr>
      <vt:lpstr>能力三  看清楚藥品標示</vt:lpstr>
      <vt:lpstr>感冒糖漿當水喝 引發急性腎衰竭</vt:lpstr>
      <vt:lpstr>能力三  看清楚藥品標示</vt:lpstr>
      <vt:lpstr>看清楚藥品標示-藥盒</vt:lpstr>
      <vt:lpstr>看清楚藥品標示-藥品仿單(說明書)</vt:lpstr>
      <vt:lpstr>能力三  看清楚藥品標示</vt:lpstr>
      <vt:lpstr>看清楚藥品標示-許可證字號查詢</vt:lpstr>
      <vt:lpstr>PowerPoint 簡報</vt:lpstr>
      <vt:lpstr>能力三  看清楚藥品標示</vt:lpstr>
      <vt:lpstr>能力四  清楚用藥方法、時間</vt:lpstr>
      <vt:lpstr>能力四  清楚用藥方法、時間</vt:lpstr>
      <vt:lpstr>能力四  清楚用藥方法、時間</vt:lpstr>
      <vt:lpstr>1瓶感冒糖漿=2顆普拿疼</vt:lpstr>
      <vt:lpstr>能力五  與醫師、藥師作朋友</vt:lpstr>
      <vt:lpstr>PowerPoint 簡報</vt:lpstr>
      <vt:lpstr>正確使用綜合感冒藥-五要原則</vt:lpstr>
      <vt:lpstr>正確使用綜合感冒藥-五要原則</vt:lpstr>
      <vt:lpstr>正確使用綜合感冒藥-五要原則</vt:lpstr>
      <vt:lpstr>購買綜合感冒藥前，看清標示、諮詢藥師</vt:lpstr>
      <vt:lpstr>正確使用綜合感冒藥-五不原則</vt:lpstr>
      <vt:lpstr>感冒糖漿1天喝6瓶 當心腎衰竭</vt:lpstr>
      <vt:lpstr>正確使用綜合感冒藥-五不原則</vt:lpstr>
      <vt:lpstr>正確使用綜合感冒藥-五不原則</vt:lpstr>
      <vt:lpstr>服用藥物不飲酒</vt:lpstr>
      <vt:lpstr>一、學校健康政策~結盟合作</vt:lpstr>
      <vt:lpstr>縣市正確用藥競賽活動</vt:lpstr>
      <vt:lpstr>新北市正確用藥「麥迪森競技場」</vt:lpstr>
      <vt:lpstr>二、健康教學活動~藥師至校增能師生</vt:lpstr>
      <vt:lpstr>二、健康教學活動~參訪藥局</vt:lpstr>
      <vt:lpstr>二、健康教學活動~正確用藥課程與教案</vt:lpstr>
      <vt:lpstr>花蓮縣暑假小藥師營隊</vt:lpstr>
      <vt:lpstr>三、學校物質環境~正確用藥創作展示</vt:lpstr>
      <vt:lpstr>四、學校社會環境~正確用藥活動</vt:lpstr>
      <vt:lpstr>2014全國正確用藥小主播</vt:lpstr>
      <vt:lpstr>正確用藥小主播在學校與社區宣導</vt:lpstr>
      <vt:lpstr>五、社區關係~正確用藥社區行銷</vt:lpstr>
      <vt:lpstr>桃園縣神農小學堂</vt:lpstr>
      <vt:lpstr>六、健康服務</vt:lpstr>
      <vt:lpstr>半數以上學生接受過正確用藥教育 九成學生皆表示有幫助</vt:lpstr>
      <vt:lpstr>學生正確用藥、使用制酸劑知能顯著提升</vt:lpstr>
      <vt:lpstr>學生正確用藥、使用制酸劑效能顯著提升</vt:lpstr>
      <vt:lpstr>學生買藥前檢查包裝上衛生署核准藥品許可證字號與詢問藥師比率顯著上升</vt:lpstr>
      <vt:lpstr>學生取得不明藥品來源顯著下降</vt:lpstr>
      <vt:lpstr>感謝師長與藥師　正確用藥從小紮根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共識會議</dc:title>
  <dc:creator>HPHE</dc:creator>
  <cp:lastModifiedBy>fongching</cp:lastModifiedBy>
  <cp:revision>277</cp:revision>
  <cp:lastPrinted>2014-10-31T13:45:42Z</cp:lastPrinted>
  <dcterms:created xsi:type="dcterms:W3CDTF">2014-10-24T02:58:03Z</dcterms:created>
  <dcterms:modified xsi:type="dcterms:W3CDTF">2015-04-07T08:36:51Z</dcterms:modified>
</cp:coreProperties>
</file>