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7"/>
  </p:notesMasterIdLst>
  <p:handoutMasterIdLst>
    <p:handoutMasterId r:id="rId88"/>
  </p:handoutMasterIdLst>
  <p:sldIdLst>
    <p:sldId id="1263" r:id="rId2"/>
    <p:sldId id="1264" r:id="rId3"/>
    <p:sldId id="1265" r:id="rId4"/>
    <p:sldId id="1266" r:id="rId5"/>
    <p:sldId id="1267" r:id="rId6"/>
    <p:sldId id="1011" r:id="rId7"/>
    <p:sldId id="1406" r:id="rId8"/>
    <p:sldId id="1351" r:id="rId9"/>
    <p:sldId id="1483" r:id="rId10"/>
    <p:sldId id="1353" r:id="rId11"/>
    <p:sldId id="1356" r:id="rId12"/>
    <p:sldId id="1490" r:id="rId13"/>
    <p:sldId id="1357" r:id="rId14"/>
    <p:sldId id="1358" r:id="rId15"/>
    <p:sldId id="1359" r:id="rId16"/>
    <p:sldId id="1407" r:id="rId17"/>
    <p:sldId id="1360" r:id="rId18"/>
    <p:sldId id="1361" r:id="rId19"/>
    <p:sldId id="1362" r:id="rId20"/>
    <p:sldId id="1363" r:id="rId21"/>
    <p:sldId id="1364" r:id="rId22"/>
    <p:sldId id="1013" r:id="rId23"/>
    <p:sldId id="1409" r:id="rId24"/>
    <p:sldId id="1410" r:id="rId25"/>
    <p:sldId id="1411" r:id="rId26"/>
    <p:sldId id="1412" r:id="rId27"/>
    <p:sldId id="1413" r:id="rId28"/>
    <p:sldId id="1417" r:id="rId29"/>
    <p:sldId id="1425" r:id="rId30"/>
    <p:sldId id="1428" r:id="rId31"/>
    <p:sldId id="1429" r:id="rId32"/>
    <p:sldId id="1430" r:id="rId33"/>
    <p:sldId id="1484" r:id="rId34"/>
    <p:sldId id="1432" r:id="rId35"/>
    <p:sldId id="1433" r:id="rId36"/>
    <p:sldId id="1434" r:id="rId37"/>
    <p:sldId id="1435" r:id="rId38"/>
    <p:sldId id="1486" r:id="rId39"/>
    <p:sldId id="1437" r:id="rId40"/>
    <p:sldId id="1438" r:id="rId41"/>
    <p:sldId id="1439" r:id="rId42"/>
    <p:sldId id="1487" r:id="rId43"/>
    <p:sldId id="1488" r:id="rId44"/>
    <p:sldId id="1442" r:id="rId45"/>
    <p:sldId id="1443" r:id="rId46"/>
    <p:sldId id="1444" r:id="rId47"/>
    <p:sldId id="1445" r:id="rId48"/>
    <p:sldId id="1446" r:id="rId49"/>
    <p:sldId id="1447" r:id="rId50"/>
    <p:sldId id="1448" r:id="rId51"/>
    <p:sldId id="1449" r:id="rId52"/>
    <p:sldId id="1450" r:id="rId53"/>
    <p:sldId id="1451" r:id="rId54"/>
    <p:sldId id="1452" r:id="rId55"/>
    <p:sldId id="1480" r:id="rId56"/>
    <p:sldId id="1481" r:id="rId57"/>
    <p:sldId id="1482" r:id="rId58"/>
    <p:sldId id="1477" r:id="rId59"/>
    <p:sldId id="1459" r:id="rId60"/>
    <p:sldId id="1460" r:id="rId61"/>
    <p:sldId id="1485" r:id="rId62"/>
    <p:sldId id="619" r:id="rId63"/>
    <p:sldId id="1462" r:id="rId64"/>
    <p:sldId id="1463" r:id="rId65"/>
    <p:sldId id="1464" r:id="rId66"/>
    <p:sldId id="1465" r:id="rId67"/>
    <p:sldId id="1466" r:id="rId68"/>
    <p:sldId id="1222" r:id="rId69"/>
    <p:sldId id="1223" r:id="rId70"/>
    <p:sldId id="1224" r:id="rId71"/>
    <p:sldId id="1225" r:id="rId72"/>
    <p:sldId id="1226" r:id="rId73"/>
    <p:sldId id="1311" r:id="rId74"/>
    <p:sldId id="1312" r:id="rId75"/>
    <p:sldId id="1313" r:id="rId76"/>
    <p:sldId id="1467" r:id="rId77"/>
    <p:sldId id="1478" r:id="rId78"/>
    <p:sldId id="1347" r:id="rId79"/>
    <p:sldId id="1469" r:id="rId80"/>
    <p:sldId id="1349" r:id="rId81"/>
    <p:sldId id="1471" r:id="rId82"/>
    <p:sldId id="1472" r:id="rId83"/>
    <p:sldId id="1473" r:id="rId84"/>
    <p:sldId id="1479" r:id="rId85"/>
    <p:sldId id="1476" r:id="rId86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FFFFCC"/>
    <a:srgbClr val="6600CC"/>
    <a:srgbClr val="CCFFCC"/>
    <a:srgbClr val="CCECFF"/>
    <a:srgbClr val="9900FF"/>
    <a:srgbClr val="FF00FF"/>
    <a:srgbClr val="CCFFFF"/>
    <a:srgbClr val="FFCC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viewProps" Target="viewProp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handoutMaster" Target="handoutMasters/handout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notesMaster" Target="notesMasters/notes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8886D6B-AEAC-4769-A956-52B5D9BDFA4F}" type="datetimeFigureOut">
              <a:rPr lang="zh-TW" altLang="en-US"/>
              <a:pPr>
                <a:defRPr/>
              </a:pPr>
              <a:t>2020/3/4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FD9B108-8B31-489B-AAD3-0F4732A2CF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05951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67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0B41370-E4F3-4B82-8FC5-75F696EC613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009198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 lIns="87625" tIns="43814" rIns="87625" bIns="43814"/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  <p:sp>
        <p:nvSpPr>
          <p:cNvPr id="97284" name="投影片編號版面配置區 3"/>
          <p:cNvSpPr txBox="1">
            <a:spLocks noGrp="1"/>
          </p:cNvSpPr>
          <p:nvPr/>
        </p:nvSpPr>
        <p:spPr bwMode="auto">
          <a:xfrm>
            <a:off x="3884614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C84142E-9B89-43D9-B473-AE56BDB52317}" type="slidenum">
              <a:rPr lang="zh-TW" altLang="en-US" sz="1200"/>
              <a:pPr algn="r"/>
              <a:t>30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投影片編號版面配置區 6"/>
          <p:cNvSpPr txBox="1">
            <a:spLocks noGrp="1"/>
          </p:cNvSpPr>
          <p:nvPr/>
        </p:nvSpPr>
        <p:spPr bwMode="auto">
          <a:xfrm>
            <a:off x="3884614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FDFA290-A50E-4E27-ADDB-276CEBFF3306}" type="slidenum">
              <a:rPr lang="zh-TW" altLang="en-US" sz="1200"/>
              <a:pPr algn="r"/>
              <a:t>42</a:t>
            </a:fld>
            <a:endParaRPr lang="en-US" altLang="zh-TW" sz="1200"/>
          </a:p>
        </p:txBody>
      </p:sp>
      <p:sp>
        <p:nvSpPr>
          <p:cNvPr id="92163" name="Rectangle 7"/>
          <p:cNvSpPr txBox="1">
            <a:spLocks noGrp="1" noChangeArrowheads="1"/>
          </p:cNvSpPr>
          <p:nvPr/>
        </p:nvSpPr>
        <p:spPr bwMode="auto">
          <a:xfrm>
            <a:off x="3886201" y="86883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04" tIns="46003" rIns="92004" bIns="46003" anchor="b"/>
          <a:lstStyle/>
          <a:p>
            <a:pPr algn="r" defTabSz="952500"/>
            <a:fld id="{B01F9BC7-CA21-43FC-BCC6-AAFC645496CA}" type="slidenum">
              <a:rPr lang="en-US" altLang="zh-TW" sz="1200">
                <a:latin typeface="Times New Roman" pitchFamily="18" charset="0"/>
              </a:rPr>
              <a:pPr algn="r" defTabSz="952500"/>
              <a:t>42</a:t>
            </a:fld>
            <a:endParaRPr lang="en-US" altLang="zh-TW" sz="1200">
              <a:latin typeface="Times New Roman" pitchFamily="18" charset="0"/>
            </a:endParaRPr>
          </a:p>
        </p:txBody>
      </p:sp>
      <p:sp>
        <p:nvSpPr>
          <p:cNvPr id="92164" name="Rectangle 7"/>
          <p:cNvSpPr txBox="1">
            <a:spLocks noGrp="1" noChangeArrowheads="1"/>
          </p:cNvSpPr>
          <p:nvPr/>
        </p:nvSpPr>
        <p:spPr bwMode="auto">
          <a:xfrm>
            <a:off x="3884614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070" tIns="45535" rIns="91070" bIns="45535" anchor="b"/>
          <a:lstStyle/>
          <a:p>
            <a:pPr algn="r" defTabSz="947738"/>
            <a:fld id="{3F785712-4849-4C20-9E3D-A20FED62B68D}" type="slidenum">
              <a:rPr lang="en-US" altLang="zh-TW" sz="1200"/>
              <a:pPr algn="r" defTabSz="947738"/>
              <a:t>42</a:t>
            </a:fld>
            <a:endParaRPr lang="en-US" altLang="zh-TW" sz="1200"/>
          </a:p>
        </p:txBody>
      </p:sp>
      <p:sp>
        <p:nvSpPr>
          <p:cNvPr id="921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6175" y="690563"/>
            <a:ext cx="4567238" cy="3425825"/>
          </a:xfrm>
          <a:ln/>
        </p:spPr>
      </p:sp>
      <p:sp>
        <p:nvSpPr>
          <p:cNvPr id="921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9" y="4341814"/>
            <a:ext cx="5026025" cy="4116387"/>
          </a:xfrm>
          <a:noFill/>
          <a:ln/>
        </p:spPr>
        <p:txBody>
          <a:bodyPr lIns="92004" tIns="46003" rIns="92004" bIns="46003"/>
          <a:lstStyle/>
          <a:p>
            <a:r>
              <a:rPr lang="en-US" altLang="zh-TW" smtClean="0"/>
              <a:t>1.</a:t>
            </a:r>
            <a:r>
              <a:rPr lang="zh-TW" altLang="en-US" smtClean="0"/>
              <a:t>法律依據：國民教育法第</a:t>
            </a:r>
            <a:r>
              <a:rPr lang="en-US" altLang="zh-TW" smtClean="0"/>
              <a:t>1</a:t>
            </a:r>
            <a:r>
              <a:rPr lang="zh-TW" altLang="en-US" smtClean="0"/>
              <a:t>條：國民教育依中華民國憲法第一百五十八條之規定，以養成德、智、體、群 、美五育均衡發展之健全國民為宗旨。</a:t>
            </a:r>
            <a:endParaRPr lang="en-US" altLang="zh-TW" smtClean="0"/>
          </a:p>
          <a:p>
            <a:r>
              <a:rPr lang="en-US" altLang="zh-TW" smtClean="0"/>
              <a:t>2.</a:t>
            </a:r>
            <a:r>
              <a:rPr lang="zh-TW" altLang="en-US" smtClean="0"/>
              <a:t> 適性入學，落實</a:t>
            </a:r>
            <a:r>
              <a:rPr lang="en-US" altLang="zh-TW" smtClean="0"/>
              <a:t>『</a:t>
            </a:r>
            <a:r>
              <a:rPr lang="zh-TW" altLang="en-US" smtClean="0"/>
              <a:t>德智體群美五育均衡發展</a:t>
            </a:r>
            <a:r>
              <a:rPr lang="en-US" altLang="zh-TW" smtClean="0"/>
              <a:t>』</a:t>
            </a:r>
          </a:p>
          <a:p>
            <a:r>
              <a:rPr lang="en-US" altLang="zh-TW" smtClean="0"/>
              <a:t>3.</a:t>
            </a:r>
            <a:r>
              <a:rPr lang="zh-TW" altLang="en-US" smtClean="0"/>
              <a:t>適性：能、願意、實行</a:t>
            </a:r>
            <a:r>
              <a:rPr lang="en-US" altLang="zh-TW" smtClean="0"/>
              <a:t>(can,want,do)</a:t>
            </a:r>
          </a:p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投影片編號版面配置區 6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4F62E23-11E0-4E23-82A0-72C4DDBFE207}" type="slidenum">
              <a:rPr lang="zh-TW" altLang="en-US" sz="1200"/>
              <a:pPr algn="r"/>
              <a:t>43</a:t>
            </a:fld>
            <a:endParaRPr lang="en-US" altLang="zh-TW" sz="1200"/>
          </a:p>
        </p:txBody>
      </p:sp>
      <p:sp>
        <p:nvSpPr>
          <p:cNvPr id="91139" name="Rectangle 7"/>
          <p:cNvSpPr txBox="1">
            <a:spLocks noGrp="1" noChangeArrowheads="1"/>
          </p:cNvSpPr>
          <p:nvPr/>
        </p:nvSpPr>
        <p:spPr bwMode="auto">
          <a:xfrm>
            <a:off x="3886200" y="86883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04" tIns="46003" rIns="92004" bIns="46003" anchor="b"/>
          <a:lstStyle/>
          <a:p>
            <a:pPr algn="r" defTabSz="952500"/>
            <a:fld id="{2287E5CC-C6C6-4539-8437-7012AE18ADDD}" type="slidenum">
              <a:rPr lang="en-US" altLang="zh-TW" sz="1200">
                <a:latin typeface="Times New Roman" pitchFamily="18" charset="0"/>
              </a:rPr>
              <a:pPr algn="r" defTabSz="952500"/>
              <a:t>43</a:t>
            </a:fld>
            <a:endParaRPr lang="en-US" altLang="zh-TW" sz="1200">
              <a:latin typeface="Times New Roman" pitchFamily="18" charset="0"/>
            </a:endParaRPr>
          </a:p>
        </p:txBody>
      </p:sp>
      <p:sp>
        <p:nvSpPr>
          <p:cNvPr id="9114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070" tIns="45535" rIns="91070" bIns="45535" anchor="b"/>
          <a:lstStyle/>
          <a:p>
            <a:pPr algn="r" defTabSz="947738"/>
            <a:fld id="{F7D7900D-DE4C-4330-BCEC-A8F3F38AB2FA}" type="slidenum">
              <a:rPr lang="en-US" altLang="zh-TW" sz="1200"/>
              <a:pPr algn="r" defTabSz="947738"/>
              <a:t>43</a:t>
            </a:fld>
            <a:endParaRPr lang="en-US" altLang="zh-TW" sz="1200"/>
          </a:p>
        </p:txBody>
      </p:sp>
      <p:sp>
        <p:nvSpPr>
          <p:cNvPr id="911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6175" y="690563"/>
            <a:ext cx="4567238" cy="3425825"/>
          </a:xfrm>
          <a:ln/>
        </p:spPr>
      </p:sp>
      <p:sp>
        <p:nvSpPr>
          <p:cNvPr id="911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341813"/>
            <a:ext cx="5026025" cy="4116387"/>
          </a:xfrm>
          <a:noFill/>
          <a:ln/>
        </p:spPr>
        <p:txBody>
          <a:bodyPr lIns="92004" tIns="46003" rIns="92004" bIns="46003"/>
          <a:lstStyle/>
          <a:p>
            <a:r>
              <a:rPr lang="en-US" altLang="zh-TW" smtClean="0"/>
              <a:t>1.</a:t>
            </a:r>
            <a:r>
              <a:rPr lang="zh-TW" altLang="en-US" smtClean="0"/>
              <a:t>法律依據：國民教育法第</a:t>
            </a:r>
            <a:r>
              <a:rPr lang="en-US" altLang="zh-TW" smtClean="0"/>
              <a:t>1</a:t>
            </a:r>
            <a:r>
              <a:rPr lang="zh-TW" altLang="en-US" smtClean="0"/>
              <a:t>條：國民教育依中華民國憲法第一百五十八條之規定，以養成德、智、體、群 、美五育均衡發展之健全國民為宗旨。</a:t>
            </a:r>
            <a:endParaRPr lang="en-US" altLang="zh-TW" smtClean="0"/>
          </a:p>
          <a:p>
            <a:r>
              <a:rPr lang="en-US" altLang="zh-TW" smtClean="0"/>
              <a:t>2.</a:t>
            </a:r>
            <a:r>
              <a:rPr lang="zh-TW" altLang="en-US" smtClean="0"/>
              <a:t> 適性入學，落實</a:t>
            </a:r>
            <a:r>
              <a:rPr lang="en-US" altLang="zh-TW" smtClean="0"/>
              <a:t>『</a:t>
            </a:r>
            <a:r>
              <a:rPr lang="zh-TW" altLang="en-US" smtClean="0"/>
              <a:t>德智體群美五育均衡發展</a:t>
            </a:r>
            <a:r>
              <a:rPr lang="en-US" altLang="zh-TW" smtClean="0"/>
              <a:t>』</a:t>
            </a:r>
          </a:p>
          <a:p>
            <a:r>
              <a:rPr lang="en-US" altLang="zh-TW" smtClean="0"/>
              <a:t>3.</a:t>
            </a:r>
            <a:r>
              <a:rPr lang="zh-TW" altLang="en-US" smtClean="0"/>
              <a:t>適性：能、願意、實行</a:t>
            </a:r>
            <a:r>
              <a:rPr lang="en-US" altLang="zh-TW" smtClean="0"/>
              <a:t>(can,want,do)</a:t>
            </a:r>
          </a:p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投影片編號版面配置區 6"/>
          <p:cNvSpPr txBox="1">
            <a:spLocks noGrp="1"/>
          </p:cNvSpPr>
          <p:nvPr/>
        </p:nvSpPr>
        <p:spPr bwMode="auto">
          <a:xfrm>
            <a:off x="3884614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A4003C7-0F4C-4A9D-86B2-4DD53F738E19}" type="slidenum">
              <a:rPr lang="zh-TW" altLang="en-US" sz="1200"/>
              <a:pPr algn="r"/>
              <a:t>44</a:t>
            </a:fld>
            <a:endParaRPr lang="en-US" altLang="zh-TW" sz="1200"/>
          </a:p>
        </p:txBody>
      </p:sp>
      <p:sp>
        <p:nvSpPr>
          <p:cNvPr id="93187" name="Rectangle 7"/>
          <p:cNvSpPr txBox="1">
            <a:spLocks noGrp="1" noChangeArrowheads="1"/>
          </p:cNvSpPr>
          <p:nvPr/>
        </p:nvSpPr>
        <p:spPr bwMode="auto">
          <a:xfrm>
            <a:off x="3886201" y="86883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04" tIns="46003" rIns="92004" bIns="46003" anchor="b"/>
          <a:lstStyle/>
          <a:p>
            <a:pPr algn="r" defTabSz="952500"/>
            <a:fld id="{5407B7A9-6C1D-4547-85E4-577933B9DB0B}" type="slidenum">
              <a:rPr lang="en-US" altLang="zh-TW" sz="1200">
                <a:latin typeface="Times New Roman" pitchFamily="18" charset="0"/>
              </a:rPr>
              <a:pPr algn="r" defTabSz="952500"/>
              <a:t>44</a:t>
            </a:fld>
            <a:endParaRPr lang="en-US" altLang="zh-TW" sz="1200">
              <a:latin typeface="Times New Roman" pitchFamily="18" charset="0"/>
            </a:endParaRPr>
          </a:p>
        </p:txBody>
      </p:sp>
      <p:sp>
        <p:nvSpPr>
          <p:cNvPr id="93188" name="Rectangle 7"/>
          <p:cNvSpPr txBox="1">
            <a:spLocks noGrp="1" noChangeArrowheads="1"/>
          </p:cNvSpPr>
          <p:nvPr/>
        </p:nvSpPr>
        <p:spPr bwMode="auto">
          <a:xfrm>
            <a:off x="3884614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070" tIns="45535" rIns="91070" bIns="45535" anchor="b"/>
          <a:lstStyle/>
          <a:p>
            <a:pPr algn="r" defTabSz="947738"/>
            <a:fld id="{DBAD372B-92CB-432B-A1A0-FF1A9F5803C7}" type="slidenum">
              <a:rPr lang="en-US" altLang="zh-TW" sz="1200"/>
              <a:pPr algn="r" defTabSz="947738"/>
              <a:t>44</a:t>
            </a:fld>
            <a:endParaRPr lang="en-US" altLang="zh-TW" sz="1200"/>
          </a:p>
        </p:txBody>
      </p:sp>
      <p:sp>
        <p:nvSpPr>
          <p:cNvPr id="931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6175" y="690563"/>
            <a:ext cx="4567238" cy="3425825"/>
          </a:xfrm>
          <a:ln/>
        </p:spPr>
      </p:sp>
      <p:sp>
        <p:nvSpPr>
          <p:cNvPr id="931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9" y="4341814"/>
            <a:ext cx="5026025" cy="4116387"/>
          </a:xfrm>
          <a:noFill/>
          <a:ln/>
        </p:spPr>
        <p:txBody>
          <a:bodyPr lIns="92004" tIns="46003" rIns="92004" bIns="46003"/>
          <a:lstStyle/>
          <a:p>
            <a:r>
              <a:rPr lang="en-US" altLang="zh-TW" smtClean="0"/>
              <a:t>1.</a:t>
            </a:r>
            <a:r>
              <a:rPr lang="zh-TW" altLang="en-US" smtClean="0"/>
              <a:t>法律依據：國民教育法第</a:t>
            </a:r>
            <a:r>
              <a:rPr lang="en-US" altLang="zh-TW" smtClean="0"/>
              <a:t>1</a:t>
            </a:r>
            <a:r>
              <a:rPr lang="zh-TW" altLang="en-US" smtClean="0"/>
              <a:t>條：國民教育依中華民國憲法第一百五十八條之規定，以養成德、智、體、群 、美五育均衡發展之健全國民為宗旨。</a:t>
            </a:r>
            <a:endParaRPr lang="en-US" altLang="zh-TW" smtClean="0"/>
          </a:p>
          <a:p>
            <a:r>
              <a:rPr lang="en-US" altLang="zh-TW" smtClean="0"/>
              <a:t>2.</a:t>
            </a:r>
            <a:r>
              <a:rPr lang="zh-TW" altLang="en-US" smtClean="0"/>
              <a:t> 適性入學，落實</a:t>
            </a:r>
            <a:r>
              <a:rPr lang="en-US" altLang="zh-TW" smtClean="0"/>
              <a:t>『</a:t>
            </a:r>
            <a:r>
              <a:rPr lang="zh-TW" altLang="en-US" smtClean="0"/>
              <a:t>德智體群美五育均衡發展</a:t>
            </a:r>
            <a:r>
              <a:rPr lang="en-US" altLang="zh-TW" smtClean="0"/>
              <a:t>』</a:t>
            </a:r>
          </a:p>
          <a:p>
            <a:r>
              <a:rPr lang="en-US" altLang="zh-TW" smtClean="0"/>
              <a:t>3.</a:t>
            </a:r>
            <a:r>
              <a:rPr lang="zh-TW" altLang="en-US" smtClean="0"/>
              <a:t>適性：能、願意、實行</a:t>
            </a:r>
            <a:r>
              <a:rPr lang="en-US" altLang="zh-TW" smtClean="0"/>
              <a:t>(can,want,do)</a:t>
            </a:r>
          </a:p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6125"/>
            <a:ext cx="4964113" cy="3722688"/>
          </a:xfrm>
          <a:ln/>
        </p:spPr>
      </p:sp>
      <p:sp>
        <p:nvSpPr>
          <p:cNvPr id="89091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7988" cy="4114800"/>
          </a:xfrm>
          <a:noFill/>
          <a:ln/>
        </p:spPr>
        <p:txBody>
          <a:bodyPr lIns="90726" tIns="45363" rIns="90726" bIns="45363"/>
          <a:lstStyle/>
          <a:p>
            <a:pPr defTabSz="488950"/>
            <a:r>
              <a:rPr lang="zh-TW" altLang="en-US" smtClean="0"/>
              <a:t> </a:t>
            </a:r>
          </a:p>
        </p:txBody>
      </p:sp>
      <p:sp>
        <p:nvSpPr>
          <p:cNvPr id="89092" name="投影片編號版面配置區 3"/>
          <p:cNvSpPr txBox="1">
            <a:spLocks noGrp="1"/>
          </p:cNvSpPr>
          <p:nvPr/>
        </p:nvSpPr>
        <p:spPr bwMode="auto">
          <a:xfrm>
            <a:off x="3848100" y="9428163"/>
            <a:ext cx="294798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8293" tIns="49146" rIns="98293" bIns="49146" anchor="b"/>
          <a:lstStyle/>
          <a:p>
            <a:pPr algn="r"/>
            <a:fld id="{02D6870D-04FB-4936-A093-ABFD79FC9DCD}" type="slidenum">
              <a:rPr lang="zh-TW" altLang="en-US" sz="1300">
                <a:solidFill>
                  <a:srgbClr val="000000"/>
                </a:solidFill>
                <a:latin typeface="Calibri" pitchFamily="34" charset="0"/>
              </a:rPr>
              <a:pPr algn="r"/>
              <a:t>53</a:t>
            </a:fld>
            <a:endParaRPr lang="en-US" altLang="zh-TW" sz="13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9093" name="日期版面配置區 1"/>
          <p:cNvSpPr txBox="1">
            <a:spLocks noGrp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26" tIns="45363" rIns="90726" bIns="45363"/>
          <a:lstStyle/>
          <a:p>
            <a:pPr algn="r"/>
            <a:endParaRPr lang="zh-TW" altLang="en-US" sz="1200">
              <a:solidFill>
                <a:srgbClr val="000000"/>
              </a:solidFill>
            </a:endParaRPr>
          </a:p>
        </p:txBody>
      </p:sp>
      <p:sp>
        <p:nvSpPr>
          <p:cNvPr id="89094" name="投影片編號版面配置區 2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726" tIns="45363" rIns="90726" bIns="45363" anchor="b"/>
          <a:lstStyle/>
          <a:p>
            <a:pPr algn="r"/>
            <a:fld id="{760B8EDD-C1A0-444D-8B03-E24D406D1530}" type="slidenum">
              <a:rPr lang="en-US" altLang="zh-TW" sz="1200">
                <a:solidFill>
                  <a:srgbClr val="000000"/>
                </a:solidFill>
              </a:rPr>
              <a:pPr algn="r"/>
              <a:t>53</a:t>
            </a:fld>
            <a:endParaRPr lang="zh-TW" altLang="en-US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後面我們來分別介紹計分方式</a:t>
            </a:r>
          </a:p>
        </p:txBody>
      </p:sp>
      <p:sp>
        <p:nvSpPr>
          <p:cNvPr id="358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81D4D872-9AAC-4CFC-AFF1-C2652AE41912}" type="slidenum">
              <a:rPr lang="zh-TW" altLang="en-US" smtClean="0"/>
              <a:pPr/>
              <a:t>56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6048520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881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 lIns="91257" tIns="45629" rIns="91257" bIns="45629"/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418820" name="投影片編號版面配置區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 anchor="b"/>
          <a:lstStyle/>
          <a:p>
            <a:pPr algn="r"/>
            <a:fld id="{0E91A49A-4B47-44DA-8193-2B2C735EC33C}" type="slidenum">
              <a:rPr kumimoji="0" lang="en-US" altLang="zh-TW" sz="1200">
                <a:latin typeface="Calibri" pitchFamily="34" charset="0"/>
              </a:rPr>
              <a:pPr algn="r"/>
              <a:t>58</a:t>
            </a:fld>
            <a:endParaRPr kumimoji="0" lang="en-US" altLang="zh-TW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  <p:sp>
        <p:nvSpPr>
          <p:cNvPr id="97284" name="投影片編號版面配置區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C84142E-9B89-43D9-B473-AE56BDB52317}" type="slidenum">
              <a:rPr lang="zh-TW" altLang="en-US" sz="1200"/>
              <a:pPr algn="r"/>
              <a:t>70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D1630C-26BD-4C3C-8246-D525E0BD3594}" type="slidenum">
              <a:rPr lang="zh-TW" altLang="en-US" smtClean="0"/>
              <a:pPr>
                <a:defRPr/>
              </a:pPr>
              <a:t>85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97815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6A0FB-02D4-476C-8465-78CD0DE2FEC2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B1008-A5CC-431D-A378-F766904F58A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428FD-2B7B-47EB-AD24-2C69F54343A3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D4324-0639-4B95-9197-0694AF3EC15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B1F31-42E9-4ACF-83BA-85CBADDD2126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66A7D-32FB-40E9-AA96-22E1C728D52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E49EB-96D6-4DBC-81F6-00EB64B3F52C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991DD-663C-48E7-8822-310FF128D01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667A-0C94-4978-9CD4-A0115500B066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06915-B9DC-4002-A062-0A1FA076AF6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45DB2-C3F6-4116-87B4-177C664449EB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CB147-1AD3-4A56-8AF4-1233A699F44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014DF-E2E3-41D4-A6D5-B6CD1EB70825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F18D5-A645-43E9-9A17-8BE5B0EED2C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4F7BE6-3F18-4A05-9E05-D2FAE2EA1DFA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FE338-190D-4AAF-942A-86540497402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8281F-95C0-4620-BE2D-9FA97322BA02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5CD21-08C9-4C2D-A33F-E09BF8513BE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76640-06A2-445E-957F-D1157100A248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6F416-1F0B-4D3B-9362-AA63006C4FF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E4530-692E-4195-9E53-786765A25759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52EBB-9C10-4152-B3D9-949F2B4EED8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標題及圖表或組織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SmartArt 版面配置區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782B2-8295-41C9-AF48-6953CE830C26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E67D5B-A2CE-4E9A-891D-2AEA0FEAAAE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標題，文字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圖表版面配置區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2A93F-2356-43B3-9883-4080FD5ED177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7AD67-AF25-4E6F-B19C-5A270947176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71146-4781-4528-B699-4BC3454ADCE0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2C251-DEBF-426A-94DC-F987CDC5A3D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320C0-042B-4B82-B26D-0A968B8E9836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ECC16-F396-4168-8C86-03E8B006987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advTm="5000">
    <p:cut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095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84013CD6-AFBE-4167-A2AE-AE241DC4FC5F}" type="datetime1">
              <a:rPr lang="zh-TW" altLang="en-US"/>
              <a:pPr>
                <a:defRPr/>
              </a:pPr>
              <a:t>2020/3/4</a:t>
            </a:fld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zh-TW" altLang="en-US"/>
              <a:t>免試會考新趨勢&amp;技職教育十二年國教面面觀</a:t>
            </a: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A618F77-D4B2-409B-A9A6-125CAAB5694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  <p:sldLayoutId id="2147483652" r:id="rId12"/>
    <p:sldLayoutId id="2147483651" r:id="rId13"/>
    <p:sldLayoutId id="2147483650" r:id="rId14"/>
    <p:sldLayoutId id="2147483649" r:id="rId15"/>
    <p:sldLayoutId id="2147483665" r:id="rId16"/>
  </p:sldLayoutIdLst>
  <p:transition advTm="5000">
    <p:cut thruBlk="1"/>
  </p:transition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cap.nace.edu.tw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0.emf"/><Relationship Id="rId5" Type="http://schemas.openxmlformats.org/officeDocument/2006/relationships/package" Target="../embeddings/Microsoft_Word_Document1.docx"/><Relationship Id="rId4" Type="http://schemas.openxmlformats.org/officeDocument/2006/relationships/oleObject" Target="../embeddings/oleObject1.bin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://www.edunet.taipei.gov.tw/" TargetMode="Externa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12basic.tp.edu.tw/" TargetMode="Externa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me.moe.edu.tw/junior/search/" TargetMode="External"/><Relationship Id="rId2" Type="http://schemas.openxmlformats.org/officeDocument/2006/relationships/hyperlink" Target="http://expo.tp.edu.tw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me.moe.edu.tw/junior/search/" TargetMode="External"/><Relationship Id="rId2" Type="http://schemas.openxmlformats.org/officeDocument/2006/relationships/hyperlink" Target="https://school.tp.edu.tw/Login.action?l=tp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://12basic.edu.tw/" TargetMode="Externa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s://cap.nace.edu.tw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adapt.k12ea.gov.tw/" TargetMode="Externa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://203.72.29.166/search" TargetMode="Externa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s://techexpo.moe.edu.tw/search/profile_edutype.php?ec=5" TargetMode="Externa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://me.moe.edu.tw/junior/search/" TargetMode="Externa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hyperlink" Target="http://me.moe.edu.tw/junior/search/" TargetMode="External"/><Relationship Id="rId2" Type="http://schemas.openxmlformats.org/officeDocument/2006/relationships/hyperlink" Target="https://techexpo.moe.edu.tw/search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 descr="下載2.jpg"/>
          <p:cNvPicPr>
            <a:picLocks noChangeAspect="1"/>
          </p:cNvPicPr>
          <p:nvPr/>
        </p:nvPicPr>
        <p:blipFill>
          <a:blip r:embed="rId2">
            <a:lum bright="25000" contrast="-5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122" name="Rectangle 6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054" name="Rectangle 12"/>
          <p:cNvSpPr>
            <a:spLocks noChangeArrowheads="1"/>
          </p:cNvSpPr>
          <p:nvPr/>
        </p:nvSpPr>
        <p:spPr bwMode="auto">
          <a:xfrm>
            <a:off x="857224" y="714356"/>
            <a:ext cx="7286676" cy="1138773"/>
          </a:xfrm>
          <a:prstGeom prst="rect">
            <a:avLst/>
          </a:prstGeom>
          <a:solidFill>
            <a:srgbClr val="FFFF00"/>
          </a:solidFill>
          <a:ln w="63500">
            <a:solidFill>
              <a:srgbClr val="FF00FF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endParaRPr lang="en-US" altLang="zh-TW" sz="1200" b="1" dirty="0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ctr">
              <a:defRPr/>
            </a:pPr>
            <a:r>
              <a:rPr lang="en-US" altLang="zh-TW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</a:t>
            </a:r>
            <a:r>
              <a:rPr lang="zh-TW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</a:t>
            </a:r>
            <a:r>
              <a:rPr lang="zh-TW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適性入學</a:t>
            </a:r>
            <a:r>
              <a:rPr lang="zh-TW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宣導</a:t>
            </a:r>
            <a:endParaRPr lang="en-US" altLang="zh-TW" sz="4400" b="1" dirty="0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ctr">
              <a:defRPr/>
            </a:pPr>
            <a:endParaRPr lang="zh-TW" altLang="en-US" sz="12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  <a:cs typeface="華康儷中黑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000232" y="3214686"/>
            <a:ext cx="442915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zh-TW" altLang="en-US" sz="80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家長場</a:t>
            </a:r>
            <a:endParaRPr lang="zh-TW" altLang="en-US" sz="8000" b="1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  <a:cs typeface="華康儷中黑"/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1000100" y="5429264"/>
            <a:ext cx="592935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zh-TW" altLang="en-US" sz="4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陳裕宏主講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(2020/02/21)</a:t>
            </a:r>
            <a:endParaRPr lang="zh-TW" alt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194" name="AutoShape 2" descr="ãæ¿å¤§éä¸­åç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2" name="AutoShape 4" descr="ãæ¿å¤§éä¸­åç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571472" y="1285860"/>
            <a:ext cx="8001000" cy="5115246"/>
          </a:xfrm>
          <a:prstGeom prst="rect">
            <a:avLst/>
          </a:prstGeom>
          <a:solidFill>
            <a:srgbClr val="CCFFFF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主講：</a:t>
            </a:r>
            <a:r>
              <a:rPr lang="zh-TW" altLang="en-US" sz="32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陳裕宏</a:t>
            </a:r>
            <a:r>
              <a:rPr lang="en-US" altLang="zh-TW" sz="2200" b="1" dirty="0">
                <a:solidFill>
                  <a:srgbClr val="0066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en-US" altLang="zh-TW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0929-929-309</a:t>
            </a:r>
            <a:r>
              <a:rPr lang="zh-TW" altLang="en-US" sz="2200" b="1" dirty="0">
                <a:solidFill>
                  <a:srgbClr val="0066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、</a:t>
            </a:r>
            <a:r>
              <a:rPr lang="en-US" altLang="zh-TW" sz="2400" b="1" dirty="0">
                <a:solidFill>
                  <a:srgbClr val="0066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chenyh@mcvs.tp.edu.tw</a:t>
            </a:r>
            <a:r>
              <a:rPr lang="en-US" altLang="zh-TW" sz="2200" b="1" dirty="0">
                <a:solidFill>
                  <a:srgbClr val="0066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endParaRPr lang="zh-TW" altLang="en-US" sz="2200" b="1" dirty="0">
              <a:solidFill>
                <a:srgbClr val="0066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defRPr/>
            </a:pPr>
            <a:r>
              <a:rPr lang="zh-TW" altLang="en-US" sz="2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基北區登記分發前總幹事、</a:t>
            </a:r>
            <a:r>
              <a:rPr lang="zh-TW" altLang="en-US" sz="22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基隆市政府教育處顧問</a:t>
            </a:r>
            <a:endParaRPr lang="en-US" altLang="zh-TW" sz="2200" b="1" dirty="0">
              <a:solidFill>
                <a:srgbClr val="0000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學歷：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</a:t>
            </a:r>
            <a:r>
              <a:rPr lang="zh-TW" altLang="en-US" sz="2000" b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國立台灣師範大學</a:t>
            </a: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工業教育系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畢業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>
              <a:spcBef>
                <a:spcPts val="600"/>
              </a:spcBef>
              <a:defRPr/>
            </a:pP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</a:t>
            </a:r>
            <a:r>
              <a:rPr lang="zh-TW" altLang="en-US" sz="2000" b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國立台灣師範大學</a:t>
            </a: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教育研究所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結業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>
              <a:spcBef>
                <a:spcPts val="600"/>
              </a:spcBef>
              <a:defRPr/>
            </a:pP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</a:t>
            </a:r>
            <a:r>
              <a:rPr lang="zh-TW" altLang="en-US" sz="2000" b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國立台北科技大學</a:t>
            </a: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技術及職業教育研究所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碩士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10000"/>
              </a:lnSpc>
              <a:spcBef>
                <a:spcPts val="60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經歷：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任教年資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35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年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zh-TW" altLang="en-US" b="1" u="sng" dirty="0">
                <a:solidFill>
                  <a:srgbClr val="996633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專心致力於學生升學輔導工作</a:t>
            </a:r>
            <a:r>
              <a:rPr lang="zh-TW" altLang="en-US" b="1" u="sng" dirty="0" smtClean="0">
                <a:solidFill>
                  <a:srgbClr val="996633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有近</a:t>
            </a:r>
            <a:r>
              <a:rPr lang="en-US" altLang="zh-TW" b="1" u="sng" dirty="0" smtClean="0">
                <a:solidFill>
                  <a:srgbClr val="996633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</a:t>
            </a:r>
            <a:r>
              <a:rPr lang="zh-TW" altLang="en-US" b="1" u="sng" dirty="0" smtClean="0">
                <a:solidFill>
                  <a:srgbClr val="996633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年</a:t>
            </a:r>
            <a:r>
              <a:rPr lang="zh-TW" altLang="en-US" b="1" u="sng" dirty="0">
                <a:solidFill>
                  <a:srgbClr val="996633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的經驗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>
              <a:spcBef>
                <a:spcPts val="0"/>
              </a:spcBef>
              <a:defRPr/>
            </a:pP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全國大專優秀青年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(1981)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、臺北市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101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學年度特殊優良教師</a:t>
            </a:r>
            <a:endParaRPr lang="en-US" altLang="zh-TW" b="1" dirty="0">
              <a:solidFill>
                <a:srgbClr val="0000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中央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&amp;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地方</a:t>
            </a:r>
            <a:r>
              <a:rPr lang="en-US" altLang="zh-TW" sz="12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zh-TW" altLang="en-US" sz="12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基北區</a:t>
            </a:r>
            <a:r>
              <a:rPr lang="en-US" altLang="zh-TW" sz="1200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lang="zh-TW" altLang="en-US" b="1" u="sng" dirty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適性入學宣導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種子教師</a:t>
            </a:r>
          </a:p>
          <a:p>
            <a:pPr>
              <a:lnSpc>
                <a:spcPct val="110000"/>
              </a:lnSpc>
              <a:defRPr/>
            </a:pP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臺北市</a:t>
            </a:r>
            <a:r>
              <a:rPr lang="zh-TW" alt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十二年國教工作圈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會考、免試、特招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工作小組成員</a:t>
            </a:r>
            <a:endParaRPr lang="en-US" altLang="zh-TW" b="1" dirty="0">
              <a:solidFill>
                <a:srgbClr val="0000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defRPr/>
            </a:pP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基北區</a:t>
            </a:r>
            <a:r>
              <a:rPr lang="zh-TW" altLang="en-US" b="1" u="sng" dirty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免試入學委員會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規劃委員、諮詢委員、</a:t>
            </a:r>
            <a:r>
              <a:rPr lang="zh-TW" altLang="en-US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分發總幹事</a:t>
            </a:r>
            <a:endParaRPr lang="en-US" altLang="zh-TW" b="1" dirty="0">
              <a:solidFill>
                <a:srgbClr val="0000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defRPr/>
            </a:pP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6.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教育部</a:t>
            </a:r>
            <a:r>
              <a:rPr lang="zh-TW" alt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十二年國民基本教育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諮詢委員、審查委員、宣導專員</a:t>
            </a:r>
            <a:endParaRPr lang="en-US" altLang="zh-TW" b="1" dirty="0">
              <a:solidFill>
                <a:srgbClr val="0000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defRPr/>
            </a:pP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教育部</a:t>
            </a:r>
            <a:r>
              <a:rPr lang="zh-TW" altLang="en-US" b="1" u="sng" dirty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技職教育</a:t>
            </a:r>
            <a:r>
              <a:rPr lang="zh-TW" alt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、</a:t>
            </a:r>
            <a:r>
              <a:rPr lang="zh-TW" altLang="en-US" b="1" u="sng" dirty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國中多元進路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宣導專員</a:t>
            </a:r>
            <a:endParaRPr lang="en-US" altLang="zh-TW" b="1" dirty="0">
              <a:solidFill>
                <a:srgbClr val="0000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defRPr/>
            </a:pP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教育部</a:t>
            </a:r>
            <a:r>
              <a:rPr lang="zh-TW" alt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綜合高中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審查委員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、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訪視委員、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宣導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專員</a:t>
            </a:r>
          </a:p>
          <a:p>
            <a:pPr>
              <a:lnSpc>
                <a:spcPct val="110000"/>
              </a:lnSpc>
              <a:defRPr/>
            </a:pPr>
            <a:r>
              <a:rPr lang="zh-TW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教育部</a:t>
            </a:r>
            <a:r>
              <a:rPr lang="zh-TW" altLang="en-US" b="1" u="sng" dirty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技專校院招生策進總會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審查委員</a:t>
            </a:r>
            <a:endParaRPr lang="zh-TW" altLang="en-US" sz="2000" b="1" dirty="0">
              <a:solidFill>
                <a:srgbClr val="0000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500034" y="357166"/>
            <a:ext cx="814393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zh-TW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講座簡介</a:t>
            </a:r>
            <a:endParaRPr lang="zh-TW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華康儷中黑"/>
              <a:cs typeface="華康儷中黑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3076" name="Rectangle 9"/>
          <p:cNvSpPr>
            <a:spLocks noChangeArrowheads="1"/>
          </p:cNvSpPr>
          <p:nvPr/>
        </p:nvSpPr>
        <p:spPr bwMode="auto">
          <a:xfrm>
            <a:off x="611188" y="404813"/>
            <a:ext cx="8001000" cy="6032421"/>
          </a:xfrm>
          <a:prstGeom prst="rect">
            <a:avLst/>
          </a:prstGeom>
          <a:solidFill>
            <a:srgbClr val="CCFFFF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zh-TW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專長</a:t>
            </a:r>
            <a:r>
              <a:rPr lang="zh-TW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項目</a:t>
            </a:r>
            <a:r>
              <a:rPr lang="en-US" altLang="zh-TW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(</a:t>
            </a:r>
            <a:r>
              <a:rPr lang="zh-TW" alt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國中學生升學部分</a:t>
            </a:r>
            <a:r>
              <a:rPr lang="en-US" altLang="zh-TW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) </a:t>
            </a:r>
            <a:r>
              <a:rPr lang="zh-TW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：</a:t>
            </a:r>
            <a:endParaRPr lang="en-US" altLang="zh-TW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儷中黑"/>
              <a:ea typeface="華康儷中黑"/>
              <a:cs typeface="華康儷中黑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1.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國中畢業生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多元升學進路 </a:t>
            </a:r>
            <a:r>
              <a:rPr lang="en-US" altLang="zh-TW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/ 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適性入學</a:t>
            </a: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2.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國中教育會考</a:t>
            </a:r>
            <a:endParaRPr lang="en-US" altLang="zh-TW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3.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現行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升學管道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簡介</a:t>
            </a:r>
            <a:r>
              <a:rPr lang="zh-TW" altLang="en-US" sz="24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與建議</a:t>
            </a:r>
            <a:endParaRPr lang="en-US" altLang="zh-TW" sz="24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  <a:p>
            <a:pPr>
              <a:spcBef>
                <a:spcPts val="600"/>
              </a:spcBef>
              <a:defRPr/>
            </a:pP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   </a:t>
            </a:r>
            <a:r>
              <a:rPr lang="en-US" altLang="zh-TW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(1)</a:t>
            </a: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免試入學</a:t>
            </a:r>
            <a:r>
              <a:rPr lang="en-US" altLang="zh-TW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</a:t>
            </a:r>
            <a:r>
              <a:rPr lang="zh-TW" altLang="en-US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高中職、五專</a:t>
            </a:r>
            <a:r>
              <a:rPr lang="en-US" altLang="zh-TW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)</a:t>
            </a:r>
          </a:p>
          <a:p>
            <a:pPr>
              <a:spcBef>
                <a:spcPts val="600"/>
              </a:spcBef>
              <a:defRPr/>
            </a:pP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   </a:t>
            </a:r>
            <a:r>
              <a:rPr lang="en-US" altLang="zh-TW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(2)</a:t>
            </a: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特色招生</a:t>
            </a:r>
            <a:r>
              <a:rPr lang="en-US" altLang="zh-TW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</a:t>
            </a:r>
            <a:r>
              <a:rPr lang="zh-TW" altLang="en-US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高中職、五專</a:t>
            </a:r>
            <a:r>
              <a:rPr lang="en-US" altLang="zh-TW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)</a:t>
            </a:r>
          </a:p>
          <a:p>
            <a:pPr>
              <a:spcBef>
                <a:spcPts val="600"/>
              </a:spcBef>
              <a:defRPr/>
            </a:pP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   </a:t>
            </a:r>
            <a:r>
              <a:rPr lang="en-US" altLang="zh-TW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(3)</a:t>
            </a: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甄選入學</a:t>
            </a:r>
            <a:r>
              <a:rPr lang="en-US" altLang="zh-TW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</a:t>
            </a:r>
            <a:r>
              <a:rPr lang="zh-TW" altLang="en-US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音樂、美術、舞蹈、戲劇、科學、體育、專業群科</a:t>
            </a:r>
            <a:r>
              <a:rPr lang="en-US" altLang="zh-TW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)</a:t>
            </a:r>
          </a:p>
          <a:p>
            <a:pPr>
              <a:spcBef>
                <a:spcPts val="600"/>
              </a:spcBef>
              <a:defRPr/>
            </a:pP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   </a:t>
            </a:r>
            <a:r>
              <a:rPr lang="en-US" altLang="zh-TW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(4)</a:t>
            </a: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其他</a:t>
            </a:r>
            <a:r>
              <a:rPr lang="en-US" altLang="zh-TW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</a:t>
            </a:r>
            <a:r>
              <a:rPr lang="zh-TW" altLang="en-US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實用技能學程、建教合作班、產學合作班、雙軌訓練旗艦計畫、七年一貫班</a:t>
            </a:r>
            <a:endParaRPr lang="en-US" altLang="zh-TW" sz="14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  <a:p>
            <a:pPr>
              <a:defRPr/>
            </a:pPr>
            <a:r>
              <a:rPr lang="zh-TW" altLang="en-US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                               技優入學、產業特殊需求類科、運動優良、身心障礙</a:t>
            </a:r>
            <a:r>
              <a:rPr lang="en-US" altLang="zh-TW" sz="1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)</a:t>
            </a: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4.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認識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技職教育</a:t>
            </a:r>
            <a:endParaRPr lang="en-US" altLang="zh-TW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5.</a:t>
            </a:r>
            <a:r>
              <a:rPr lang="zh-TW" altLang="en-US" sz="24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認識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綜合高中</a:t>
            </a:r>
            <a:endParaRPr lang="en-US" altLang="zh-TW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6.</a:t>
            </a:r>
            <a:r>
              <a:rPr lang="zh-TW" altLang="en-US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志願選填與落點分析</a:t>
            </a:r>
            <a:r>
              <a:rPr lang="en-US" altLang="zh-TW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</a:t>
            </a:r>
            <a:r>
              <a:rPr lang="zh-TW" altLang="en-US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如何選擇校系</a:t>
            </a:r>
            <a:r>
              <a:rPr lang="en-US" altLang="zh-TW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)</a:t>
            </a: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7.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十二年國民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基本教育</a:t>
            </a:r>
            <a:endParaRPr lang="en-US" altLang="zh-TW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</a:t>
            </a:r>
            <a:r>
              <a:rPr lang="en-US" altLang="zh-TW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8.</a:t>
            </a:r>
            <a:r>
              <a:rPr lang="zh-TW" alt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認識</a:t>
            </a:r>
            <a:r>
              <a:rPr lang="en-US" altLang="zh-TW" sz="28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108</a:t>
            </a:r>
            <a:r>
              <a:rPr lang="zh-TW" altLang="en-US" sz="28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課綱</a:t>
            </a:r>
            <a:r>
              <a:rPr lang="en-US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(</a:t>
            </a: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國中階段</a:t>
            </a:r>
            <a:r>
              <a:rPr lang="en-US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)</a:t>
            </a:r>
            <a:endParaRPr lang="zh-TW" altLang="en-US" sz="24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3076" name="Rectangle 9"/>
          <p:cNvSpPr>
            <a:spLocks noChangeArrowheads="1"/>
          </p:cNvSpPr>
          <p:nvPr/>
        </p:nvSpPr>
        <p:spPr bwMode="auto">
          <a:xfrm>
            <a:off x="571472" y="714356"/>
            <a:ext cx="8001000" cy="5432256"/>
          </a:xfrm>
          <a:prstGeom prst="rect">
            <a:avLst/>
          </a:prstGeom>
          <a:solidFill>
            <a:srgbClr val="CCFFFF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zh-TW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專長</a:t>
            </a:r>
            <a:r>
              <a:rPr lang="zh-TW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項目</a:t>
            </a:r>
            <a:r>
              <a:rPr lang="en-US" altLang="zh-TW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(</a:t>
            </a:r>
            <a:r>
              <a:rPr lang="zh-TW" alt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高中職學生升學部分</a:t>
            </a:r>
            <a:r>
              <a:rPr lang="en-US" altLang="zh-TW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)</a:t>
            </a:r>
            <a:r>
              <a:rPr lang="zh-TW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"/>
                <a:ea typeface="華康儷中黑"/>
                <a:cs typeface="華康儷中黑"/>
              </a:rPr>
              <a:t>：</a:t>
            </a:r>
            <a:endParaRPr lang="en-US" altLang="zh-TW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儷中黑"/>
              <a:ea typeface="華康儷中黑"/>
              <a:cs typeface="華康儷中黑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en-US" altLang="zh-TW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lang="zh-TW" alt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普高、技高、綜高畢業生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多元升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學進路</a:t>
            </a:r>
            <a:endParaRPr lang="zh-TW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en-US" altLang="zh-TW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大學學測、大學指考、四技統測</a:t>
            </a:r>
            <a:endParaRPr lang="en-US" altLang="zh-TW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 </a:t>
            </a:r>
            <a:r>
              <a:rPr lang="en-US" altLang="zh-TW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3.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現行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升學管道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簡介</a:t>
            </a:r>
            <a:r>
              <a:rPr lang="zh-TW" altLang="en-US" sz="24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與建議</a:t>
            </a:r>
            <a:endParaRPr lang="en-US" altLang="zh-TW" sz="24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spcBef>
                <a:spcPts val="600"/>
              </a:spcBef>
              <a:defRPr/>
            </a:pP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lang="en-US" altLang="zh-TW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(1</a:t>
            </a:r>
            <a:r>
              <a:rPr lang="en-US" altLang="zh-TW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r>
              <a:rPr lang="zh-TW" altLang="en-US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大學多元入學</a:t>
            </a:r>
            <a:r>
              <a:rPr lang="en-US" altLang="zh-TW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繁星推薦、個人申請、考試分發、特殊選才、大學進修</a:t>
            </a:r>
            <a:r>
              <a:rPr lang="en-US" altLang="zh-TW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spcBef>
                <a:spcPts val="600"/>
              </a:spcBef>
              <a:defRPr/>
            </a:pPr>
            <a:r>
              <a:rPr lang="zh-TW" altLang="en-US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lang="en-US" altLang="zh-TW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(2</a:t>
            </a:r>
            <a:r>
              <a:rPr lang="en-US" altLang="zh-TW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r>
              <a:rPr lang="zh-TW" altLang="en-US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四技二專多元入學</a:t>
            </a:r>
            <a:r>
              <a:rPr lang="en-US" altLang="zh-TW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科大繁星、技優保送、技優甄審、甄選入學、</a:t>
            </a:r>
            <a:endParaRPr lang="en-US" altLang="zh-TW" sz="1600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zh-TW" altLang="en-US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登記分發、特殊選才、四技申請、四技進修</a:t>
            </a:r>
            <a:r>
              <a:rPr lang="en-US" altLang="zh-TW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en-US" altLang="zh-TW" sz="16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spcBef>
                <a:spcPts val="600"/>
              </a:spcBef>
              <a:defRPr/>
            </a:pP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lang="en-US" altLang="zh-TW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en-US" altLang="zh-TW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3)</a:t>
            </a:r>
            <a:r>
              <a:rPr lang="zh-TW" altLang="en-US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其他</a:t>
            </a:r>
            <a:r>
              <a:rPr lang="en-US" altLang="zh-TW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zh-TW" altLang="en-US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單獨招生、產</a:t>
            </a:r>
            <a:r>
              <a:rPr lang="zh-TW" altLang="en-US" sz="16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學合作班、雙軌訓練旗艦計畫</a:t>
            </a:r>
            <a:r>
              <a:rPr lang="zh-TW" altLang="en-US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、特殊班次、</a:t>
            </a:r>
            <a:endParaRPr lang="en-US" altLang="zh-TW" sz="1600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運動優良學生升學、身心障礙學生升學、原住民學生升學</a:t>
            </a:r>
            <a:r>
              <a:rPr lang="en-US" altLang="zh-TW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endParaRPr lang="en-US" altLang="zh-TW" sz="16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4.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認識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技職教育</a:t>
            </a:r>
            <a:endParaRPr lang="en-US" altLang="zh-TW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 </a:t>
            </a:r>
            <a:r>
              <a:rPr lang="en-US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5.</a:t>
            </a:r>
            <a:r>
              <a:rPr lang="zh-TW" altLang="en-US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志願選填與落點分析</a:t>
            </a:r>
            <a:r>
              <a:rPr lang="en-US" altLang="zh-TW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zh-TW" altLang="en-US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如何選擇校系</a:t>
            </a:r>
            <a:r>
              <a:rPr lang="en-US" altLang="zh-TW" sz="28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</a:t>
            </a:r>
            <a:r>
              <a:rPr lang="en-US" altLang="zh-TW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6.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十二年國民基本教育</a:t>
            </a:r>
            <a:endParaRPr lang="en-US" altLang="zh-TW" sz="2800" b="1" dirty="0" smtClean="0"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zh-TW" alt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認識</a:t>
            </a:r>
            <a:r>
              <a:rPr lang="en-US" altLang="zh-TW" sz="28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108</a:t>
            </a:r>
            <a:r>
              <a:rPr lang="zh-TW" altLang="en-US" sz="28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課綱</a:t>
            </a:r>
            <a:r>
              <a:rPr lang="en-US" altLang="zh-TW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高中階段－普高、技高、綜高</a:t>
            </a:r>
            <a:r>
              <a:rPr lang="en-US" altLang="zh-TW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en-US" altLang="zh-TW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000100" y="1928802"/>
            <a:ext cx="714380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altLang="zh-TW" sz="4800" b="1" u="sng" dirty="0">
                <a:solidFill>
                  <a:srgbClr val="99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Outline</a:t>
            </a:r>
          </a:p>
          <a:p>
            <a:pPr marL="342900" indent="-342900" eaLnBrk="0" hangingPunct="0">
              <a:spcBef>
                <a:spcPts val="2400"/>
              </a:spcBef>
            </a:pPr>
            <a:r>
              <a:rPr lang="zh-TW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壹、</a:t>
            </a:r>
            <a:r>
              <a:rPr lang="zh-TW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前言</a:t>
            </a:r>
            <a:r>
              <a:rPr lang="en-US" altLang="zh-TW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重大變革</a:t>
            </a:r>
            <a:r>
              <a:rPr lang="en-US" altLang="zh-TW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&amp;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重要提醒</a:t>
            </a:r>
            <a:r>
              <a:rPr lang="en-US" altLang="zh-TW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342900" indent="-342900" eaLnBrk="0" hangingPunct="0">
              <a:spcBef>
                <a:spcPts val="2400"/>
              </a:spcBef>
            </a:pPr>
            <a:r>
              <a:rPr lang="zh-TW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貳</a:t>
            </a:r>
            <a:r>
              <a:rPr lang="zh-TW" altLang="en-US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、基北區適性入學方案</a:t>
            </a:r>
            <a:endParaRPr lang="en-US" altLang="zh-TW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ts val="2400"/>
              </a:spcBef>
              <a:defRPr/>
            </a:pPr>
            <a:r>
              <a:rPr lang="zh-TW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叁、分享與建議</a:t>
            </a:r>
            <a:endParaRPr lang="en-US" altLang="zh-TW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5122" name="AutoShape 2" descr="ãæ¿å¤§éä¸­åç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1000100" y="714356"/>
            <a:ext cx="7143800" cy="830997"/>
          </a:xfrm>
          <a:prstGeom prst="rect">
            <a:avLst/>
          </a:prstGeom>
          <a:solidFill>
            <a:srgbClr val="FFFF00"/>
          </a:solidFill>
          <a:ln w="63500">
            <a:solidFill>
              <a:srgbClr val="FF00FF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zh-TW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</a:t>
            </a:r>
            <a:r>
              <a:rPr lang="zh-TW" altLang="en-US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</a:t>
            </a: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適性入學</a:t>
            </a:r>
            <a:r>
              <a:rPr lang="zh-TW" altLang="en-US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宣導</a:t>
            </a:r>
            <a:endParaRPr lang="zh-TW" altLang="en-US" sz="48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  <a:cs typeface="華康儷中黑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11271" name="矩形 10"/>
          <p:cNvSpPr>
            <a:spLocks noChangeArrowheads="1"/>
          </p:cNvSpPr>
          <p:nvPr/>
        </p:nvSpPr>
        <p:spPr bwMode="auto">
          <a:xfrm>
            <a:off x="2357422" y="2500306"/>
            <a:ext cx="388439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壹、前言</a:t>
            </a:r>
            <a:endParaRPr lang="zh-TW" altLang="en-US" sz="7200" b="1" dirty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pic>
        <p:nvPicPr>
          <p:cNvPr id="7" name="圖片 6" descr="images (1)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2143108" y="2428868"/>
            <a:ext cx="4357718" cy="1754326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en-US" altLang="zh-TW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</a:t>
            </a:r>
            <a:r>
              <a:rPr kumimoji="0"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學年度的</a:t>
            </a:r>
            <a:endParaRPr kumimoji="0" lang="en-US" altLang="zh-TW" sz="54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ctr">
              <a:defRPr/>
            </a:pPr>
            <a:r>
              <a:rPr kumimoji="0"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重大變革</a:t>
            </a:r>
            <a:endParaRPr kumimoji="0" lang="zh-TW" altLang="en-US" sz="54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75"/>
          <p:cNvGraphicFramePr>
            <a:graphicFrameLocks noGrp="1"/>
          </p:cNvGraphicFramePr>
          <p:nvPr/>
        </p:nvGraphicFramePr>
        <p:xfrm>
          <a:off x="357158" y="2714620"/>
          <a:ext cx="8424862" cy="3095628"/>
        </p:xfrm>
        <a:graphic>
          <a:graphicData uri="http://schemas.openxmlformats.org/drawingml/2006/table">
            <a:tbl>
              <a:tblPr/>
              <a:tblGrid>
                <a:gridCol w="1565275"/>
                <a:gridCol w="1143000"/>
                <a:gridCol w="1143000"/>
                <a:gridCol w="1143000"/>
                <a:gridCol w="1144587"/>
                <a:gridCol w="1143000"/>
                <a:gridCol w="1143000"/>
              </a:tblGrid>
              <a:tr h="515938"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學年度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106 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107 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108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109</a:t>
                      </a:r>
                      <a:endParaRPr kumimoji="1" lang="zh-TW" altLang="zh-TW" sz="3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110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111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全國人數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239,736 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227,039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211,571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206,977</a:t>
                      </a:r>
                      <a:endParaRPr kumimoji="1" lang="zh-TW" altLang="zh-TW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199,873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198,064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基隆市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3,685 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3,454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3,109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3,003</a:t>
                      </a:r>
                      <a:endParaRPr kumimoji="1" lang="zh-TW" altLang="zh-TW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2,828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3,168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臺北市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23,116 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22,312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20,366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21,293</a:t>
                      </a:r>
                      <a:endParaRPr kumimoji="1" lang="zh-TW" altLang="zh-TW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20,466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19,648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新北市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37,480 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35,539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33,493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32,042</a:t>
                      </a:r>
                      <a:endParaRPr kumimoji="1" lang="zh-TW" altLang="zh-TW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31,356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30,659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1270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基北區合計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64,281 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61,305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56,968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56,338</a:t>
                      </a:r>
                      <a:endParaRPr kumimoji="1" lang="zh-TW" altLang="zh-TW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3333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54,650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53,475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4"/>
          <p:cNvSpPr txBox="1">
            <a:spLocks/>
          </p:cNvSpPr>
          <p:nvPr/>
        </p:nvSpPr>
        <p:spPr bwMode="auto">
          <a:xfrm>
            <a:off x="357158" y="642918"/>
            <a:ext cx="8429684" cy="1928826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altLang="zh-TW" sz="36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TW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TW" alt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基北區</a:t>
            </a:r>
            <a:r>
              <a:rPr lang="zh-TW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國中畢業生人數</a:t>
            </a:r>
            <a:r>
              <a:rPr lang="zh-TW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減少</a:t>
            </a:r>
            <a:r>
              <a:rPr lang="en-US" altLang="zh-TW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630</a:t>
            </a:r>
            <a:r>
              <a:rPr lang="zh-TW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人</a:t>
            </a:r>
            <a:endParaRPr lang="en-US" altLang="zh-TW" sz="3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</a:t>
            </a:r>
            <a:r>
              <a:rPr lang="zh-TW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㊣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國中教育會考各等級人數依比率減少</a:t>
            </a:r>
            <a:r>
              <a:rPr lang="en-US" altLang="zh-TW" sz="1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1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預估各科得</a:t>
            </a:r>
            <a:r>
              <a:rPr lang="en-US" altLang="zh-TW" sz="1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A++</a:t>
            </a:r>
            <a:r>
              <a:rPr lang="zh-TW" altLang="en-US" sz="1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者減少</a:t>
            </a:r>
            <a:r>
              <a:rPr lang="en-US" altLang="zh-TW" sz="1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30</a:t>
            </a:r>
            <a:r>
              <a:rPr lang="zh-TW" altLang="en-US" sz="1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人</a:t>
            </a:r>
            <a:r>
              <a:rPr lang="en-US" altLang="zh-TW" sz="1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</a:p>
          <a:p>
            <a:pPr eaLnBrk="0" hangingPunct="0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㊣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競爭人數微幅減少，預估高中職各校最低錄取分與去年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相當</a:t>
            </a:r>
            <a:endParaRPr lang="en-US" altLang="zh-TW" sz="2000" b="1" dirty="0" smtClean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zh-TW" altLang="en-US" sz="1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       </a:t>
            </a:r>
            <a:r>
              <a:rPr lang="en-US" altLang="zh-TW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社區高中，台北市錄取分提高，新北市錄取分降低</a:t>
            </a:r>
            <a:r>
              <a:rPr lang="en-US" altLang="zh-TW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</a:p>
          <a:p>
            <a:pPr eaLnBrk="0" hangingPunct="0">
              <a:defRPr/>
            </a:pPr>
            <a:r>
              <a:rPr lang="zh-TW" altLang="en-US" sz="1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       </a:t>
            </a:r>
            <a:r>
              <a:rPr lang="en-US" altLang="zh-TW" sz="1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1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各校</a:t>
            </a:r>
            <a:r>
              <a:rPr lang="zh-TW" altLang="en-US" sz="1600" b="1" u="sng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錄取分之高低</a:t>
            </a:r>
            <a:r>
              <a:rPr lang="zh-TW" altLang="en-US" sz="1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會受到國中教育會考</a:t>
            </a:r>
            <a:r>
              <a:rPr lang="zh-TW" altLang="en-US" sz="1600" b="1" u="sng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各等級</a:t>
            </a:r>
            <a:r>
              <a:rPr lang="en-US" altLang="zh-TW" sz="1600" b="1" u="sng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/</a:t>
            </a:r>
            <a:r>
              <a:rPr lang="zh-TW" altLang="en-US" sz="1600" b="1" u="sng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標示人數的多寡</a:t>
            </a:r>
            <a:r>
              <a:rPr lang="zh-TW" altLang="en-US" sz="1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影響</a:t>
            </a:r>
            <a:r>
              <a:rPr lang="en-US" altLang="zh-TW" sz="1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zh-TW" altLang="en-US" sz="1600" b="1" dirty="0">
              <a:solidFill>
                <a:srgbClr val="00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56415" name="文字方塊 7"/>
          <p:cNvSpPr txBox="1">
            <a:spLocks noChangeArrowheads="1"/>
          </p:cNvSpPr>
          <p:nvPr/>
        </p:nvSpPr>
        <p:spPr bwMode="auto">
          <a:xfrm>
            <a:off x="4643438" y="5857892"/>
            <a:ext cx="264320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defRPr/>
            </a:pPr>
            <a:r>
              <a:rPr kumimoji="0"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比前一年  </a:t>
            </a:r>
            <a:r>
              <a:rPr kumimoji="0"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-630</a:t>
            </a:r>
            <a:r>
              <a:rPr kumimoji="0" lang="en-US" altLang="zh-TW" sz="1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(-1.10%)</a:t>
            </a:r>
            <a:endParaRPr kumimoji="0" lang="zh-TW" altLang="en-US" sz="16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158" y="3786190"/>
            <a:ext cx="8429684" cy="2000264"/>
          </a:xfrm>
          <a:prstGeom prst="rect">
            <a:avLst/>
          </a:prstGeom>
          <a:noFill/>
          <a:ln w="508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7"/>
          <p:cNvSpPr txBox="1">
            <a:spLocks noChangeArrowheads="1"/>
          </p:cNvSpPr>
          <p:nvPr/>
        </p:nvSpPr>
        <p:spPr bwMode="auto">
          <a:xfrm>
            <a:off x="6429388" y="3857628"/>
            <a:ext cx="1214446" cy="276999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defRPr/>
            </a:pPr>
            <a:r>
              <a:rPr kumimoji="0" lang="en-US" altLang="zh-TW" sz="1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-106(-3.41%)</a:t>
            </a:r>
            <a:endParaRPr kumimoji="0" lang="zh-TW" altLang="en-US" sz="12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6429388" y="4395600"/>
            <a:ext cx="1214446" cy="276999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defRPr/>
            </a:pPr>
            <a:r>
              <a:rPr kumimoji="0" lang="en-US" altLang="zh-TW" sz="12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+927(+4.55%)</a:t>
            </a:r>
            <a:endParaRPr kumimoji="0" lang="zh-TW" altLang="en-US" sz="1200" b="1" dirty="0">
              <a:solidFill>
                <a:srgbClr val="99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文字方塊 8"/>
          <p:cNvSpPr txBox="1">
            <a:spLocks noChangeArrowheads="1"/>
          </p:cNvSpPr>
          <p:nvPr/>
        </p:nvSpPr>
        <p:spPr bwMode="auto">
          <a:xfrm>
            <a:off x="6429388" y="4929198"/>
            <a:ext cx="1214446" cy="276999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defRPr/>
            </a:pPr>
            <a:r>
              <a:rPr kumimoji="0" lang="en-US" altLang="zh-TW" sz="1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-1,451(-4.33%)</a:t>
            </a:r>
            <a:endParaRPr kumimoji="0" lang="zh-TW" altLang="en-US" sz="1200" b="1" dirty="0">
              <a:solidFill>
                <a:srgbClr val="00B05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6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6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6415" grpId="0"/>
      <p:bldP spid="5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500034" y="785794"/>
            <a:ext cx="8207375" cy="1815882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2.</a:t>
            </a:r>
            <a:r>
              <a:rPr lang="zh-TW" altLang="en-US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台北市公立學校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降低班級人數</a:t>
            </a:r>
            <a:endParaRPr lang="zh-TW" altLang="en-US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高中每班再減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人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(36→35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，預估</a:t>
            </a:r>
            <a:r>
              <a:rPr lang="zh-TW" altLang="en-US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減少約 </a:t>
            </a:r>
            <a:r>
              <a:rPr lang="en-US" altLang="zh-TW" sz="2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376</a:t>
            </a:r>
            <a:r>
              <a:rPr lang="zh-TW" altLang="en-US" sz="2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個名額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)</a:t>
            </a: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     高職每班再減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人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(36→35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，預估</a:t>
            </a:r>
            <a:r>
              <a:rPr lang="zh-TW" altLang="en-US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減少約 </a:t>
            </a:r>
            <a:r>
              <a:rPr lang="en-US" altLang="zh-TW" sz="2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130</a:t>
            </a:r>
            <a:r>
              <a:rPr lang="zh-TW" altLang="en-US" sz="2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個名額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)</a:t>
            </a: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                         台北市公立學校合計減少約 </a:t>
            </a:r>
            <a:r>
              <a:rPr lang="en-US" altLang="zh-TW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500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個名額</a:t>
            </a:r>
            <a:endParaRPr lang="en-US" altLang="zh-TW" sz="2000" b="1" dirty="0" smtClean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   建國高中</a:t>
            </a:r>
            <a:r>
              <a:rPr lang="en-US" altLang="zh-TW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18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人、北一女中</a:t>
            </a:r>
            <a:r>
              <a:rPr lang="en-US" altLang="zh-TW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18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人、成功高中</a:t>
            </a:r>
            <a:r>
              <a:rPr lang="en-US" altLang="zh-TW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17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人、中山女中</a:t>
            </a:r>
            <a:r>
              <a:rPr lang="en-US" altLang="zh-TW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23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人、松山高中</a:t>
            </a:r>
            <a:r>
              <a:rPr lang="en-US" altLang="zh-TW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28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人、大同高中</a:t>
            </a:r>
            <a:r>
              <a:rPr lang="en-US" altLang="zh-TW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16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人，合計約</a:t>
            </a:r>
            <a:r>
              <a:rPr lang="en-US" altLang="zh-TW" sz="12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120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個名額</a:t>
            </a:r>
            <a:endParaRPr lang="en-US" altLang="zh-TW" sz="12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00034" y="2857496"/>
            <a:ext cx="8207375" cy="1508105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3.</a:t>
            </a:r>
            <a:r>
              <a:rPr lang="zh-TW" altLang="en-US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國立學校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降低班級人數</a:t>
            </a:r>
            <a:endParaRPr lang="zh-TW" altLang="en-US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109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高中每班再減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人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(36→35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，預估</a:t>
            </a:r>
            <a:r>
              <a:rPr lang="zh-TW" altLang="en-US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減少約 </a:t>
            </a:r>
            <a:r>
              <a:rPr lang="en-US" altLang="zh-TW" sz="2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25</a:t>
            </a:r>
            <a:r>
              <a:rPr lang="zh-TW" altLang="en-US" sz="2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個名額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)</a:t>
            </a: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    高職每班再減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人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(36→35)</a:t>
            </a:r>
          </a:p>
          <a:p>
            <a:pPr algn="just">
              <a:defRPr/>
            </a:pP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 師大附中</a:t>
            </a:r>
            <a:r>
              <a:rPr lang="en-US" altLang="zh-TW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人、政大附中</a:t>
            </a:r>
            <a:r>
              <a:rPr lang="en-US" altLang="zh-TW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人，合計約</a:t>
            </a:r>
            <a:r>
              <a:rPr lang="en-US" altLang="zh-TW" sz="12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lang="zh-TW" altLang="en-US" sz="1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個名額</a:t>
            </a:r>
            <a:endParaRPr lang="en-US" altLang="zh-TW" sz="2000" b="1" dirty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00034" y="5357826"/>
            <a:ext cx="8207375" cy="707886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4.</a:t>
            </a:r>
            <a:r>
              <a:rPr lang="zh-TW" altLang="en-US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五專優先免試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開放</a:t>
            </a:r>
            <a:r>
              <a:rPr lang="zh-TW" altLang="en-US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非應屆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學生報名</a:t>
            </a:r>
            <a:endParaRPr lang="zh-TW" altLang="en-US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500034" y="4429132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前五志願合計約減少</a:t>
            </a:r>
            <a:r>
              <a:rPr lang="en-US" altLang="zh-TW" sz="2000" b="1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130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個名額</a:t>
            </a: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/>
          </p:cNvSpPr>
          <p:nvPr/>
        </p:nvSpPr>
        <p:spPr bwMode="auto">
          <a:xfrm>
            <a:off x="428596" y="642918"/>
            <a:ext cx="8358246" cy="4500594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5.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持續擴大辦理</a:t>
            </a:r>
            <a:r>
              <a:rPr lang="zh-TW" altLang="en-US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學習區完全免試入學</a:t>
            </a:r>
            <a:endParaRPr lang="en-US" altLang="zh-TW" sz="2000" b="1" dirty="0" smtClean="0">
              <a:solidFill>
                <a:srgbClr val="00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Times New Roman" pitchFamily="18" charset="0"/>
            </a:endParaRPr>
          </a:p>
          <a:p>
            <a:pPr eaLnBrk="0" hangingPunct="0">
              <a:spcBef>
                <a:spcPts val="600"/>
              </a:spcBef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㊣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108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學年度：單點型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11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校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+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區域型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38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校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(7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區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)=49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校</a:t>
            </a: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eaLnBrk="0" hangingPunct="0">
              <a:spcBef>
                <a:spcPts val="0"/>
              </a:spcBef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    </a:t>
            </a:r>
            <a:r>
              <a:rPr lang="en-US" altLang="zh-TW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學年度：單點型</a:t>
            </a:r>
            <a:r>
              <a:rPr lang="en-US" altLang="zh-TW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11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校</a:t>
            </a:r>
            <a:r>
              <a:rPr lang="en-US" altLang="zh-TW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+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區域型</a:t>
            </a:r>
            <a:r>
              <a:rPr lang="en-US" altLang="zh-TW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50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校</a:t>
            </a:r>
            <a:r>
              <a:rPr lang="en-US" altLang="zh-TW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(9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區</a:t>
            </a:r>
            <a:r>
              <a:rPr lang="en-US" altLang="zh-TW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)=61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校</a:t>
            </a:r>
            <a:endParaRPr lang="en-US" altLang="zh-TW" sz="2000" b="1" dirty="0" smtClean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zh-TW" altLang="en-US" sz="20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   </a:t>
            </a:r>
            <a:r>
              <a:rPr lang="zh-TW" altLang="en-US" sz="20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基隆區</a:t>
            </a:r>
            <a:r>
              <a:rPr lang="en-US" altLang="zh-TW" sz="20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(12</a:t>
            </a:r>
            <a:r>
              <a:rPr lang="zh-TW" altLang="en-US" sz="20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校，涵蓋基隆市全境及新北市瑞芳、萬里、雙溪、貢寮、</a:t>
            </a:r>
            <a:endParaRPr lang="en-US" altLang="zh-TW" sz="2000" dirty="0" smtClean="0">
              <a:solidFill>
                <a:srgbClr val="99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defRPr/>
            </a:pPr>
            <a:r>
              <a:rPr lang="zh-TW" altLang="en-US" sz="20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                 平溪、汐止等區，包括</a:t>
            </a:r>
            <a:endParaRPr lang="en-US" altLang="zh-TW" sz="2000" dirty="0" smtClean="0">
              <a:solidFill>
                <a:srgbClr val="99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defRPr/>
            </a:pPr>
            <a:r>
              <a:rPr lang="zh-TW" altLang="en-US" sz="3000" dirty="0" smtClean="0">
                <a:solidFill>
                  <a:srgbClr val="99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</a:t>
            </a:r>
            <a:r>
              <a:rPr lang="zh-TW" altLang="en-US" sz="3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中山高中、暖暖高中、八斗高中、雙溪高中</a:t>
            </a:r>
            <a:endParaRPr lang="en-US" altLang="zh-TW" sz="3000" dirty="0" smtClean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defRPr/>
            </a:pPr>
            <a:r>
              <a:rPr lang="zh-TW" altLang="en-US" sz="3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基隆高中、基隆女中、基隆海事、基隆商工</a:t>
            </a:r>
            <a:endParaRPr lang="en-US" altLang="zh-TW" sz="3000" dirty="0" smtClean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defRPr/>
            </a:pPr>
            <a:r>
              <a:rPr lang="zh-TW" altLang="en-US" sz="3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二信高中、聖心高中、光隆家商、培德工家</a:t>
            </a:r>
            <a:endParaRPr lang="en-US" altLang="zh-TW" sz="3000" dirty="0" smtClean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defRPr/>
            </a:pPr>
            <a:r>
              <a:rPr lang="zh-TW" altLang="en-US" sz="1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               </a:t>
            </a:r>
            <a:r>
              <a:rPr lang="zh-TW" altLang="en-US" sz="1600" b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安樂高中、瑞芳高工、秀峰高中、樟樹高中不在列</a:t>
            </a:r>
            <a:endParaRPr lang="en-US" altLang="zh-TW" sz="1600" b="1" u="sng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0" hangingPunct="0">
              <a:spcBef>
                <a:spcPts val="600"/>
              </a:spcBef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㊣不採計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國中教育會考成績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志 願序積分</a:t>
            </a:r>
            <a:endParaRPr lang="en-US" altLang="zh-TW" sz="20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eaLnBrk="0" hangingPunct="0">
              <a:spcBef>
                <a:spcPts val="600"/>
              </a:spcBef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㊣學生可報名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一校一科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，未獲錄取再參加</a:t>
            </a:r>
            <a:r>
              <a:rPr lang="zh-TW" altLang="en-US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優免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大免</a:t>
            </a:r>
            <a:endParaRPr lang="zh-TW" altLang="en-US" sz="2000" b="1" dirty="0">
              <a:solidFill>
                <a:srgbClr val="00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428596" y="5500702"/>
            <a:ext cx="8358246" cy="707886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6.</a:t>
            </a:r>
            <a:r>
              <a:rPr lang="zh-TW" altLang="en-US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素養導向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的國中教育會考試題</a:t>
            </a:r>
            <a:endParaRPr lang="zh-TW" altLang="en-US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5786" y="500042"/>
            <a:ext cx="7500990" cy="810898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素養導向試題</a:t>
            </a:r>
            <a:r>
              <a:rPr lang="zh-TW" alt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的特色</a:t>
            </a:r>
            <a:r>
              <a:rPr lang="en-US" altLang="zh-TW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國中教育會考</a:t>
            </a:r>
            <a:r>
              <a:rPr lang="en-US" altLang="zh-TW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altLang="zh-TW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altLang="zh-TW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zh-TW" altLang="en-US" sz="1300" dirty="0" smtClean="0"/>
              <a:t>陳柏熹  未來</a:t>
            </a:r>
            <a:r>
              <a:rPr lang="en-US" altLang="zh-TW" sz="1300" dirty="0"/>
              <a:t>Family</a:t>
            </a:r>
            <a:r>
              <a:rPr lang="zh-TW" altLang="en-US" sz="1300" dirty="0"/>
              <a:t>，</a:t>
            </a:r>
            <a:r>
              <a:rPr lang="en-US" altLang="zh-TW" sz="1300" dirty="0"/>
              <a:t>22</a:t>
            </a:r>
            <a:r>
              <a:rPr lang="zh-TW" altLang="en-US" sz="1300" dirty="0"/>
              <a:t>期。</a:t>
            </a:r>
            <a:r>
              <a:rPr lang="en-US" altLang="zh-TW" sz="1300" b="1" dirty="0"/>
              <a:t>https://</a:t>
            </a:r>
            <a:r>
              <a:rPr lang="en-US" altLang="zh-TW" sz="1300" b="1" dirty="0" smtClean="0"/>
              <a:t>gfamily.cwgv.com.tw/content/index/7199</a:t>
            </a:r>
            <a:endParaRPr lang="zh-TW" altLang="en-US" sz="13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14348" y="1643050"/>
            <a:ext cx="7643866" cy="4589132"/>
          </a:xfrm>
        </p:spPr>
        <p:txBody>
          <a:bodyPr>
            <a:normAutofit lnSpcReduction="10000"/>
          </a:bodyPr>
          <a:lstStyle/>
          <a:p>
            <a:pPr marL="263525" indent="-263525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altLang="zh-TW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lang="zh-TW" altLang="en-US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題目</a:t>
            </a:r>
            <a:r>
              <a:rPr lang="zh-TW" altLang="en-US" sz="2400" dirty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情境主要是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以解決生活中所面臨的問題為主</a:t>
            </a:r>
            <a:r>
              <a:rPr lang="zh-TW" altLang="en-US" sz="2400" dirty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，有些評量到單一能力，有些評量到綜合</a:t>
            </a:r>
            <a:r>
              <a:rPr lang="zh-TW" altLang="en-US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能力</a:t>
            </a:r>
            <a:endParaRPr lang="en-US" altLang="zh-TW" sz="2400" dirty="0">
              <a:solidFill>
                <a:srgbClr val="5D222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263525" indent="-263525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altLang="zh-TW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題目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閱讀量高</a:t>
            </a:r>
            <a:r>
              <a:rPr lang="zh-TW" altLang="en-US" sz="2400" dirty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用相當數量的文字以</a:t>
            </a:r>
            <a:r>
              <a:rPr lang="zh-TW" altLang="en-US" sz="2400" dirty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清楚描述問題情境</a:t>
            </a:r>
            <a:r>
              <a:rPr lang="zh-TW" altLang="en-US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，而且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常常配合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圖表或數據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</a:t>
            </a:r>
            <a:endParaRPr lang="en-US" altLang="zh-TW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263525" indent="-263525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altLang="zh-TW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3.</a:t>
            </a:r>
            <a:r>
              <a:rPr lang="zh-TW" altLang="en-US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不只</a:t>
            </a:r>
            <a:r>
              <a:rPr lang="zh-TW" altLang="en-US" sz="2400" dirty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有單題，也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常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以「題組」的形式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呈現</a:t>
            </a:r>
            <a:r>
              <a:rPr lang="zh-TW" altLang="en-US" sz="2400" dirty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，受測者看完題目情境</a:t>
            </a:r>
            <a:r>
              <a:rPr lang="zh-TW" altLang="en-US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後需要回答</a:t>
            </a:r>
            <a:r>
              <a:rPr lang="zh-TW" altLang="en-US" sz="2400" dirty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多道</a:t>
            </a:r>
            <a:r>
              <a:rPr lang="zh-TW" altLang="en-US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試題</a:t>
            </a:r>
            <a:endParaRPr lang="en-US" altLang="zh-TW" sz="2400" dirty="0">
              <a:solidFill>
                <a:srgbClr val="5D222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263525" indent="-263525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altLang="zh-TW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4.</a:t>
            </a:r>
            <a:r>
              <a:rPr lang="zh-TW" altLang="en-US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評量</a:t>
            </a:r>
            <a:r>
              <a:rPr lang="zh-TW" altLang="en-US" sz="2400" dirty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目標不僅有學科知識或學習內容，更希望評量到由學科知識或學習內容所延伸出來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對知識概念的判斷、應用或生活問題的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解決</a:t>
            </a:r>
            <a:endParaRPr lang="en-US" altLang="zh-TW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263525" indent="-263525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altLang="zh-TW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5.</a:t>
            </a:r>
            <a:r>
              <a:rPr lang="zh-TW" altLang="en-US" sz="2400" dirty="0" smtClean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不只</a:t>
            </a:r>
            <a:r>
              <a:rPr lang="zh-TW" altLang="en-US" sz="2400" dirty="0">
                <a:solidFill>
                  <a:srgbClr val="5D222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有選擇題，也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會有非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選擇題</a:t>
            </a:r>
            <a:endParaRPr lang="zh-TW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9333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>
            <a:spLocks noGrp="1"/>
          </p:cNvSpPr>
          <p:nvPr>
            <p:ph type="title"/>
          </p:nvPr>
        </p:nvSpPr>
        <p:spPr>
          <a:xfrm>
            <a:off x="3357554" y="500042"/>
            <a:ext cx="2543164" cy="582594"/>
          </a:xfrm>
        </p:spPr>
        <p:txBody>
          <a:bodyPr>
            <a:noAutofit/>
          </a:bodyPr>
          <a:lstStyle/>
          <a:p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應景一下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 bwMode="auto">
          <a:xfrm>
            <a:off x="714348" y="1285860"/>
            <a:ext cx="778674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lvl="0" algn="just" eaLnBrk="0" hangingPunct="0"/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超商賣口罩，每包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個賣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元，從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日起，降為每包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個賣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元。</a:t>
            </a:r>
            <a:endParaRPr lang="en-US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just" eaLnBrk="0" hangingPunct="0">
              <a:spcBef>
                <a:spcPts val="600"/>
              </a:spcBef>
            </a:pPr>
            <a:r>
              <a:rPr lang="zh-TW" altLang="en-US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小明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從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日起，每天到超商買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次口罩，如果買不到家裡就少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個，如果買到了家裡就多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個。</a:t>
            </a:r>
            <a:endParaRPr lang="en-US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just" eaLnBrk="0" hangingPunct="0">
              <a:spcBef>
                <a:spcPts val="600"/>
              </a:spcBef>
            </a:pPr>
            <a:r>
              <a:rPr lang="zh-TW" altLang="en-US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小明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家裡原來有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個庫存，出門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次之後變成有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個口罩。</a:t>
            </a:r>
            <a:endParaRPr lang="en-US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just" eaLnBrk="0" hangingPunct="0">
              <a:spcBef>
                <a:spcPts val="600"/>
              </a:spcBef>
            </a:pP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請問：他有幾次是買到口罩的？有幾次沒買到？</a:t>
            </a:r>
            <a:endParaRPr kumimoji="1" lang="zh-TW" altLang="en-US" sz="32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612497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928670"/>
            <a:ext cx="8072494" cy="5225832"/>
          </a:xfrm>
          <a:prstGeom prst="rect">
            <a:avLst/>
          </a:prstGeom>
        </p:spPr>
      </p:pic>
      <p:sp>
        <p:nvSpPr>
          <p:cNvPr id="3" name="標題 1"/>
          <p:cNvSpPr>
            <a:spLocks noGrp="1"/>
          </p:cNvSpPr>
          <p:nvPr>
            <p:ph type="title"/>
          </p:nvPr>
        </p:nvSpPr>
        <p:spPr>
          <a:xfrm>
            <a:off x="7429520" y="274638"/>
            <a:ext cx="1257280" cy="582594"/>
          </a:xfrm>
        </p:spPr>
        <p:txBody>
          <a:bodyPr>
            <a:normAutofit/>
          </a:bodyPr>
          <a:lstStyle/>
          <a:p>
            <a:pPr algn="r"/>
            <a:r>
              <a:rPr lang="zh-TW" altLang="en-US" sz="2000" dirty="0" smtClean="0">
                <a:latin typeface="Times New Roman" pitchFamily="18" charset="0"/>
                <a:cs typeface="Times New Roman" pitchFamily="18" charset="0"/>
              </a:rPr>
              <a:t>國文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TW" sz="2000" dirty="0">
                <a:latin typeface="Times New Roman" pitchFamily="18" charset="0"/>
                <a:cs typeface="Times New Roman" pitchFamily="18" charset="0"/>
              </a:rPr>
              <a:t>106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zh-TW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612497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29520" y="274638"/>
            <a:ext cx="1257280" cy="582594"/>
          </a:xfrm>
        </p:spPr>
        <p:txBody>
          <a:bodyPr>
            <a:normAutofit/>
          </a:bodyPr>
          <a:lstStyle/>
          <a:p>
            <a:pPr algn="r"/>
            <a:r>
              <a:rPr lang="zh-TW" altLang="en-US" sz="2000" dirty="0">
                <a:latin typeface="Times New Roman" pitchFamily="18" charset="0"/>
                <a:cs typeface="Times New Roman" pitchFamily="18" charset="0"/>
              </a:rPr>
              <a:t>數學</a:t>
            </a:r>
            <a:r>
              <a:rPr lang="en-US" altLang="zh-TW" sz="2000" dirty="0">
                <a:latin typeface="Times New Roman" pitchFamily="18" charset="0"/>
                <a:cs typeface="Times New Roman" pitchFamily="18" charset="0"/>
              </a:rPr>
              <a:t>(106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zh-TW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000108"/>
            <a:ext cx="8215370" cy="510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66960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2330" y="274638"/>
            <a:ext cx="1614470" cy="582594"/>
          </a:xfrm>
        </p:spPr>
        <p:txBody>
          <a:bodyPr>
            <a:normAutofit fontScale="90000"/>
          </a:bodyPr>
          <a:lstStyle/>
          <a:p>
            <a:pPr algn="r"/>
            <a:r>
              <a:rPr lang="zh-TW" altLang="en-US" sz="2000" dirty="0">
                <a:latin typeface="Times New Roman" pitchFamily="18" charset="0"/>
                <a:cs typeface="Times New Roman" pitchFamily="18" charset="0"/>
              </a:rPr>
              <a:t>數學</a:t>
            </a:r>
            <a:r>
              <a:rPr lang="en-US" altLang="zh-TW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106</a:t>
            </a:r>
            <a:r>
              <a:rPr lang="zh-TW" altLang="en-US" sz="2000" dirty="0" smtClean="0">
                <a:latin typeface="Times New Roman" pitchFamily="18" charset="0"/>
                <a:cs typeface="Times New Roman" pitchFamily="18" charset="0"/>
              </a:rPr>
              <a:t>非選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zh-TW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/>
          <a:srcRect l="5548" t="20912" r="19005" b="9568"/>
          <a:stretch/>
        </p:blipFill>
        <p:spPr>
          <a:xfrm>
            <a:off x="1000100" y="1071546"/>
            <a:ext cx="7143800" cy="4857784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679766960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pic>
        <p:nvPicPr>
          <p:cNvPr id="7" name="圖片 6" descr="images (1)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85918" y="2428868"/>
            <a:ext cx="4714908" cy="1754326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en-US" altLang="zh-TW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</a:t>
            </a:r>
            <a:r>
              <a:rPr kumimoji="0"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學年度的</a:t>
            </a:r>
            <a:endParaRPr kumimoji="0" lang="en-US" altLang="zh-TW" sz="54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ctr">
              <a:defRPr/>
            </a:pPr>
            <a:r>
              <a:rPr kumimoji="0"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重要提醒</a:t>
            </a:r>
            <a:endParaRPr kumimoji="0" lang="zh-TW" altLang="en-US" sz="54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571472" y="2857496"/>
            <a:ext cx="3500462" cy="206210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招生工作一環扣一環，</a:t>
            </a:r>
            <a:r>
              <a:rPr lang="zh-TW" altLang="en-US" sz="1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逾期</a:t>
            </a: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難以補救</a:t>
            </a:r>
            <a:endParaRPr lang="en-US" altLang="zh-TW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→</a:t>
            </a: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報名</a:t>
            </a:r>
            <a:endParaRPr lang="en-US" altLang="zh-TW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→(</a:t>
            </a: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考試、成績公告、成績複查</a:t>
            </a:r>
            <a:r>
              <a:rPr lang="en-US" altLang="zh-TW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)</a:t>
            </a: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→</a:t>
            </a: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選填志願</a:t>
            </a:r>
            <a:endParaRPr lang="en-US" altLang="zh-TW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→</a:t>
            </a: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分發</a:t>
            </a:r>
            <a:endParaRPr lang="en-US" altLang="zh-TW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→</a:t>
            </a: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放榜、錄取結果複查</a:t>
            </a:r>
            <a:endParaRPr lang="en-US" altLang="zh-TW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→</a:t>
            </a: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報到、報到後放棄</a:t>
            </a:r>
            <a:endParaRPr lang="en-US" altLang="zh-TW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→</a:t>
            </a:r>
            <a:r>
              <a:rPr lang="zh-TW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申訴</a:t>
            </a:r>
            <a:endParaRPr lang="en-US" altLang="zh-TW" sz="1600" b="1" dirty="0" smtClean="0">
              <a:solidFill>
                <a:srgbClr val="99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" name="Rectangle 4"/>
          <p:cNvSpPr txBox="1">
            <a:spLocks/>
          </p:cNvSpPr>
          <p:nvPr/>
        </p:nvSpPr>
        <p:spPr bwMode="auto">
          <a:xfrm>
            <a:off x="357158" y="642918"/>
            <a:ext cx="8429684" cy="785818"/>
          </a:xfrm>
          <a:prstGeom prst="rect">
            <a:avLst/>
          </a:prstGeom>
          <a:solidFill>
            <a:srgbClr val="FFCCFF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altLang="zh-TW" sz="36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TW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掌握重要日程</a:t>
            </a:r>
            <a:endParaRPr lang="zh-TW" altLang="en-US" sz="20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grpSp>
        <p:nvGrpSpPr>
          <p:cNvPr id="2" name="群組 13"/>
          <p:cNvGrpSpPr/>
          <p:nvPr/>
        </p:nvGrpSpPr>
        <p:grpSpPr>
          <a:xfrm>
            <a:off x="4714876" y="2143116"/>
            <a:ext cx="3929090" cy="1566864"/>
            <a:chOff x="4714876" y="2357430"/>
            <a:chExt cx="3371850" cy="1352550"/>
          </a:xfrm>
        </p:grpSpPr>
        <p:pic>
          <p:nvPicPr>
            <p:cNvPr id="11" name="圖片 10" descr="images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14876" y="2357430"/>
              <a:ext cx="3371850" cy="1352550"/>
            </a:xfrm>
            <a:prstGeom prst="rect">
              <a:avLst/>
            </a:prstGeom>
          </p:spPr>
        </p:pic>
        <p:sp>
          <p:nvSpPr>
            <p:cNvPr id="12" name="文字方塊 11"/>
            <p:cNvSpPr txBox="1"/>
            <p:nvPr/>
          </p:nvSpPr>
          <p:spPr>
            <a:xfrm>
              <a:off x="5144021" y="2850764"/>
              <a:ext cx="1593965" cy="34538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搜尋：</a:t>
              </a:r>
              <a:r>
                <a:rPr lang="en-US" altLang="zh-TW" sz="1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109 </a:t>
              </a:r>
              <a:r>
                <a:rPr lang="zh-TW" altLang="en-US" sz="1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重要日程表</a:t>
              </a:r>
              <a:endParaRPr lang="zh-TW" altLang="en-US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" name="文字方塊 12"/>
          <p:cNvSpPr txBox="1"/>
          <p:nvPr/>
        </p:nvSpPr>
        <p:spPr>
          <a:xfrm>
            <a:off x="4714876" y="4357694"/>
            <a:ext cx="3357586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或參考學校發給的</a:t>
            </a:r>
            <a:endParaRPr lang="en-US" altLang="zh-TW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國中畢業生</a:t>
            </a:r>
            <a:endParaRPr lang="en-US" altLang="zh-TW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升學行事簡曆</a:t>
            </a:r>
            <a:endParaRPr lang="zh-TW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grpSp>
        <p:nvGrpSpPr>
          <p:cNvPr id="4" name="群組 16"/>
          <p:cNvGrpSpPr/>
          <p:nvPr/>
        </p:nvGrpSpPr>
        <p:grpSpPr>
          <a:xfrm>
            <a:off x="857224" y="1928802"/>
            <a:ext cx="3060383" cy="4323398"/>
            <a:chOff x="857224" y="1928802"/>
            <a:chExt cx="3060383" cy="4323398"/>
          </a:xfrm>
        </p:grpSpPr>
        <p:pic>
          <p:nvPicPr>
            <p:cNvPr id="10" name="圖片 9" descr="下載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7224" y="1928802"/>
              <a:ext cx="3060383" cy="4323398"/>
            </a:xfrm>
            <a:prstGeom prst="rect">
              <a:avLst/>
            </a:prstGeom>
          </p:spPr>
        </p:pic>
        <p:sp>
          <p:nvSpPr>
            <p:cNvPr id="16" name="Rectangle 4"/>
            <p:cNvSpPr txBox="1">
              <a:spLocks/>
            </p:cNvSpPr>
            <p:nvPr/>
          </p:nvSpPr>
          <p:spPr bwMode="auto">
            <a:xfrm>
              <a:off x="1000100" y="3071810"/>
              <a:ext cx="2714644" cy="192882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defRPr/>
              </a:pPr>
              <a:r>
                <a:rPr lang="en-US" altLang="zh-TW" sz="2000" dirty="0" smtClean="0">
                  <a:solidFill>
                    <a:srgbClr val="008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109</a:t>
              </a:r>
              <a:r>
                <a:rPr lang="zh-TW" altLang="en-US" sz="2000" dirty="0" smtClean="0">
                  <a:solidFill>
                    <a:srgbClr val="008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學年度</a:t>
              </a:r>
              <a:endParaRPr lang="en-US" altLang="zh-TW" sz="20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 eaLnBrk="0" hangingPunct="0">
                <a:defRPr/>
              </a:pPr>
              <a:r>
                <a:rPr lang="zh-TW" altLang="en-US" sz="2000" b="1" dirty="0" smtClean="0">
                  <a:solidFill>
                    <a:srgbClr val="008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國中教育會考及</a:t>
              </a:r>
              <a:endParaRPr lang="en-US" altLang="zh-TW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 eaLnBrk="0" hangingPunct="0">
                <a:defRPr/>
              </a:pPr>
              <a:r>
                <a:rPr lang="zh-TW" altLang="en-US" sz="2000" b="1" dirty="0" smtClean="0">
                  <a:solidFill>
                    <a:srgbClr val="008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全國高級中等學校與</a:t>
              </a:r>
              <a:endParaRPr lang="en-US" altLang="zh-TW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 eaLnBrk="0" hangingPunct="0">
                <a:defRPr/>
              </a:pPr>
              <a:r>
                <a:rPr lang="zh-TW" altLang="en-US" sz="2000" b="1" dirty="0" smtClean="0">
                  <a:solidFill>
                    <a:srgbClr val="008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專科學校五年制</a:t>
              </a:r>
              <a:endParaRPr lang="en-US" altLang="zh-TW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 eaLnBrk="0" hangingPunct="0">
                <a:defRPr/>
              </a:pPr>
              <a:r>
                <a:rPr lang="zh-TW" altLang="en-US" sz="2000" b="1" dirty="0" smtClean="0">
                  <a:solidFill>
                    <a:srgbClr val="008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適性入學重要日程表</a:t>
              </a:r>
              <a:endParaRPr lang="zh-TW" altLang="en-US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1643042" y="3000372"/>
            <a:ext cx="5572164" cy="1571636"/>
            <a:chOff x="285720" y="1928802"/>
            <a:chExt cx="5572164" cy="1571636"/>
          </a:xfrm>
        </p:grpSpPr>
        <p:sp>
          <p:nvSpPr>
            <p:cNvPr id="19" name="圓角化對角線角落矩形 18"/>
            <p:cNvSpPr/>
            <p:nvPr/>
          </p:nvSpPr>
          <p:spPr>
            <a:xfrm>
              <a:off x="285720" y="1928802"/>
              <a:ext cx="5572164" cy="1571636"/>
            </a:xfrm>
            <a:prstGeom prst="round2DiagRect">
              <a:avLst/>
            </a:prstGeom>
            <a:solidFill>
              <a:srgbClr val="CCFFCC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Rectangle 4"/>
            <p:cNvSpPr txBox="1">
              <a:spLocks/>
            </p:cNvSpPr>
            <p:nvPr/>
          </p:nvSpPr>
          <p:spPr bwMode="auto">
            <a:xfrm>
              <a:off x="285720" y="2000240"/>
              <a:ext cx="5572164" cy="142876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問題：</a:t>
              </a:r>
              <a:endParaRPr lang="en-US" altLang="zh-TW" sz="28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學校規定交件的日期與簡章不同，要以哪一個為準？</a:t>
              </a:r>
              <a:endParaRPr lang="zh-TW" altLang="en-US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1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1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/>
          </p:cNvSpPr>
          <p:nvPr/>
        </p:nvSpPr>
        <p:spPr bwMode="auto">
          <a:xfrm>
            <a:off x="357158" y="642918"/>
            <a:ext cx="8429684" cy="1143008"/>
          </a:xfrm>
          <a:prstGeom prst="rect">
            <a:avLst/>
          </a:prstGeom>
          <a:solidFill>
            <a:srgbClr val="FFCCFF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altLang="zh-TW" sz="36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TW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TW" altLang="en-US" sz="4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考</a:t>
            </a:r>
            <a:r>
              <a:rPr lang="zh-TW" altLang="en-US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TW" altLang="en-US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招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分離的多元入學方式</a:t>
            </a:r>
            <a:endParaRPr lang="en-US" altLang="zh-TW" sz="3600" b="1" dirty="0" smtClean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</a:t>
            </a:r>
            <a:r>
              <a:rPr lang="zh-TW" altLang="en-US" sz="2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考試→取得成績證明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招生→取得入學資格</a:t>
            </a:r>
            <a:endParaRPr lang="zh-TW" altLang="en-US" sz="2000" b="1" dirty="0"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57158" y="2071678"/>
            <a:ext cx="7358114" cy="2923877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不採計</a:t>
            </a:r>
            <a:r>
              <a:rPr lang="zh-TW" altLang="en-US" sz="20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國中教育會考成績的入學管道</a:t>
            </a:r>
            <a:endParaRPr lang="en-US" altLang="zh-TW" sz="2000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技優入學</a:t>
            </a:r>
            <a:endParaRPr lang="en-US" altLang="zh-TW" sz="1600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藝才班甄選入學－競賽表現、七年一貫甄選入學</a:t>
            </a:r>
            <a:endParaRPr lang="en-US" altLang="zh-TW" sz="1600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體育班甄選入學、運動成績優良甄審甄試、運動成績優良單獨招生</a:t>
            </a:r>
            <a:endParaRPr lang="en-US" altLang="zh-TW" sz="1600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科學班甄選入學</a:t>
            </a:r>
            <a:endParaRPr lang="en-US" altLang="zh-TW" sz="1600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完全免試入學</a:t>
            </a:r>
            <a:endParaRPr lang="en-US" altLang="zh-TW" sz="1600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部分優先免試入學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例如：台北市優免第一類、新北市私校優免、私立五專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)</a:t>
            </a: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部分技術型高級中等學校單獨招生</a:t>
            </a:r>
            <a:endParaRPr lang="en-US" altLang="zh-TW" sz="1600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實用技能學程</a:t>
            </a:r>
            <a:endParaRPr lang="en-US" altLang="zh-TW" sz="1600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建教班、產學班、台德菁英班</a:t>
            </a:r>
            <a:endParaRPr lang="en-US" altLang="zh-TW" sz="1600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▼</a:t>
            </a:r>
            <a:r>
              <a:rPr lang="zh-TW" altLang="en-US" sz="16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部分原住民藝能班</a:t>
            </a:r>
            <a:endParaRPr lang="en-US" altLang="zh-TW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571868" y="5143512"/>
            <a:ext cx="5143536" cy="113877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20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只把國中教育會考成績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做為門檻</a:t>
            </a:r>
            <a:r>
              <a:rPr lang="zh-TW" altLang="en-US" sz="20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的入學管道  </a:t>
            </a:r>
            <a:endParaRPr lang="en-US" altLang="zh-TW" sz="2000" b="1" dirty="0" smtClean="0">
              <a:solidFill>
                <a:srgbClr val="CC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▽學科考試分發入學</a:t>
            </a:r>
            <a:endParaRPr lang="en-US" altLang="zh-TW" sz="1600" b="1" dirty="0" smtClean="0">
              <a:solidFill>
                <a:srgbClr val="CC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▽專業群科甄選入學</a:t>
            </a:r>
            <a:endParaRPr lang="en-US" altLang="zh-TW" sz="1600" b="1" dirty="0" smtClean="0">
              <a:solidFill>
                <a:srgbClr val="CC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16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▽藝才班甄選入學－聯合分發</a:t>
            </a:r>
            <a:endParaRPr lang="en-US" altLang="zh-TW" sz="2400" b="1" dirty="0">
              <a:solidFill>
                <a:srgbClr val="CC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grpSp>
        <p:nvGrpSpPr>
          <p:cNvPr id="2" name="群組 14"/>
          <p:cNvGrpSpPr/>
          <p:nvPr/>
        </p:nvGrpSpPr>
        <p:grpSpPr>
          <a:xfrm>
            <a:off x="285720" y="2071680"/>
            <a:ext cx="7500991" cy="3643339"/>
            <a:chOff x="-116556" y="5143512"/>
            <a:chExt cx="4079457" cy="1313991"/>
          </a:xfrm>
        </p:grpSpPr>
        <p:sp>
          <p:nvSpPr>
            <p:cNvPr id="9" name="爆炸 2 8"/>
            <p:cNvSpPr/>
            <p:nvPr/>
          </p:nvSpPr>
          <p:spPr>
            <a:xfrm>
              <a:off x="-116556" y="5143512"/>
              <a:ext cx="4079457" cy="1313991"/>
            </a:xfrm>
            <a:prstGeom prst="irregularSeal2">
              <a:avLst/>
            </a:prstGeom>
            <a:solidFill>
              <a:srgbClr val="FF00FF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Rectangle 4"/>
            <p:cNvSpPr txBox="1">
              <a:spLocks/>
            </p:cNvSpPr>
            <p:nvPr/>
          </p:nvSpPr>
          <p:spPr bwMode="auto">
            <a:xfrm>
              <a:off x="660483" y="5581509"/>
              <a:ext cx="2500330" cy="46376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zh-TW" altLang="en-US" sz="3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標楷體" pitchFamily="65" charset="-120"/>
                  <a:ea typeface="標楷體" pitchFamily="65" charset="-120"/>
                  <a:cs typeface="Times New Roman" pitchFamily="18" charset="0"/>
                </a:rPr>
                <a:t>只參加國中教育會考</a:t>
              </a:r>
              <a:endParaRPr lang="en-US" altLang="zh-TW" sz="3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endParaRPr>
            </a:p>
            <a:p>
              <a:pPr eaLnBrk="0" hangingPunct="0">
                <a:defRPr/>
              </a:pPr>
              <a:r>
                <a:rPr lang="zh-TW" altLang="en-US" sz="36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標楷體" pitchFamily="65" charset="-120"/>
                  <a:ea typeface="標楷體" pitchFamily="65" charset="-120"/>
                  <a:cs typeface="Times New Roman" pitchFamily="18" charset="0"/>
                </a:rPr>
                <a:t>並不意謂就有學校唸</a:t>
              </a:r>
              <a:endParaRPr lang="zh-TW" altLang="en-US" sz="3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/>
          </p:cNvSpPr>
          <p:nvPr/>
        </p:nvSpPr>
        <p:spPr bwMode="auto">
          <a:xfrm>
            <a:off x="357158" y="642918"/>
            <a:ext cx="8429684" cy="785818"/>
          </a:xfrm>
          <a:prstGeom prst="rect">
            <a:avLst/>
          </a:prstGeom>
          <a:solidFill>
            <a:srgbClr val="FFCCFF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altLang="zh-TW" sz="36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zh-TW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教育機會均等原則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每個人都只能佔一個缺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zh-TW" altLang="en-US" sz="20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14348" y="2000240"/>
            <a:ext cx="7643866" cy="2400657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algn="just"/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招生簡章中，通常都會有一段話：</a:t>
            </a:r>
            <a:endParaRPr lang="en-US" altLang="zh-TW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>
              <a:spcBef>
                <a:spcPts val="600"/>
              </a:spcBef>
            </a:pP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已獲任一所高中職或五專錄取並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完成報到手續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之學生，如欲參加其他入學管道招生，應於簡章規定之期限內，以</a:t>
            </a: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書面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親自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到錄取學校辦妥</a:t>
            </a:r>
            <a:r>
              <a:rPr lang="zh-TW" altLang="en-US" sz="2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放棄錄取資格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手續，始得再報名本學年度其他入學管道招生</a:t>
            </a:r>
          </a:p>
          <a:p>
            <a:pPr algn="just">
              <a:spcBef>
                <a:spcPts val="600"/>
              </a:spcBef>
            </a:pPr>
            <a:r>
              <a:rPr lang="en-US" altLang="zh-TW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不接受電話、通訊或傳真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方式辦理</a:t>
            </a:r>
            <a:r>
              <a:rPr lang="en-US" altLang="zh-TW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642910" y="4714884"/>
            <a:ext cx="7858180" cy="1323439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◆放榜後，未向錄取學校報到者，不用聲明放棄</a:t>
            </a: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◆務必於簡章規定期限內辦理，並取得錄取學校的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書面同意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才算完成</a:t>
            </a: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◆錄取學校發給書面同意書後，應再至</a:t>
            </a:r>
            <a:r>
              <a:rPr lang="zh-TW" altLang="en-US" sz="2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適性入學資料管理平台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登錄，</a:t>
            </a: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學生才能再報名後續入學管道招生</a:t>
            </a: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1857356" y="2857496"/>
            <a:ext cx="5214974" cy="1571636"/>
            <a:chOff x="285720" y="1928802"/>
            <a:chExt cx="5214974" cy="1571636"/>
          </a:xfrm>
        </p:grpSpPr>
        <p:sp>
          <p:nvSpPr>
            <p:cNvPr id="6" name="圓角化對角線角落矩形 5"/>
            <p:cNvSpPr/>
            <p:nvPr/>
          </p:nvSpPr>
          <p:spPr>
            <a:xfrm>
              <a:off x="285720" y="1928802"/>
              <a:ext cx="5214974" cy="1571636"/>
            </a:xfrm>
            <a:prstGeom prst="round2DiagRect">
              <a:avLst/>
            </a:prstGeom>
            <a:solidFill>
              <a:srgbClr val="CCFFCC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Rectangle 4"/>
            <p:cNvSpPr txBox="1">
              <a:spLocks/>
            </p:cNvSpPr>
            <p:nvPr/>
          </p:nvSpPr>
          <p:spPr bwMode="auto">
            <a:xfrm>
              <a:off x="285720" y="2000240"/>
              <a:ext cx="5214974" cy="142876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問題：</a:t>
              </a:r>
              <a:endParaRPr lang="en-US" altLang="zh-TW" sz="28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放榜後，未向錄取學校報到者，</a:t>
              </a:r>
              <a:endParaRPr lang="en-US" altLang="zh-TW" sz="28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要不要聲明放棄？</a:t>
              </a:r>
              <a:endParaRPr lang="zh-TW" altLang="en-US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/>
          </p:cNvSpPr>
          <p:nvPr/>
        </p:nvSpPr>
        <p:spPr bwMode="auto">
          <a:xfrm>
            <a:off x="357158" y="642918"/>
            <a:ext cx="8429684" cy="1643074"/>
          </a:xfrm>
          <a:prstGeom prst="rect">
            <a:avLst/>
          </a:prstGeom>
          <a:solidFill>
            <a:srgbClr val="FFCCFF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altLang="zh-TW" sz="36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altLang="zh-TW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對於沒有</a:t>
            </a: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簡章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的招生行為，</a:t>
            </a:r>
            <a:endParaRPr lang="en-US" altLang="zh-TW" sz="3600" b="1" dirty="0" smtClean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zh-TW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勿隨便同意學生就讀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沒簡章，完全沒有保障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zh-TW" altLang="en-US" sz="20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785786" y="2714620"/>
            <a:ext cx="4286280" cy="5847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◆保管好你的畢業證書</a:t>
            </a:r>
            <a:endParaRPr lang="en-US" altLang="zh-TW" sz="3200" b="1" dirty="0" smtClean="0">
              <a:solidFill>
                <a:srgbClr val="99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85786" y="4786322"/>
            <a:ext cx="7143800" cy="107721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◆有問題向主管機關或主委學校反應，</a:t>
            </a:r>
            <a:endParaRPr lang="en-US" altLang="zh-TW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請求協助</a:t>
            </a:r>
            <a:endParaRPr lang="en-US" altLang="zh-TW" sz="3200" b="1" dirty="0" smtClean="0">
              <a:solidFill>
                <a:srgbClr val="99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785786" y="3786190"/>
            <a:ext cx="5072098" cy="5847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◆勿隨意繳交入學相關費用</a:t>
            </a:r>
            <a:endParaRPr lang="en-US" altLang="zh-TW" sz="3200" b="1" dirty="0" smtClean="0">
              <a:solidFill>
                <a:srgbClr val="99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1142976" y="2643182"/>
            <a:ext cx="5572164" cy="1571636"/>
            <a:chOff x="285720" y="1928802"/>
            <a:chExt cx="4960585" cy="1571636"/>
          </a:xfrm>
        </p:grpSpPr>
        <p:sp>
          <p:nvSpPr>
            <p:cNvPr id="10" name="圓角化對角線角落矩形 9"/>
            <p:cNvSpPr/>
            <p:nvPr/>
          </p:nvSpPr>
          <p:spPr>
            <a:xfrm>
              <a:off x="285720" y="1928802"/>
              <a:ext cx="4960585" cy="1571636"/>
            </a:xfrm>
            <a:prstGeom prst="round2DiagRect">
              <a:avLst/>
            </a:prstGeom>
            <a:solidFill>
              <a:srgbClr val="CCFFCC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Rectangle 4"/>
            <p:cNvSpPr txBox="1">
              <a:spLocks/>
            </p:cNvSpPr>
            <p:nvPr/>
          </p:nvSpPr>
          <p:spPr bwMode="auto">
            <a:xfrm>
              <a:off x="285720" y="2000240"/>
              <a:ext cx="4960585" cy="142876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問題：</a:t>
              </a:r>
              <a:endParaRPr lang="en-US" altLang="zh-TW" sz="28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招生說明會拿到的制服、書包等，可以退還給學校嗎？</a:t>
              </a:r>
              <a:endParaRPr lang="zh-TW" altLang="en-US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2643174" y="4500570"/>
            <a:ext cx="5286412" cy="1571636"/>
            <a:chOff x="285720" y="1928802"/>
            <a:chExt cx="4960585" cy="1571636"/>
          </a:xfrm>
        </p:grpSpPr>
        <p:sp>
          <p:nvSpPr>
            <p:cNvPr id="13" name="圓角化對角線角落矩形 12"/>
            <p:cNvSpPr/>
            <p:nvPr/>
          </p:nvSpPr>
          <p:spPr>
            <a:xfrm>
              <a:off x="285720" y="1928802"/>
              <a:ext cx="4960585" cy="1571636"/>
            </a:xfrm>
            <a:prstGeom prst="round2DiagRect">
              <a:avLst/>
            </a:prstGeom>
            <a:solidFill>
              <a:srgbClr val="CCFFCC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Rectangle 4"/>
            <p:cNvSpPr txBox="1">
              <a:spLocks/>
            </p:cNvSpPr>
            <p:nvPr/>
          </p:nvSpPr>
          <p:spPr bwMode="auto">
            <a:xfrm>
              <a:off x="285720" y="2000240"/>
              <a:ext cx="4960585" cy="142876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問題：</a:t>
              </a:r>
              <a:endParaRPr lang="en-US" altLang="zh-TW" sz="28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只是參加招生說明會，卻被通知已錄取，怎麼辦？</a:t>
              </a:r>
              <a:endParaRPr lang="zh-TW" altLang="en-US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sp>
        <p:nvSpPr>
          <p:cNvPr id="16" name="七角星形 15"/>
          <p:cNvSpPr/>
          <p:nvPr/>
        </p:nvSpPr>
        <p:spPr>
          <a:xfrm>
            <a:off x="5500694" y="4357694"/>
            <a:ext cx="3000396" cy="1857388"/>
          </a:xfrm>
          <a:prstGeom prst="star7">
            <a:avLst/>
          </a:prstGeom>
          <a:solidFill>
            <a:srgbClr val="FF00FF"/>
          </a:solidFill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不留</a:t>
            </a:r>
            <a:endParaRPr lang="en-US" altLang="zh-TW" sz="28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zh-TW" altLang="en-U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身分證</a:t>
            </a:r>
            <a:r>
              <a:rPr lang="en-US" altLang="zh-TW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</a:t>
            </a:r>
            <a:r>
              <a:rPr lang="zh-TW" altLang="en-US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出生日期</a:t>
            </a:r>
            <a:endParaRPr lang="zh-TW" altLang="en-US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/>
          </p:cNvSpPr>
          <p:nvPr/>
        </p:nvSpPr>
        <p:spPr bwMode="auto">
          <a:xfrm>
            <a:off x="357158" y="642918"/>
            <a:ext cx="8429684" cy="1357322"/>
          </a:xfrm>
          <a:prstGeom prst="rect">
            <a:avLst/>
          </a:prstGeom>
          <a:solidFill>
            <a:srgbClr val="FFCCFF"/>
          </a:solidFill>
          <a:ln w="12700">
            <a:solidFill>
              <a:srgbClr val="3333FF"/>
            </a:solidFill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altLang="zh-TW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因應</a:t>
            </a:r>
            <a:r>
              <a:rPr lang="en-US" altLang="zh-TW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108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課綱的實施，先了解各校的</a:t>
            </a:r>
            <a:endParaRPr lang="en-US" altLang="zh-TW" sz="3600" b="1" dirty="0" smtClean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zh-TW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zh-TW" altLang="en-US" sz="3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課程規劃</a:t>
            </a:r>
            <a:r>
              <a:rPr lang="zh-TW" altLang="en-U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，以做為選填志願的參考</a:t>
            </a:r>
            <a:endParaRPr lang="zh-TW" altLang="en-US" sz="1600" b="1" dirty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71472" y="5429264"/>
            <a:ext cx="6357982" cy="5847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◆入學後，請務必注意學校的宣導</a:t>
            </a:r>
            <a:endParaRPr lang="en-US" altLang="zh-TW" sz="3200" b="1" dirty="0" smtClean="0">
              <a:solidFill>
                <a:srgbClr val="99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71472" y="2500306"/>
            <a:ext cx="8215370" cy="5847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◆</a:t>
            </a:r>
            <a:r>
              <a:rPr lang="en-US" altLang="zh-TW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108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學年度起，高中職課程內容有重大改變</a:t>
            </a:r>
            <a:endParaRPr lang="en-US" altLang="zh-TW" sz="3200" b="1" dirty="0" smtClean="0">
              <a:solidFill>
                <a:srgbClr val="99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571472" y="3500438"/>
            <a:ext cx="7143800" cy="150810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◆未來大學的入學方式也會有重大改變</a:t>
            </a:r>
            <a:endParaRPr lang="en-US" altLang="zh-TW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學習歷程檔案</a:t>
            </a: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學測、指考、統測</a:t>
            </a: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升學管道</a:t>
            </a:r>
            <a:endParaRPr lang="en-US" altLang="zh-TW" sz="2000" b="1" dirty="0" smtClean="0">
              <a:solidFill>
                <a:srgbClr val="99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1714480" y="2285992"/>
            <a:ext cx="5000660" cy="1571636"/>
            <a:chOff x="285720" y="1928802"/>
            <a:chExt cx="5000660" cy="1571636"/>
          </a:xfrm>
        </p:grpSpPr>
        <p:sp>
          <p:nvSpPr>
            <p:cNvPr id="10" name="圓角化對角線角落矩形 9"/>
            <p:cNvSpPr/>
            <p:nvPr/>
          </p:nvSpPr>
          <p:spPr>
            <a:xfrm>
              <a:off x="285720" y="1928802"/>
              <a:ext cx="4929222" cy="1571636"/>
            </a:xfrm>
            <a:prstGeom prst="round2DiagRect">
              <a:avLst/>
            </a:prstGeom>
            <a:solidFill>
              <a:srgbClr val="CCFFCC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Rectangle 4"/>
            <p:cNvSpPr txBox="1">
              <a:spLocks/>
            </p:cNvSpPr>
            <p:nvPr/>
          </p:nvSpPr>
          <p:spPr bwMode="auto">
            <a:xfrm>
              <a:off x="285720" y="2000240"/>
              <a:ext cx="5000660" cy="142876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問題：</a:t>
              </a:r>
              <a:endParaRPr lang="en-US" altLang="zh-TW" sz="28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哪裡可以找到高中職、五專的特色課程資訊？</a:t>
              </a:r>
              <a:endParaRPr lang="zh-TW" altLang="en-US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2500298" y="4214818"/>
            <a:ext cx="5000660" cy="1571636"/>
            <a:chOff x="285720" y="1928802"/>
            <a:chExt cx="5000660" cy="1571636"/>
          </a:xfrm>
        </p:grpSpPr>
        <p:sp>
          <p:nvSpPr>
            <p:cNvPr id="13" name="圓角化對角線角落矩形 12"/>
            <p:cNvSpPr/>
            <p:nvPr/>
          </p:nvSpPr>
          <p:spPr>
            <a:xfrm>
              <a:off x="285720" y="1928802"/>
              <a:ext cx="5000660" cy="1571636"/>
            </a:xfrm>
            <a:prstGeom prst="round2DiagRect">
              <a:avLst/>
            </a:prstGeom>
            <a:solidFill>
              <a:srgbClr val="CCFFCC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Rectangle 4"/>
            <p:cNvSpPr txBox="1">
              <a:spLocks/>
            </p:cNvSpPr>
            <p:nvPr/>
          </p:nvSpPr>
          <p:spPr bwMode="auto">
            <a:xfrm>
              <a:off x="285720" y="2000240"/>
              <a:ext cx="5000660" cy="142876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問題：</a:t>
              </a:r>
              <a:endParaRPr lang="en-US" altLang="zh-TW" sz="28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  <a:p>
              <a:pPr eaLnBrk="0" hangingPunct="0">
                <a:defRPr/>
              </a:pP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哪裡可以找到未來大學</a:t>
              </a:r>
              <a:r>
                <a:rPr lang="en-US" altLang="zh-TW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/</a:t>
              </a:r>
              <a:r>
                <a:rPr lang="zh-TW" altLang="en-US" sz="28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科大的入學資訊？</a:t>
              </a:r>
              <a:endParaRPr lang="zh-TW" altLang="en-US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11271" name="矩形 10"/>
          <p:cNvSpPr>
            <a:spLocks noChangeArrowheads="1"/>
          </p:cNvSpPr>
          <p:nvPr/>
        </p:nvSpPr>
        <p:spPr bwMode="auto">
          <a:xfrm>
            <a:off x="785786" y="2285992"/>
            <a:ext cx="764386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貳、基北區</a:t>
            </a:r>
            <a:r>
              <a:rPr lang="en-US" altLang="zh-TW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</a:t>
            </a: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</a:t>
            </a:r>
            <a:endParaRPr lang="en-US" altLang="zh-TW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  適性入學方案</a:t>
            </a:r>
            <a:endParaRPr lang="zh-TW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pic>
        <p:nvPicPr>
          <p:cNvPr id="7" name="圖片 6" descr="images (1)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2357422" y="2285992"/>
            <a:ext cx="3929090" cy="1754326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升學準備的</a:t>
            </a:r>
            <a:r>
              <a:rPr kumimoji="0"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方向</a:t>
            </a:r>
            <a:endParaRPr kumimoji="0" lang="zh-TW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11271" name="矩形 10"/>
          <p:cNvSpPr>
            <a:spLocks noChangeArrowheads="1"/>
          </p:cNvSpPr>
          <p:nvPr/>
        </p:nvSpPr>
        <p:spPr bwMode="auto">
          <a:xfrm>
            <a:off x="928662" y="1785926"/>
            <a:ext cx="7100021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u"/>
              <a:defRPr/>
            </a:pPr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提升個人的基本能力</a:t>
            </a:r>
            <a:endParaRPr lang="en-US" altLang="zh-TW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1800"/>
              </a:spcBef>
              <a:buFont typeface="Wingdings" pitchFamily="2" charset="2"/>
              <a:buChar char="u"/>
              <a:defRPr/>
            </a:pPr>
            <a:r>
              <a:rPr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選擇適合的學校科系</a:t>
            </a:r>
            <a:endParaRPr lang="en-US" altLang="zh-TW" sz="5400" b="1" dirty="0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1800"/>
              </a:spcBef>
              <a:buFont typeface="Wingdings" pitchFamily="2" charset="2"/>
              <a:buChar char="u"/>
              <a:defRPr/>
            </a:pPr>
            <a:r>
              <a:rPr lang="zh-TW" altLang="en-US" sz="54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選擇適合的升學管道</a:t>
            </a:r>
            <a:endParaRPr lang="zh-TW" altLang="en-US" sz="54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285852" y="571480"/>
            <a:ext cx="66976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40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升學準備的方向</a:t>
            </a:r>
            <a:endParaRPr lang="zh-TW" altLang="en-US" sz="4000" b="1" dirty="0"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標楷體" pitchFamily="65" charset="-12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11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1000"/>
                                        <p:tgtEl>
                                          <p:spTgt spid="11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pic>
        <p:nvPicPr>
          <p:cNvPr id="7" name="圖片 6" descr="images (1)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143108" y="2714620"/>
            <a:ext cx="4357718" cy="923330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國中教育會考</a:t>
            </a:r>
            <a:endParaRPr kumimoji="0" lang="zh-TW" altLang="en-US" sz="54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428728" y="285728"/>
            <a:ext cx="6342085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en-US" altLang="zh-TW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</a:t>
            </a:r>
            <a:r>
              <a:rPr kumimoji="0" lang="zh-TW" altLang="en-US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kumimoji="0" lang="zh-TW" altLang="en-US" sz="1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0" lang="zh-TW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國中教育</a:t>
            </a:r>
            <a:r>
              <a:rPr kumimoji="0" lang="zh-TW" altLang="en-US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會考的</a:t>
            </a:r>
            <a:r>
              <a:rPr kumimoji="0" lang="zh-TW" altLang="zh-TW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考試</a:t>
            </a:r>
            <a:r>
              <a:rPr kumimoji="0" lang="zh-TW" altLang="zh-TW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日期和時間</a:t>
            </a:r>
            <a:endParaRPr kumimoji="0" lang="zh-TW" altLang="en-US" sz="2800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graphicFrame>
        <p:nvGraphicFramePr>
          <p:cNvPr id="382027" name="Group 75"/>
          <p:cNvGraphicFramePr>
            <a:graphicFrameLocks noGrp="1"/>
          </p:cNvGraphicFramePr>
          <p:nvPr/>
        </p:nvGraphicFramePr>
        <p:xfrm>
          <a:off x="785786" y="1071546"/>
          <a:ext cx="7559675" cy="5282038"/>
        </p:xfrm>
        <a:graphic>
          <a:graphicData uri="http://schemas.openxmlformats.org/drawingml/2006/table">
            <a:tbl>
              <a:tblPr/>
              <a:tblGrid>
                <a:gridCol w="649287"/>
                <a:gridCol w="1616075"/>
                <a:gridCol w="1676400"/>
                <a:gridCol w="1741488"/>
                <a:gridCol w="1876425"/>
              </a:tblGrid>
              <a:tr h="3429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A8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5</a:t>
                      </a: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月</a:t>
                      </a: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16</a:t>
                      </a: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日（星期六）</a:t>
                      </a:r>
                    </a:p>
                  </a:txBody>
                  <a:tcPr marL="60017" marR="60017" marT="29977" marB="29977" anchor="ctr" horzOverflow="overflow">
                    <a:lnL w="635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A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5</a:t>
                      </a:r>
                      <a:r>
                        <a:rPr kumimoji="1" lang="zh-TW" alt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月</a:t>
                      </a:r>
                      <a:r>
                        <a:rPr kumimoji="1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17</a:t>
                      </a:r>
                      <a:r>
                        <a:rPr kumimoji="1" lang="zh-TW" alt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日（星期日）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A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4488">
                <a:tc rowSpan="8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上</a:t>
                      </a:r>
                      <a:endParaRPr kumimoji="1" lang="en-US" altLang="zh-TW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午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A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8:20-8:30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考試說明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8:20-8:30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考試說明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</a:tr>
              <a:tr h="4000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8:30-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9:40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社會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8:30-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9:40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自然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9:40-10:20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休息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9:40-10:20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休息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10:20-10:30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考試說明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10:20-10:30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考試說明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</a:tr>
              <a:tr h="4000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10:30-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11:50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數學    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                   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10:30-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11:30</a:t>
                      </a:r>
                      <a:endParaRPr kumimoji="1" lang="zh-TW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英語</a:t>
                      </a: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(</a:t>
                      </a: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閱讀</a:t>
                      </a: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)</a:t>
                      </a:r>
                      <a:endParaRPr kumimoji="1" lang="zh-TW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微軟正黑體" pitchFamily="34" charset="-120"/>
                        <a:ea typeface="新細明體" pitchFamily="18" charset="-120"/>
                      </a:endParaRP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11:30-12:00</a:t>
                      </a:r>
                      <a:endParaRPr kumimoji="1" lang="zh-TW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休息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12:00-12:05</a:t>
                      </a:r>
                      <a:endParaRPr kumimoji="1" lang="zh-TW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考試說明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</a:tr>
              <a:tr h="4016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12:05-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12:30</a:t>
                      </a:r>
                      <a:endParaRPr kumimoji="1" lang="zh-TW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英語</a:t>
                      </a: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(</a:t>
                      </a: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聽力</a:t>
                      </a: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)</a:t>
                      </a:r>
                      <a:endParaRPr kumimoji="1" lang="zh-TW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微軟正黑體" pitchFamily="34" charset="-120"/>
                        <a:ea typeface="新細明體" pitchFamily="18" charset="-120"/>
                      </a:endParaRP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</a:tr>
              <a:tr h="334963">
                <a:tc rowSpan="5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下</a:t>
                      </a:r>
                      <a:endParaRPr kumimoji="1" lang="en-US" altLang="zh-TW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午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DA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13:40-13:50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考試說明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 rowSpan="5"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新細明體" pitchFamily="18" charset="-120"/>
                      </a:endParaRP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 rowSpan="5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508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13:50-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15:00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國文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448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15:00-15:40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休息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3496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15:40-15:50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考試說明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52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15:50-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  <a:sym typeface="Wingdings" pitchFamily="2" charset="2"/>
                        </a:rPr>
                        <a:t>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新細明體" pitchFamily="18" charset="-120"/>
                        </a:rPr>
                        <a:t>16:40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軟正黑體" pitchFamily="34" charset="-120"/>
                          <a:ea typeface="新細明體" pitchFamily="18" charset="-120"/>
                        </a:rPr>
                        <a:t>寫作測驗</a:t>
                      </a:r>
                    </a:p>
                  </a:txBody>
                  <a:tcPr marL="60017" marR="60017" marT="29977" marB="29977" anchor="ctr" horzOverflow="overflow">
                    <a:lnL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9A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CD7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1"/>
          <a:stretch/>
        </p:blipFill>
        <p:spPr>
          <a:xfrm>
            <a:off x="2571736" y="20696"/>
            <a:ext cx="4848301" cy="6837304"/>
          </a:xfrm>
          <a:prstGeom prst="rect">
            <a:avLst/>
          </a:prstGeom>
        </p:spPr>
      </p:pic>
      <p:sp>
        <p:nvSpPr>
          <p:cNvPr id="8194" name="標題 1"/>
          <p:cNvSpPr>
            <a:spLocks noGrp="1"/>
          </p:cNvSpPr>
          <p:nvPr>
            <p:ph type="title"/>
          </p:nvPr>
        </p:nvSpPr>
        <p:spPr>
          <a:xfrm>
            <a:off x="0" y="188640"/>
            <a:ext cx="1475656" cy="5976664"/>
          </a:xfrm>
        </p:spPr>
        <p:txBody>
          <a:bodyPr vert="eaVert"/>
          <a:lstStyle/>
          <a:p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國中教育會考 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成績單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357554" y="1857363"/>
            <a:ext cx="642943" cy="4143405"/>
          </a:xfrm>
          <a:prstGeom prst="rect">
            <a:avLst/>
          </a:prstGeom>
          <a:noFill/>
          <a:ln w="63500">
            <a:solidFill>
              <a:srgbClr val="3333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000497" y="2571745"/>
            <a:ext cx="571504" cy="1428760"/>
          </a:xfrm>
          <a:prstGeom prst="rect">
            <a:avLst/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7209914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測驗結果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呈現方式</a:t>
            </a:r>
          </a:p>
        </p:txBody>
      </p:sp>
      <p:sp>
        <p:nvSpPr>
          <p:cNvPr id="11268" name="內容版面配置區 2"/>
          <p:cNvSpPr>
            <a:spLocks noGrp="1"/>
          </p:cNvSpPr>
          <p:nvPr>
            <p:ph idx="1"/>
          </p:nvPr>
        </p:nvSpPr>
        <p:spPr>
          <a:xfrm>
            <a:off x="323528" y="1600200"/>
            <a:ext cx="8686800" cy="4781550"/>
          </a:xfrm>
        </p:spPr>
        <p:txBody>
          <a:bodyPr/>
          <a:lstStyle/>
          <a:p>
            <a:pPr marL="457200" lvl="2" indent="-457200" algn="just">
              <a:lnSpc>
                <a:spcPct val="90000"/>
              </a:lnSpc>
              <a:buFont typeface="Wingdings" pitchFamily="2" charset="2"/>
              <a:buChar char="u"/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學科</a:t>
            </a:r>
            <a:r>
              <a:rPr lang="zh-TW" altLang="en-US" sz="3200" dirty="0" smtClean="0"/>
              <a:t>使用三個表現等級：</a:t>
            </a:r>
            <a:endParaRPr lang="en-US" altLang="zh-TW" dirty="0" smtClean="0"/>
          </a:p>
          <a:p>
            <a:pPr marL="447675" lvl="1" indent="0" algn="just" eaLnBrk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zh-TW" altLang="en-US" sz="2600" dirty="0" smtClean="0"/>
              <a:t>「</a:t>
            </a:r>
            <a:r>
              <a:rPr lang="zh-TW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精熟</a:t>
            </a:r>
            <a:r>
              <a:rPr lang="zh-TW" altLang="en-US" sz="2600" dirty="0" smtClean="0"/>
              <a:t>」：</a:t>
            </a:r>
            <a:r>
              <a:rPr lang="zh-TW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精通熟習</a:t>
            </a:r>
            <a:r>
              <a:rPr lang="zh-TW" altLang="zh-TW" sz="2400" dirty="0" smtClean="0"/>
              <a:t>該科目國中階段所學習的</a:t>
            </a:r>
            <a:r>
              <a:rPr lang="zh-TW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知識與能力</a:t>
            </a:r>
            <a:endParaRPr lang="en-US" altLang="zh-TW" sz="24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2438" lvl="1" indent="4763" algn="just" eaLnBrk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zh-TW" altLang="en-US" sz="2600" dirty="0" smtClean="0"/>
              <a:t>「</a:t>
            </a:r>
            <a:r>
              <a:rPr lang="zh-TW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基礎</a:t>
            </a:r>
            <a:r>
              <a:rPr lang="zh-TW" altLang="en-US" sz="2600" dirty="0" smtClean="0"/>
              <a:t>」：</a:t>
            </a:r>
            <a:r>
              <a:rPr lang="zh-TW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具備</a:t>
            </a:r>
            <a:r>
              <a:rPr lang="zh-TW" altLang="zh-TW" sz="2400" dirty="0" smtClean="0"/>
              <a:t>該科目國中階段之</a:t>
            </a:r>
            <a:r>
              <a:rPr lang="zh-TW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基本學力</a:t>
            </a:r>
            <a:endParaRPr lang="en-US" altLang="zh-TW" sz="24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2438" lvl="1" indent="4763" algn="just" eaLnBrk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zh-TW" altLang="en-US" sz="2600" dirty="0" smtClean="0"/>
              <a:t>「</a:t>
            </a:r>
            <a:r>
              <a:rPr lang="zh-TW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待加強</a:t>
            </a:r>
            <a:r>
              <a:rPr lang="zh-TW" altLang="en-US" sz="2600" dirty="0" smtClean="0"/>
              <a:t>」：</a:t>
            </a:r>
            <a:r>
              <a:rPr lang="zh-TW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尚未具備</a:t>
            </a:r>
            <a:r>
              <a:rPr lang="zh-TW" altLang="zh-TW" sz="2400" dirty="0" smtClean="0"/>
              <a:t>該科目國中教育階段之</a:t>
            </a:r>
            <a:r>
              <a:rPr lang="zh-TW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基本學力</a:t>
            </a:r>
            <a:endParaRPr lang="en-US" altLang="zh-TW" sz="24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eaLnBrk="1">
              <a:lnSpc>
                <a:spcPct val="90000"/>
              </a:lnSpc>
              <a:buFont typeface="Wingdings" pitchFamily="2" charset="2"/>
              <a:buChar char="u"/>
              <a:defRPr/>
            </a:pPr>
            <a:endParaRPr lang="en-US" altLang="zh-TW" dirty="0" smtClean="0"/>
          </a:p>
          <a:p>
            <a:pPr algn="just" eaLnBrk="1">
              <a:lnSpc>
                <a:spcPct val="90000"/>
              </a:lnSpc>
              <a:buFont typeface="Wingdings" pitchFamily="2" charset="2"/>
              <a:buChar char="u"/>
              <a:defRPr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寫作測驗</a:t>
            </a:r>
            <a:r>
              <a:rPr lang="zh-TW" altLang="en-US" dirty="0" smtClean="0"/>
              <a:t>的評分等級為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一至六級分</a:t>
            </a:r>
          </a:p>
          <a:p>
            <a:endParaRPr lang="en-US" altLang="zh-TW" dirty="0" smtClean="0">
              <a:solidFill>
                <a:srgbClr val="0000FF"/>
              </a:solidFill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 smtClean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7"/>
          <p:cNvSpPr>
            <a:spLocks noChangeArrowheads="1"/>
          </p:cNvSpPr>
          <p:nvPr/>
        </p:nvSpPr>
        <p:spPr bwMode="auto">
          <a:xfrm>
            <a:off x="500034" y="1285860"/>
            <a:ext cx="8504238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2">
              <a:buFont typeface="Wingdings" pitchFamily="2" charset="2"/>
              <a:buNone/>
            </a:pPr>
            <a:r>
              <a:rPr lang="en-US" altLang="zh-TW" sz="3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lang="en-US" altLang="zh-TW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lang="zh-TW" altLang="en-US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個學科</a:t>
            </a:r>
            <a:r>
              <a:rPr lang="en-US" altLang="zh-TW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國文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數學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英語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社會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自然</a:t>
            </a:r>
            <a:r>
              <a:rPr lang="en-US" altLang="zh-TW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</a:p>
          <a:p>
            <a:pPr marL="0" lvl="2">
              <a:buFont typeface="Wingdings" pitchFamily="2" charset="2"/>
              <a:buNone/>
            </a:pPr>
            <a:r>
              <a:rPr lang="zh-TW" altLang="en-US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評量結果分為</a:t>
            </a:r>
            <a:r>
              <a:rPr lang="en-US" altLang="zh-TW" sz="3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</a:t>
            </a:r>
            <a:r>
              <a:rPr lang="zh-TW" altLang="en-US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精熟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    </a:t>
            </a:r>
            <a:r>
              <a:rPr lang="en-US" altLang="zh-TW" sz="3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B</a:t>
            </a:r>
            <a:r>
              <a:rPr lang="zh-TW" altLang="en-US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基礎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及  </a:t>
            </a:r>
            <a:r>
              <a:rPr lang="en-US" altLang="zh-TW" sz="3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</a:t>
            </a:r>
            <a:r>
              <a:rPr lang="zh-TW" altLang="en-US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待加強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等</a:t>
            </a:r>
            <a:r>
              <a:rPr lang="en-US" altLang="zh-TW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個級別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和</a:t>
            </a:r>
            <a:endParaRPr lang="en-US" altLang="zh-TW" sz="24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lvl="2">
              <a:buFont typeface="Wingdings" pitchFamily="2" charset="2"/>
              <a:buNone/>
            </a:pPr>
            <a:r>
              <a:rPr lang="zh-TW" altLang="en-US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                     </a:t>
            </a:r>
            <a:r>
              <a:rPr lang="en-US" altLang="zh-TW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A++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en-US" altLang="zh-TW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A+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en-US" altLang="zh-TW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B++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en-US" altLang="zh-TW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B+</a:t>
            </a:r>
            <a:r>
              <a:rPr lang="zh-TW" altLang="en-US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             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等</a:t>
            </a:r>
            <a:r>
              <a:rPr lang="en-US" altLang="zh-TW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</a:t>
            </a:r>
            <a:r>
              <a:rPr lang="zh-TW" altLang="en-US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個標示</a:t>
            </a:r>
            <a:endParaRPr lang="en-US" altLang="zh-TW" sz="2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lvl="2">
              <a:buFont typeface="Wingdings" pitchFamily="2" charset="2"/>
              <a:buNone/>
            </a:pPr>
            <a:r>
              <a:rPr lang="en-US" altLang="zh-TW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</a:t>
            </a:r>
            <a:r>
              <a:rPr lang="zh-TW" altLang="en-US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寫作測驗</a:t>
            </a:r>
            <a:endParaRPr lang="en-US" altLang="zh-TW" sz="3200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lvl="2">
              <a:buFont typeface="Wingdings" pitchFamily="2" charset="2"/>
              <a:buNone/>
            </a:pPr>
            <a:r>
              <a:rPr lang="zh-TW" altLang="en-US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評量結果分為</a:t>
            </a:r>
            <a:r>
              <a:rPr lang="en-US" altLang="zh-TW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個級別</a:t>
            </a:r>
            <a:r>
              <a:rPr lang="en-US" altLang="zh-TW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一～六級分</a:t>
            </a:r>
            <a:r>
              <a:rPr lang="en-US" altLang="zh-TW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sz="2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46434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428596" y="3786190"/>
            <a:ext cx="85042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2">
              <a:buFont typeface="Wingdings" pitchFamily="2" charset="2"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</a:t>
            </a:r>
            <a:r>
              <a:rPr lang="en-US" altLang="zh-TW" sz="2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.</a:t>
            </a:r>
            <a:r>
              <a:rPr lang="zh-TW" altLang="en-US" sz="24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三等級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+</a:t>
            </a:r>
            <a:r>
              <a:rPr lang="en-US" altLang="zh-TW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</a:t>
            </a: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標示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2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v.s.</a:t>
            </a:r>
            <a:r>
              <a:rPr lang="en-US" altLang="zh-TW" sz="24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PR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endParaRPr lang="en-US" altLang="zh-TW" sz="2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75778" name="標題 1"/>
          <p:cNvSpPr>
            <a:spLocks/>
          </p:cNvSpPr>
          <p:nvPr/>
        </p:nvSpPr>
        <p:spPr bwMode="auto">
          <a:xfrm>
            <a:off x="457200" y="115888"/>
            <a:ext cx="8229600" cy="1169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國中教育</a:t>
            </a:r>
            <a:r>
              <a:rPr lang="zh-TW" altLang="en-US" sz="4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會考</a:t>
            </a:r>
            <a:r>
              <a:rPr lang="zh-TW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怎麼評分</a:t>
            </a:r>
          </a:p>
        </p:txBody>
      </p:sp>
      <p:grpSp>
        <p:nvGrpSpPr>
          <p:cNvPr id="3" name="群組 43"/>
          <p:cNvGrpSpPr>
            <a:grpSpLocks/>
          </p:cNvGrpSpPr>
          <p:nvPr/>
        </p:nvGrpSpPr>
        <p:grpSpPr bwMode="auto">
          <a:xfrm>
            <a:off x="785786" y="4286256"/>
            <a:ext cx="7849107" cy="1930400"/>
            <a:chOff x="827051" y="2781300"/>
            <a:chExt cx="7849405" cy="1930400"/>
          </a:xfrm>
        </p:grpSpPr>
        <p:sp>
          <p:nvSpPr>
            <p:cNvPr id="8" name="矩形 7"/>
            <p:cNvSpPr/>
            <p:nvPr/>
          </p:nvSpPr>
          <p:spPr>
            <a:xfrm>
              <a:off x="899592" y="3068960"/>
              <a:ext cx="2232248" cy="432048"/>
            </a:xfrm>
            <a:prstGeom prst="rect">
              <a:avLst/>
            </a:prstGeom>
            <a:solidFill>
              <a:srgbClr val="FFFF00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971518" y="3068638"/>
              <a:ext cx="2087642" cy="3667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精熟</a:t>
              </a:r>
              <a:r>
                <a:rPr lang="en-US" altLang="zh-TW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 A</a:t>
              </a:r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  </a:t>
              </a: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(</a:t>
              </a:r>
              <a:r>
                <a:rPr lang="zh-TW" altLang="en-US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占</a:t>
              </a: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10</a:t>
              </a:r>
              <a:r>
                <a:rPr lang="zh-TW" altLang="en-US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～</a:t>
              </a: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20%)</a:t>
              </a:r>
              <a:endParaRPr lang="zh-TW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cxnSp>
          <p:nvCxnSpPr>
            <p:cNvPr id="11" name="直線接點 10"/>
            <p:cNvCxnSpPr/>
            <p:nvPr/>
          </p:nvCxnSpPr>
          <p:spPr>
            <a:xfrm>
              <a:off x="900079" y="4076700"/>
              <a:ext cx="2232110" cy="0"/>
            </a:xfrm>
            <a:prstGeom prst="line">
              <a:avLst/>
            </a:prstGeom>
            <a:ln w="2540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接點 11"/>
            <p:cNvCxnSpPr/>
            <p:nvPr/>
          </p:nvCxnSpPr>
          <p:spPr>
            <a:xfrm rot="5400000">
              <a:off x="719898" y="3896519"/>
              <a:ext cx="360362" cy="0"/>
            </a:xfrm>
            <a:prstGeom prst="line">
              <a:avLst/>
            </a:prstGeom>
            <a:ln w="2540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接點 12"/>
            <p:cNvCxnSpPr/>
            <p:nvPr/>
          </p:nvCxnSpPr>
          <p:spPr>
            <a:xfrm rot="5400000">
              <a:off x="2952008" y="3896519"/>
              <a:ext cx="360362" cy="0"/>
            </a:xfrm>
            <a:prstGeom prst="line">
              <a:avLst/>
            </a:prstGeom>
            <a:ln w="2540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接點 15"/>
            <p:cNvCxnSpPr/>
            <p:nvPr/>
          </p:nvCxnSpPr>
          <p:spPr>
            <a:xfrm>
              <a:off x="2051059" y="3716338"/>
              <a:ext cx="0" cy="360362"/>
            </a:xfrm>
            <a:prstGeom prst="line">
              <a:avLst/>
            </a:prstGeom>
            <a:ln w="2540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rot="5400000">
              <a:off x="1296182" y="3896519"/>
              <a:ext cx="360362" cy="0"/>
            </a:xfrm>
            <a:prstGeom prst="line">
              <a:avLst/>
            </a:prstGeom>
            <a:ln w="2540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字方塊 17"/>
            <p:cNvSpPr txBox="1"/>
            <p:nvPr/>
          </p:nvSpPr>
          <p:spPr>
            <a:xfrm>
              <a:off x="900079" y="3789363"/>
              <a:ext cx="576284" cy="304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A++</a:t>
              </a:r>
              <a:endParaRPr lang="zh-TW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1476363" y="3789363"/>
              <a:ext cx="574697" cy="304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A+</a:t>
              </a:r>
              <a:endParaRPr lang="zh-TW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444208" y="3068960"/>
              <a:ext cx="2232248" cy="432048"/>
            </a:xfrm>
            <a:prstGeom prst="rect">
              <a:avLst/>
            </a:prstGeom>
            <a:solidFill>
              <a:srgbClr val="9933FF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6443839" y="3068638"/>
              <a:ext cx="2160669" cy="3667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待加強</a:t>
              </a:r>
              <a:r>
                <a:rPr lang="en-US" altLang="zh-TW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C</a:t>
              </a:r>
              <a:r>
                <a:rPr lang="zh-TW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 </a:t>
              </a: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(</a:t>
              </a:r>
              <a:r>
                <a:rPr lang="zh-TW" altLang="en-US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占</a:t>
              </a: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20</a:t>
              </a:r>
              <a:r>
                <a:rPr lang="zh-TW" altLang="en-US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～</a:t>
              </a: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35%)</a:t>
              </a:r>
              <a:endParaRPr lang="zh-TW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275856" y="3068960"/>
              <a:ext cx="3024336" cy="432048"/>
            </a:xfrm>
            <a:prstGeom prst="rect">
              <a:avLst/>
            </a:prstGeom>
            <a:solidFill>
              <a:srgbClr val="FFC000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3348097" y="3068638"/>
              <a:ext cx="2808394" cy="3667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基礎</a:t>
              </a:r>
              <a:r>
                <a:rPr lang="en-US" altLang="zh-TW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B </a:t>
              </a:r>
              <a:r>
                <a:rPr lang="zh-TW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 </a:t>
              </a: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(</a:t>
              </a:r>
              <a:r>
                <a:rPr lang="zh-TW" altLang="en-US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占</a:t>
              </a: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45</a:t>
              </a:r>
              <a:r>
                <a:rPr lang="zh-TW" altLang="en-US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～</a:t>
              </a:r>
              <a:r>
                <a:rPr lang="en-US" altLang="zh-TW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60</a:t>
              </a: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%)</a:t>
              </a:r>
              <a:endParaRPr lang="zh-TW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cxnSp>
          <p:nvCxnSpPr>
            <p:cNvPr id="33" name="直線接點 32"/>
            <p:cNvCxnSpPr/>
            <p:nvPr/>
          </p:nvCxnSpPr>
          <p:spPr>
            <a:xfrm>
              <a:off x="3276656" y="4076700"/>
              <a:ext cx="3024303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線接點 34"/>
            <p:cNvCxnSpPr/>
            <p:nvPr/>
          </p:nvCxnSpPr>
          <p:spPr>
            <a:xfrm rot="5400000">
              <a:off x="3096475" y="3896519"/>
              <a:ext cx="360362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線接點 35"/>
            <p:cNvCxnSpPr/>
            <p:nvPr/>
          </p:nvCxnSpPr>
          <p:spPr>
            <a:xfrm rot="5400000">
              <a:off x="6120778" y="3896519"/>
              <a:ext cx="360362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線接點 36"/>
            <p:cNvCxnSpPr/>
            <p:nvPr/>
          </p:nvCxnSpPr>
          <p:spPr>
            <a:xfrm rot="5400000">
              <a:off x="4607832" y="3896519"/>
              <a:ext cx="360362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接點 37"/>
            <p:cNvCxnSpPr/>
            <p:nvPr/>
          </p:nvCxnSpPr>
          <p:spPr>
            <a:xfrm rot="5400000">
              <a:off x="3815640" y="3896519"/>
              <a:ext cx="360362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字方塊 38"/>
            <p:cNvSpPr txBox="1"/>
            <p:nvPr/>
          </p:nvSpPr>
          <p:spPr>
            <a:xfrm>
              <a:off x="3348097" y="3789363"/>
              <a:ext cx="576284" cy="304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B++</a:t>
              </a:r>
              <a:endParaRPr lang="zh-TW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40" name="文字方塊 39"/>
            <p:cNvSpPr txBox="1"/>
            <p:nvPr/>
          </p:nvSpPr>
          <p:spPr>
            <a:xfrm>
              <a:off x="4067261" y="3789363"/>
              <a:ext cx="576285" cy="304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TW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B+</a:t>
              </a:r>
              <a:endParaRPr lang="zh-TW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2916280" y="2781300"/>
              <a:ext cx="865220" cy="2762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PR85</a:t>
              </a:r>
              <a:endParaRPr lang="zh-TW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41" name="文字方塊 40"/>
            <p:cNvSpPr txBox="1"/>
            <p:nvPr/>
          </p:nvSpPr>
          <p:spPr>
            <a:xfrm>
              <a:off x="1403335" y="4437063"/>
              <a:ext cx="1008101" cy="2746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PR90</a:t>
              </a:r>
              <a:r>
                <a:rPr lang="zh-TW" altLang="en-US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～</a:t>
              </a:r>
              <a:r>
                <a:rPr lang="en-US" altLang="zh-TW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94</a:t>
              </a:r>
              <a:endParaRPr lang="zh-TW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42" name="文字方塊 41"/>
            <p:cNvSpPr txBox="1"/>
            <p:nvPr/>
          </p:nvSpPr>
          <p:spPr>
            <a:xfrm>
              <a:off x="3203628" y="4149725"/>
              <a:ext cx="86363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PR67</a:t>
              </a:r>
              <a:r>
                <a:rPr lang="zh-TW" altLang="en-US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～</a:t>
              </a:r>
              <a:r>
                <a:rPr lang="en-US" altLang="zh-TW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79</a:t>
              </a:r>
              <a:endParaRPr lang="zh-TW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43" name="文字方塊 42"/>
            <p:cNvSpPr txBox="1"/>
            <p:nvPr/>
          </p:nvSpPr>
          <p:spPr>
            <a:xfrm>
              <a:off x="3924381" y="4437063"/>
              <a:ext cx="1008101" cy="2746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PR54</a:t>
              </a:r>
              <a:r>
                <a:rPr lang="zh-TW" altLang="en-US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～</a:t>
              </a:r>
              <a:r>
                <a:rPr lang="en-US" altLang="zh-TW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66</a:t>
              </a:r>
              <a:endParaRPr lang="zh-TW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6085051" y="2781300"/>
              <a:ext cx="865220" cy="2762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PR28</a:t>
              </a:r>
              <a:endParaRPr lang="zh-TW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  <p:sp>
          <p:nvSpPr>
            <p:cNvPr id="44" name="文字方塊 43"/>
            <p:cNvSpPr txBox="1"/>
            <p:nvPr/>
          </p:nvSpPr>
          <p:spPr>
            <a:xfrm>
              <a:off x="827051" y="4149725"/>
              <a:ext cx="1008100" cy="2746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PR95</a:t>
              </a:r>
              <a:r>
                <a:rPr lang="zh-TW" altLang="en-US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～</a:t>
              </a:r>
              <a:r>
                <a:rPr lang="en-US" altLang="zh-TW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  <a:cs typeface="Times New Roman" pitchFamily="18" charset="0"/>
                </a:rPr>
                <a:t>99</a:t>
              </a:r>
              <a:endParaRPr lang="zh-TW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zh-TW" altLang="en-US" sz="4000" b="1" kern="12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n-cs"/>
              </a:rPr>
              <a:t>國中教育會考網站</a:t>
            </a:r>
            <a:endParaRPr lang="zh-TW" altLang="en-US" sz="4000" b="1" kern="12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63713" y="5805488"/>
            <a:ext cx="5616575" cy="503237"/>
          </a:xfrm>
          <a:prstGeom prst="rect">
            <a:avLst/>
          </a:prstGeom>
          <a:solidFill>
            <a:srgbClr val="FFFF00"/>
          </a:solidFill>
          <a:ln w="38100" cmpd="sng">
            <a:solidFill>
              <a:srgbClr val="FF0000"/>
            </a:solidFill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TW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網址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：</a:t>
            </a:r>
            <a:r>
              <a:rPr lang="en-US" altLang="zh-TW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hlinkClick r:id="rId3"/>
              </a:rPr>
              <a:t>https://cap.nace.edu.tw</a:t>
            </a:r>
            <a:endParaRPr lang="zh-TW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4126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1500174"/>
            <a:ext cx="4876800" cy="39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pic>
        <p:nvPicPr>
          <p:cNvPr id="7" name="圖片 6" descr="images (1)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2357422" y="2285992"/>
            <a:ext cx="3929090" cy="1754326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升學準備的</a:t>
            </a:r>
            <a:r>
              <a:rPr kumimoji="0"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重點</a:t>
            </a:r>
            <a:endParaRPr kumimoji="0" lang="zh-TW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928662" y="1571612"/>
          <a:ext cx="7286675" cy="4145280"/>
        </p:xfrm>
        <a:graphic>
          <a:graphicData uri="http://schemas.openxmlformats.org/drawingml/2006/table">
            <a:tbl>
              <a:tblPr/>
              <a:tblGrid>
                <a:gridCol w="1153313"/>
                <a:gridCol w="613336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日程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重要事項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1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月份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簡章公告</a:t>
                      </a: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國中教育會考、各入學管道</a:t>
                      </a: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月份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考試報名</a:t>
                      </a: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國中教育會考、特招術科考試</a:t>
                      </a: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月份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特招術科考試</a:t>
                      </a: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科學班、藝才班、職科甄選</a:t>
                      </a: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2.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體育班、運動優良術科考試報名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月份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國中教育會考</a:t>
                      </a:r>
                      <a:endParaRPr lang="zh-TW" sz="1600" b="1" kern="100" dirty="0">
                        <a:solidFill>
                          <a:srgbClr val="FF0000"/>
                        </a:solidFill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2.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完全免試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3.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優先免試、直升入學報名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4.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技優甄審、產特優先入學、實用技能班報名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5.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體育班、運動優良術科考試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月份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公佈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國中教育會考成績</a:t>
                      </a:r>
                      <a:endParaRPr lang="zh-TW" sz="1600" b="1" kern="100" dirty="0">
                        <a:solidFill>
                          <a:srgbClr val="FF0000"/>
                        </a:solidFill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2.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學科特招考試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en-US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.(</a:t>
                      </a:r>
                      <a:r>
                        <a:rPr lang="zh-TW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免試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入學</a:t>
                      </a: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+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學科特</a:t>
                      </a:r>
                      <a:r>
                        <a:rPr lang="zh-TW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招</a:t>
                      </a:r>
                      <a:r>
                        <a:rPr lang="en-US" altLang="zh-TW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r>
                        <a:rPr lang="zh-TW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分發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報名</a:t>
                      </a: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&amp;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選填志願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4.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五專免試報名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7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月份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1</a:t>
                      </a:r>
                      <a:r>
                        <a:rPr lang="en-US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.(</a:t>
                      </a:r>
                      <a:r>
                        <a:rPr lang="zh-TW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免試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入學</a:t>
                      </a: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+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學科特</a:t>
                      </a:r>
                      <a:r>
                        <a:rPr lang="zh-TW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招</a:t>
                      </a:r>
                      <a:r>
                        <a:rPr lang="en-US" altLang="zh-TW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r>
                        <a:rPr lang="zh-TW" sz="16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放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榜、報到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2.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五專免試現場登記分發報到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Times New Roman"/>
                          <a:ea typeface="新細明體"/>
                          <a:cs typeface="Times New Roman"/>
                        </a:rPr>
                        <a:t>3.</a:t>
                      </a:r>
                      <a:r>
                        <a:rPr lang="zh-TW" sz="1600" kern="100" dirty="0">
                          <a:latin typeface="Times New Roman"/>
                          <a:ea typeface="新細明體"/>
                          <a:cs typeface="Times New Roman"/>
                        </a:rPr>
                        <a:t>續招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grpSp>
        <p:nvGrpSpPr>
          <p:cNvPr id="7" name="群組 14"/>
          <p:cNvGrpSpPr/>
          <p:nvPr/>
        </p:nvGrpSpPr>
        <p:grpSpPr>
          <a:xfrm>
            <a:off x="1142976" y="2071678"/>
            <a:ext cx="7072363" cy="3643339"/>
            <a:chOff x="-116556" y="5143512"/>
            <a:chExt cx="4079457" cy="1313991"/>
          </a:xfrm>
        </p:grpSpPr>
        <p:sp>
          <p:nvSpPr>
            <p:cNvPr id="8" name="爆炸 2 7"/>
            <p:cNvSpPr/>
            <p:nvPr/>
          </p:nvSpPr>
          <p:spPr>
            <a:xfrm>
              <a:off x="-116556" y="5143512"/>
              <a:ext cx="4079457" cy="1313991"/>
            </a:xfrm>
            <a:prstGeom prst="irregularSeal2">
              <a:avLst/>
            </a:prstGeom>
            <a:solidFill>
              <a:srgbClr val="FF00FF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Rectangle 4"/>
            <p:cNvSpPr txBox="1">
              <a:spLocks/>
            </p:cNvSpPr>
            <p:nvPr/>
          </p:nvSpPr>
          <p:spPr bwMode="auto">
            <a:xfrm>
              <a:off x="660483" y="5581509"/>
              <a:ext cx="2136859" cy="46376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defRPr/>
              </a:pPr>
              <a:r>
                <a:rPr lang="zh-TW" altLang="en-US" sz="44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標楷體" pitchFamily="65" charset="-120"/>
                  <a:ea typeface="標楷體" pitchFamily="65" charset="-120"/>
                  <a:cs typeface="Times New Roman" pitchFamily="18" charset="0"/>
                </a:rPr>
                <a:t>雖延後開學</a:t>
              </a:r>
              <a:endParaRPr lang="en-US" altLang="zh-TW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endParaRPr>
            </a:p>
            <a:p>
              <a:pPr algn="ctr" eaLnBrk="0" hangingPunct="0">
                <a:defRPr/>
              </a:pPr>
              <a:r>
                <a:rPr lang="zh-TW" altLang="en-US" sz="44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標楷體" pitchFamily="65" charset="-120"/>
                  <a:ea typeface="標楷體" pitchFamily="65" charset="-120"/>
                  <a:cs typeface="Times New Roman" pitchFamily="18" charset="0"/>
                </a:rPr>
                <a:t>但日程不變</a:t>
              </a:r>
              <a:endParaRPr lang="zh-TW" altLang="en-US" sz="44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endParaRPr>
            </a:p>
          </p:txBody>
        </p:sp>
      </p:grpSp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395288" y="549275"/>
            <a:ext cx="273685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辦理期程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向右箭號 7"/>
          <p:cNvSpPr/>
          <p:nvPr/>
        </p:nvSpPr>
        <p:spPr>
          <a:xfrm>
            <a:off x="500034" y="2786058"/>
            <a:ext cx="8143932" cy="1000132"/>
          </a:xfrm>
          <a:prstGeom prst="rightArrow">
            <a:avLst/>
          </a:prstGeom>
          <a:solidFill>
            <a:srgbClr val="FF00FF"/>
          </a:solidFill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Rectangle 4"/>
          <p:cNvSpPr txBox="1">
            <a:spLocks/>
          </p:cNvSpPr>
          <p:nvPr/>
        </p:nvSpPr>
        <p:spPr bwMode="auto">
          <a:xfrm>
            <a:off x="3286116" y="428604"/>
            <a:ext cx="2928958" cy="78581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zh-TW" altLang="en-US" sz="36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招生作業流程</a:t>
            </a:r>
            <a:endParaRPr lang="zh-TW" altLang="en-US" sz="1600" b="1" dirty="0">
              <a:solidFill>
                <a:srgbClr val="00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42910" y="2000240"/>
            <a:ext cx="2214578" cy="269304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第一階段</a:t>
            </a: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600"/>
              </a:spcBef>
            </a:pPr>
            <a:r>
              <a:rPr lang="zh-TW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七年一貫甄選入學</a:t>
            </a:r>
            <a:endParaRPr lang="en-US" altLang="zh-TW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TW" altLang="en-US" sz="1400" b="1" dirty="0" smtClean="0"/>
              <a:t>身心障礙學生就學安置</a:t>
            </a:r>
            <a:endParaRPr lang="en-US" altLang="zh-TW" sz="1400" b="1" dirty="0" smtClean="0"/>
          </a:p>
          <a:p>
            <a:r>
              <a:rPr lang="zh-TW" altLang="en-US" sz="1400" b="1" dirty="0" smtClean="0"/>
              <a:t>科學班</a:t>
            </a:r>
            <a:endParaRPr lang="en-US" altLang="zh-TW" sz="1400" b="1" dirty="0" smtClean="0"/>
          </a:p>
          <a:p>
            <a:r>
              <a:rPr lang="zh-TW" altLang="en-US" sz="1400" b="1" dirty="0" smtClean="0"/>
              <a:t>藝術才能班術科測驗</a:t>
            </a:r>
            <a:endParaRPr lang="en-US" altLang="zh-TW" sz="1400" b="1" dirty="0" smtClean="0"/>
          </a:p>
          <a:p>
            <a:r>
              <a:rPr lang="zh-TW" altLang="en-US" sz="1400" b="1" dirty="0" smtClean="0"/>
              <a:t>藝術才能班競賽入學</a:t>
            </a:r>
            <a:endParaRPr lang="en-US" altLang="zh-TW" sz="1400" b="1" dirty="0" smtClean="0"/>
          </a:p>
          <a:p>
            <a:r>
              <a:rPr lang="zh-TW" altLang="en-US" sz="1400" b="1" dirty="0" smtClean="0"/>
              <a:t>原住民藝能班</a:t>
            </a:r>
            <a:r>
              <a:rPr lang="en-US" altLang="zh-TW" sz="1400" b="1" dirty="0" smtClean="0"/>
              <a:t>/</a:t>
            </a:r>
            <a:r>
              <a:rPr lang="zh-TW" altLang="en-US" sz="1400" b="1" dirty="0" smtClean="0"/>
              <a:t>實驗班</a:t>
            </a:r>
            <a:endParaRPr lang="en-US" altLang="zh-TW" sz="1400" b="1" dirty="0" smtClean="0"/>
          </a:p>
          <a:p>
            <a:r>
              <a:rPr lang="zh-TW" altLang="en-US" sz="1400" b="1" dirty="0" smtClean="0"/>
              <a:t>專業群科甄選入學</a:t>
            </a:r>
            <a:endParaRPr lang="en-US" altLang="zh-TW" sz="1400" b="1" dirty="0" smtClean="0"/>
          </a:p>
          <a:p>
            <a:r>
              <a:rPr lang="zh-TW" altLang="en-US" sz="1400" b="1" dirty="0" smtClean="0"/>
              <a:t>體育班</a:t>
            </a:r>
            <a:r>
              <a:rPr lang="en-US" altLang="zh-TW" sz="1400" b="1" dirty="0" smtClean="0"/>
              <a:t>/</a:t>
            </a:r>
            <a:r>
              <a:rPr lang="zh-TW" altLang="en-US" sz="1400" b="1" dirty="0" smtClean="0"/>
              <a:t>運動優良</a:t>
            </a:r>
            <a:endParaRPr lang="en-US" altLang="zh-TW" sz="1400" b="1" dirty="0" smtClean="0"/>
          </a:p>
          <a:p>
            <a:r>
              <a:rPr lang="zh-TW" altLang="en-US" sz="1400" b="1" dirty="0" smtClean="0"/>
              <a:t>技優入學</a:t>
            </a:r>
            <a:endParaRPr lang="en-US" altLang="zh-TW" sz="1400" b="1" dirty="0" smtClean="0"/>
          </a:p>
          <a:p>
            <a:r>
              <a:rPr lang="zh-TW" altLang="en-US" sz="1400" b="1" dirty="0" smtClean="0"/>
              <a:t>軍校</a:t>
            </a:r>
            <a:r>
              <a:rPr lang="en-US" sz="1400" b="1" dirty="0" smtClean="0"/>
              <a:t>(</a:t>
            </a:r>
            <a:r>
              <a:rPr lang="zh-TW" altLang="en-US" sz="1400" b="1" dirty="0" smtClean="0"/>
              <a:t>中正預校</a:t>
            </a:r>
            <a:r>
              <a:rPr lang="en-US" sz="1400" b="1" dirty="0" smtClean="0"/>
              <a:t>)</a:t>
            </a:r>
            <a:endParaRPr lang="zh-TW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群組 16"/>
          <p:cNvGrpSpPr/>
          <p:nvPr/>
        </p:nvGrpSpPr>
        <p:grpSpPr>
          <a:xfrm>
            <a:off x="2500298" y="5000636"/>
            <a:ext cx="1285884" cy="1071570"/>
            <a:chOff x="3428992" y="4857760"/>
            <a:chExt cx="1285884" cy="857256"/>
          </a:xfrm>
        </p:grpSpPr>
        <p:sp>
          <p:nvSpPr>
            <p:cNvPr id="9" name="圓角矩形 8"/>
            <p:cNvSpPr/>
            <p:nvPr/>
          </p:nvSpPr>
          <p:spPr>
            <a:xfrm>
              <a:off x="3428992" y="4857760"/>
              <a:ext cx="1285884" cy="857256"/>
            </a:xfrm>
            <a:prstGeom prst="roundRect">
              <a:avLst/>
            </a:prstGeom>
            <a:solidFill>
              <a:srgbClr val="CCFFFF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3428992" y="5029211"/>
              <a:ext cx="12858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國中教育會考</a:t>
              </a:r>
              <a:endParaRPr lang="en-US" altLang="zh-TW" sz="1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en-US" altLang="zh-TW" sz="14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5/16</a:t>
              </a:r>
              <a:r>
                <a:rPr lang="zh-TW" altLang="en-US" sz="14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～</a:t>
              </a:r>
              <a:r>
                <a:rPr lang="en-US" altLang="zh-TW" sz="14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17</a:t>
              </a:r>
              <a:endParaRPr lang="zh-TW" altLang="en-US" sz="14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cxnSp>
        <p:nvCxnSpPr>
          <p:cNvPr id="16" name="直線單箭頭接點 15"/>
          <p:cNvCxnSpPr/>
          <p:nvPr/>
        </p:nvCxnSpPr>
        <p:spPr>
          <a:xfrm rot="5400000">
            <a:off x="1571604" y="3286124"/>
            <a:ext cx="3000396" cy="1588"/>
          </a:xfrm>
          <a:prstGeom prst="straightConnector1">
            <a:avLst/>
          </a:prstGeom>
          <a:ln w="63500">
            <a:solidFill>
              <a:schemeClr val="bg1">
                <a:lumMod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群組 20"/>
          <p:cNvGrpSpPr/>
          <p:nvPr/>
        </p:nvGrpSpPr>
        <p:grpSpPr>
          <a:xfrm>
            <a:off x="5072066" y="4929198"/>
            <a:ext cx="1285884" cy="1071570"/>
            <a:chOff x="5286380" y="4714884"/>
            <a:chExt cx="1285884" cy="1071570"/>
          </a:xfrm>
        </p:grpSpPr>
        <p:sp>
          <p:nvSpPr>
            <p:cNvPr id="19" name="圓角矩形 18"/>
            <p:cNvSpPr/>
            <p:nvPr/>
          </p:nvSpPr>
          <p:spPr>
            <a:xfrm>
              <a:off x="5286380" y="4714884"/>
              <a:ext cx="1285884" cy="1071570"/>
            </a:xfrm>
            <a:prstGeom prst="roundRect">
              <a:avLst/>
            </a:prstGeom>
            <a:solidFill>
              <a:srgbClr val="CCFFFF"/>
            </a:solidFill>
            <a:scene3d>
              <a:camera prst="orthographicFront"/>
              <a:lightRig rig="threePt" dir="t"/>
            </a:scene3d>
            <a:sp3d>
              <a:bevelT w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286380" y="4929198"/>
              <a:ext cx="128588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國中教育會考成績公告</a:t>
              </a:r>
              <a:endParaRPr lang="en-US" altLang="zh-TW" sz="1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en-US" altLang="zh-TW" sz="14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6/5</a:t>
              </a:r>
              <a:endParaRPr lang="zh-TW" altLang="en-US" sz="14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cxnSp>
        <p:nvCxnSpPr>
          <p:cNvPr id="22" name="直線單箭頭接點 21"/>
          <p:cNvCxnSpPr/>
          <p:nvPr/>
        </p:nvCxnSpPr>
        <p:spPr>
          <a:xfrm rot="5400000">
            <a:off x="4215604" y="3286124"/>
            <a:ext cx="2999602" cy="794"/>
          </a:xfrm>
          <a:prstGeom prst="straightConnector1">
            <a:avLst/>
          </a:prstGeom>
          <a:ln w="63500">
            <a:solidFill>
              <a:schemeClr val="bg1">
                <a:lumMod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字方塊 23"/>
          <p:cNvSpPr txBox="1"/>
          <p:nvPr/>
        </p:nvSpPr>
        <p:spPr>
          <a:xfrm>
            <a:off x="3286116" y="2000240"/>
            <a:ext cx="2214578" cy="263149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第二階段</a:t>
            </a:r>
          </a:p>
          <a:p>
            <a:pPr>
              <a:spcBef>
                <a:spcPts val="600"/>
              </a:spcBef>
            </a:pPr>
            <a:r>
              <a:rPr lang="zh-TW" altLang="en-US" sz="1400" b="1" dirty="0" smtClean="0"/>
              <a:t>產業特殊需求類科入學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1400" b="1" dirty="0" smtClean="0"/>
              <a:t>技術型高中單獨招生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1400" b="1" dirty="0" smtClean="0"/>
              <a:t>實用技能學程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完全免試入學</a:t>
            </a:r>
            <a:endParaRPr lang="en-US" altLang="zh-TW" sz="24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lang="en-US" altLang="zh-TW" sz="12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lang="en-US" altLang="zh-TW" sz="12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lang="en-US" altLang="zh-TW" sz="12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lang="en-US" altLang="zh-TW" sz="12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lang="en-US" altLang="zh-TW" sz="12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lang="en-US" altLang="zh-TW" sz="14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5929322" y="2000240"/>
            <a:ext cx="2214578" cy="263149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第三階段</a:t>
            </a:r>
            <a:endParaRPr lang="en-US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600"/>
              </a:spcBef>
            </a:pPr>
            <a:r>
              <a:rPr lang="zh-TW" altLang="en-US" sz="1400" b="1" dirty="0" smtClean="0"/>
              <a:t>高中職優先免試入學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1400" b="1" dirty="0" smtClean="0"/>
              <a:t>五專優先免試入學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1400" b="1" dirty="0" smtClean="0"/>
              <a:t>直升入學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1400" b="1" dirty="0" smtClean="0"/>
              <a:t>高中職免試入學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1400" b="1" dirty="0" smtClean="0"/>
              <a:t>五專免試入學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1400" b="1" dirty="0" smtClean="0"/>
              <a:t>學科考試分發入學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1400" b="1" dirty="0" smtClean="0"/>
              <a:t>私校獨招</a:t>
            </a:r>
            <a:endParaRPr lang="en-US" altLang="zh-TW" sz="1400" b="1" dirty="0" smtClean="0"/>
          </a:p>
          <a:p>
            <a:pPr>
              <a:spcBef>
                <a:spcPts val="0"/>
              </a:spcBef>
            </a:pPr>
            <a:endParaRPr lang="en-US" altLang="zh-TW" sz="1400" b="1" dirty="0" smtClean="0"/>
          </a:p>
          <a:p>
            <a:pPr>
              <a:spcBef>
                <a:spcPts val="0"/>
              </a:spcBef>
            </a:pPr>
            <a:r>
              <a:rPr lang="zh-TW" altLang="en-US" sz="1400" b="1" dirty="0" smtClean="0">
                <a:solidFill>
                  <a:srgbClr val="FF00FF"/>
                </a:solidFill>
              </a:rPr>
              <a:t>免試、特招之續招</a:t>
            </a:r>
            <a:endParaRPr lang="en-US" altLang="zh-TW" sz="1400" b="1" dirty="0" smtClean="0">
              <a:solidFill>
                <a:srgbClr val="FF00FF"/>
              </a:solidFill>
            </a:endParaRPr>
          </a:p>
          <a:p>
            <a:pPr>
              <a:spcBef>
                <a:spcPts val="0"/>
              </a:spcBef>
            </a:pPr>
            <a:r>
              <a:rPr lang="zh-TW" altLang="en-US" sz="1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其他招生管道</a:t>
            </a:r>
            <a:endParaRPr lang="zh-TW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642910" y="1357298"/>
            <a:ext cx="4857784" cy="461665"/>
          </a:xfrm>
          <a:prstGeom prst="rect">
            <a:avLst/>
          </a:prstGeom>
          <a:solidFill>
            <a:srgbClr val="FFCCFF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不採計國中教育會考成績</a:t>
            </a:r>
            <a:endParaRPr lang="zh-TW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929322" y="1357298"/>
            <a:ext cx="2643206" cy="461665"/>
          </a:xfrm>
          <a:prstGeom prst="rect">
            <a:avLst/>
          </a:prstGeom>
          <a:solidFill>
            <a:srgbClr val="FFCCFF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原則採計會考成績</a:t>
            </a:r>
            <a:endParaRPr lang="zh-TW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24" grpId="0" animBg="1"/>
      <p:bldP spid="25" grpId="0" animBg="1"/>
      <p:bldP spid="15" grpId="0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323850" y="1341438"/>
            <a:ext cx="8504238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ct val="20000"/>
              </a:spcAft>
              <a:defRPr/>
            </a:pPr>
            <a:r>
              <a:rPr lang="zh-TW" alt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國中教育會考</a:t>
            </a:r>
            <a:endParaRPr lang="en-US" altLang="zh-TW" sz="3600" dirty="0">
              <a:latin typeface="Times New Roman" pitchFamily="18" charset="0"/>
              <a:ea typeface="華康儷中黑"/>
              <a:cs typeface="Times New Roman" pitchFamily="18" charset="0"/>
            </a:endParaRPr>
          </a:p>
          <a:p>
            <a:pPr algn="just">
              <a:defRPr/>
            </a:pPr>
            <a:r>
              <a:rPr lang="zh-TW" altLang="en-US" sz="2000" b="1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      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年度訂於</a:t>
            </a:r>
            <a:r>
              <a:rPr lang="en-US" altLang="zh-TW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109/</a:t>
            </a:r>
            <a:r>
              <a:rPr lang="en-US" altLang="zh-TW" sz="2000" b="1" u="sng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5/16</a:t>
            </a:r>
            <a:r>
              <a:rPr lang="zh-TW" altLang="en-US" sz="2000" b="1" u="sng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en-US" altLang="zh-TW" sz="2000" b="1" u="sng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17</a:t>
            </a:r>
            <a:r>
              <a:rPr lang="en-US" altLang="zh-TW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星期六、日</a:t>
            </a:r>
            <a:r>
              <a:rPr lang="en-US" altLang="zh-TW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考試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簡章已於</a:t>
            </a:r>
            <a:r>
              <a:rPr lang="en-US" altLang="zh-TW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109/1/15</a:t>
            </a:r>
            <a:r>
              <a:rPr lang="zh-TW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公告</a:t>
            </a:r>
            <a:endParaRPr lang="zh-TW" altLang="en-US" b="1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algn="just">
              <a:spcBef>
                <a:spcPct val="20000"/>
              </a:spcBef>
              <a:defRPr/>
            </a:pPr>
            <a:r>
              <a:rPr lang="zh-TW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   </a:t>
            </a:r>
            <a:r>
              <a:rPr lang="zh-TW" alt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特色招生</a:t>
            </a:r>
            <a:r>
              <a:rPr lang="en-US" altLang="zh-TW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｢</a:t>
            </a:r>
            <a:r>
              <a:rPr lang="zh-TW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術科</a:t>
            </a:r>
            <a:r>
              <a:rPr lang="en-US" altLang="zh-TW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｣</a:t>
            </a:r>
            <a:r>
              <a:rPr lang="zh-TW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考試</a:t>
            </a:r>
            <a:endParaRPr lang="en-US" altLang="zh-TW" sz="36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華康儷中黑"/>
              <a:cs typeface="華康儷中黑"/>
            </a:endParaRPr>
          </a:p>
          <a:p>
            <a:pPr algn="just">
              <a:defRPr/>
            </a:pPr>
            <a:r>
              <a:rPr lang="zh-TW" alt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      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藝  才  班</a:t>
            </a:r>
            <a:r>
              <a:rPr lang="zh-TW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甄選入學：</a:t>
            </a:r>
            <a:r>
              <a:rPr lang="zh-TW" altLang="zh-TW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戲劇班</a:t>
            </a:r>
            <a:r>
              <a:rPr lang="zh-TW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、</a:t>
            </a:r>
            <a:r>
              <a:rPr lang="zh-TW" altLang="zh-TW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美術班</a:t>
            </a:r>
            <a:r>
              <a:rPr lang="zh-TW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、</a:t>
            </a:r>
            <a:r>
              <a:rPr lang="en-US" altLang="zh-TW" sz="2000" dirty="0"/>
              <a:t> </a:t>
            </a:r>
            <a:r>
              <a:rPr lang="zh-TW" altLang="zh-TW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舞蹈班、音樂班</a:t>
            </a:r>
            <a:endParaRPr lang="en-US" altLang="zh-TW" sz="20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algn="just">
              <a:defRPr/>
            </a:pPr>
            <a:r>
              <a:rPr lang="zh-TW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      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專業群</a:t>
            </a:r>
            <a:r>
              <a:rPr lang="zh-TW" altLang="zh-TW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科</a:t>
            </a:r>
            <a:r>
              <a:rPr lang="zh-TW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甄選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入學：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基北區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6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大類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15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群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23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校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86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個科</a:t>
            </a:r>
            <a:endParaRPr lang="en-US" altLang="zh-TW" sz="2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      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運動績優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甄選入學：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體育班、重點項目</a:t>
            </a:r>
            <a:endParaRPr lang="en-US" altLang="zh-TW" sz="2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algn="just">
              <a:defRPr/>
            </a:pP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      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科  學  班</a:t>
            </a:r>
            <a:r>
              <a:rPr lang="zh-TW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甄選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入學：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建國</a:t>
            </a:r>
            <a:r>
              <a:rPr lang="zh-TW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高中、師大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附中、北一女中</a:t>
            </a:r>
            <a:endParaRPr lang="en-US" altLang="zh-TW" sz="20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algn="just">
              <a:spcBef>
                <a:spcPct val="20000"/>
              </a:spcBef>
              <a:spcAft>
                <a:spcPct val="20000"/>
              </a:spcAft>
              <a:defRPr/>
            </a:pPr>
            <a:r>
              <a:rPr lang="zh-TW" alt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   特色招生</a:t>
            </a:r>
            <a:r>
              <a:rPr lang="en-US" altLang="zh-TW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｢</a:t>
            </a:r>
            <a:r>
              <a:rPr lang="zh-TW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學科</a:t>
            </a:r>
            <a:r>
              <a:rPr lang="en-US" altLang="zh-TW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｣</a:t>
            </a:r>
            <a:r>
              <a:rPr lang="zh-TW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考試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：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師大</a:t>
            </a:r>
            <a:r>
              <a:rPr lang="zh-TW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附中、政大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附中、麗山高中</a:t>
            </a:r>
            <a:endParaRPr lang="en-US" altLang="zh-TW" sz="20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algn="just">
              <a:spcAft>
                <a:spcPct val="20000"/>
              </a:spcAft>
              <a:defRPr/>
            </a:pPr>
            <a:r>
              <a:rPr lang="zh-TW" alt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   技術型高中免試獨招</a:t>
            </a:r>
            <a:endParaRPr lang="en-US" altLang="zh-TW" sz="3600" b="1" dirty="0">
              <a:solidFill>
                <a:srgbClr val="FF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華康儷中黑"/>
              <a:cs typeface="華康儷中黑"/>
            </a:endParaRPr>
          </a:p>
          <a:p>
            <a:pPr algn="just">
              <a:defRPr/>
            </a:pPr>
            <a:r>
              <a:rPr lang="zh-TW" alt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華康儷中黑"/>
              </a:rPr>
              <a:t>   私校獨招</a:t>
            </a:r>
            <a:r>
              <a:rPr lang="zh-TW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 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395288" y="549275"/>
            <a:ext cx="2736850" cy="7016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altLang="zh-TW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有關考試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286723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6" name="矩形 10"/>
          <p:cNvSpPr>
            <a:spLocks noChangeArrowheads="1"/>
          </p:cNvSpPr>
          <p:nvPr/>
        </p:nvSpPr>
        <p:spPr bwMode="auto">
          <a:xfrm>
            <a:off x="1357290" y="1643050"/>
            <a:ext cx="682430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10000"/>
              </a:spcBef>
              <a:buFont typeface="Wingdings" pitchFamily="2" charset="2"/>
              <a:buChar char="ü"/>
              <a:defRPr/>
            </a:pP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普通型高中</a:t>
            </a:r>
            <a:r>
              <a:rPr lang="en-US" altLang="zh-TW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(</a:t>
            </a: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高中</a:t>
            </a:r>
            <a:r>
              <a:rPr lang="en-US" altLang="zh-TW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)</a:t>
            </a:r>
            <a:endParaRPr lang="en-US" altLang="zh-TW" sz="4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Times New Roman" pitchFamily="18" charset="0"/>
            </a:endParaRPr>
          </a:p>
          <a:p>
            <a:pPr>
              <a:spcBef>
                <a:spcPts val="1800"/>
              </a:spcBef>
              <a:buFont typeface="Wingdings" pitchFamily="2" charset="2"/>
              <a:buChar char="ü"/>
              <a:defRPr/>
            </a:pPr>
            <a:r>
              <a:rPr lang="zh-TW" altLang="en-US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技術型高中</a:t>
            </a:r>
            <a:r>
              <a:rPr lang="en-US" altLang="zh-TW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(</a:t>
            </a:r>
            <a:r>
              <a:rPr lang="zh-TW" altLang="en-US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高職</a:t>
            </a:r>
            <a:r>
              <a:rPr lang="en-US" altLang="zh-TW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)</a:t>
            </a:r>
          </a:p>
          <a:p>
            <a:pPr>
              <a:spcBef>
                <a:spcPts val="1800"/>
              </a:spcBef>
              <a:buFont typeface="Wingdings" pitchFamily="2" charset="2"/>
              <a:buChar char="ü"/>
              <a:defRPr/>
            </a:pPr>
            <a:r>
              <a:rPr lang="zh-TW" altLang="en-US" sz="4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綜合型高中</a:t>
            </a:r>
            <a:r>
              <a:rPr lang="en-US" altLang="zh-TW" sz="4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(</a:t>
            </a:r>
            <a:r>
              <a:rPr lang="zh-TW" altLang="en-US" sz="4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綜合高中</a:t>
            </a:r>
            <a:r>
              <a:rPr lang="en-US" altLang="zh-TW" sz="4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)</a:t>
            </a:r>
          </a:p>
          <a:p>
            <a:pPr>
              <a:spcBef>
                <a:spcPts val="1800"/>
              </a:spcBef>
              <a:buFont typeface="Wingdings" pitchFamily="2" charset="2"/>
              <a:buChar char="ü"/>
              <a:defRPr/>
            </a:pP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單科型高中</a:t>
            </a:r>
            <a:r>
              <a:rPr lang="en-US" altLang="zh-TW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(</a:t>
            </a: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單科高中</a:t>
            </a:r>
            <a:r>
              <a:rPr lang="en-US" altLang="zh-TW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)</a:t>
            </a:r>
          </a:p>
          <a:p>
            <a:pPr>
              <a:spcBef>
                <a:spcPts val="1800"/>
              </a:spcBef>
              <a:buFont typeface="Wingdings" pitchFamily="2" charset="2"/>
              <a:buChar char="ü"/>
              <a:defRPr/>
            </a:pPr>
            <a:r>
              <a:rPr lang="zh-TW" altLang="en-US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五專</a:t>
            </a:r>
            <a:endParaRPr lang="en-US" altLang="zh-TW" sz="48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Times New Roman" pitchFamily="18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95288" y="549275"/>
            <a:ext cx="567691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3.</a:t>
            </a:r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後期中等教育學校類型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76250"/>
            <a:ext cx="9144000" cy="9144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普通型高中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普高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989138"/>
            <a:ext cx="7200900" cy="2376487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zh-TW" altLang="en-US" b="1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普通型高級中等學校：</a:t>
            </a:r>
            <a:endParaRPr lang="en-US" altLang="zh-TW" b="1" dirty="0" smtClean="0">
              <a:solidFill>
                <a:srgbClr val="3333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zh-TW" altLang="en-US" b="1" dirty="0" smtClean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提供</a:t>
            </a:r>
            <a:r>
              <a:rPr lang="zh-TW" altLang="en-US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一般科目</a:t>
            </a:r>
            <a:r>
              <a:rPr lang="zh-TW" altLang="en-US" b="1" dirty="0" smtClean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課程，協助學生試探不同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zh-TW" altLang="en-US" b="1" dirty="0" smtClean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學科的性向，著重培養通識能力、人文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zh-TW" altLang="en-US" b="1" dirty="0" smtClean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關懷及社會參與，奠定</a:t>
            </a:r>
            <a:r>
              <a:rPr lang="zh-TW" altLang="en-US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學術預備基礎</a:t>
            </a:r>
          </a:p>
        </p:txBody>
      </p:sp>
      <p:pic>
        <p:nvPicPr>
          <p:cNvPr id="34822" name="Picture 6" descr="DD01352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8850" y="3644900"/>
            <a:ext cx="12954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7" descr="BD21313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4724400"/>
            <a:ext cx="5622925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684213" y="5229225"/>
            <a:ext cx="79914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建議：屬於</a:t>
            </a:r>
            <a:r>
              <a:rPr kumimoji="0" lang="zh-TW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符號學習</a:t>
            </a: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的同學，或班上</a:t>
            </a:r>
            <a:r>
              <a:rPr kumimoji="0"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前</a:t>
            </a:r>
            <a:r>
              <a:rPr kumimoji="0"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1/4</a:t>
            </a: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r>
              <a:rPr kumimoji="0"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教育會考</a:t>
            </a:r>
            <a:endParaRPr kumimoji="0" lang="en-US" altLang="zh-TW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kumimoji="0"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          5</a:t>
            </a:r>
            <a:r>
              <a:rPr kumimoji="0"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科全</a:t>
            </a:r>
            <a:r>
              <a:rPr kumimoji="0"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A</a:t>
            </a: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者可以考慮念高中</a:t>
            </a:r>
            <a:endParaRPr kumimoji="0"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57166"/>
            <a:ext cx="9144000" cy="8874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zh-TW" alt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技術</a:t>
            </a:r>
            <a:r>
              <a:rPr lang="zh-TW" altLang="en-US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型</a:t>
            </a:r>
            <a:r>
              <a:rPr lang="zh-TW" alt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高中</a:t>
            </a:r>
            <a:r>
              <a:rPr lang="en-US" altLang="zh-TW" sz="2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技高</a:t>
            </a:r>
            <a:r>
              <a:rPr lang="en-US" altLang="zh-TW" sz="2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2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3933825"/>
            <a:ext cx="8064500" cy="115093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技職教育包含</a:t>
            </a: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工業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商業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農業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家事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endParaRPr lang="en-US" altLang="zh-TW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海事水產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藝術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6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類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15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群</a:t>
            </a:r>
            <a:endParaRPr lang="zh-TW" alt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Times New Roman" pitchFamily="18" charset="0"/>
            </a:endParaRPr>
          </a:p>
        </p:txBody>
      </p:sp>
      <p:pic>
        <p:nvPicPr>
          <p:cNvPr id="36870" name="Picture 6" descr="DD01352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4495800"/>
            <a:ext cx="12954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7" descr="BD21313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5300663"/>
            <a:ext cx="5622925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611188" y="5661025"/>
            <a:ext cx="8064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zh-TW" altLang="en-US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建議：屬於</a:t>
            </a:r>
            <a:r>
              <a:rPr kumimoji="0" lang="zh-TW" altLang="en-US" sz="28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體驗學習</a:t>
            </a:r>
            <a:r>
              <a:rPr kumimoji="0" lang="zh-TW" altLang="en-US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的同學，可以</a:t>
            </a:r>
            <a:r>
              <a:rPr kumimoji="0" lang="zh-TW" altLang="en-US" sz="2800" b="1" dirty="0" smtClean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考慮就讀</a:t>
            </a:r>
            <a:endParaRPr kumimoji="0" lang="zh-TW" altLang="en-US" sz="2800" b="1" dirty="0">
              <a:solidFill>
                <a:srgbClr val="66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684213" y="1412875"/>
            <a:ext cx="78486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kumimoji="0" lang="zh-TW" altLang="en-US" sz="32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技術型高級中等學校：</a:t>
            </a:r>
            <a:endParaRPr kumimoji="0" lang="en-US" altLang="zh-TW" sz="32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kumimoji="0" lang="zh-TW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提供</a:t>
            </a:r>
            <a:r>
              <a:rPr kumimoji="0" lang="zh-TW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一般科目</a:t>
            </a:r>
            <a:r>
              <a:rPr kumimoji="0" lang="zh-TW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、</a:t>
            </a:r>
            <a:r>
              <a:rPr kumimoji="0" lang="zh-TW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專業科目</a:t>
            </a:r>
            <a:r>
              <a:rPr kumimoji="0" lang="zh-TW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及</a:t>
            </a:r>
            <a:r>
              <a:rPr kumimoji="0" lang="zh-TW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實習科目</a:t>
            </a:r>
            <a:r>
              <a:rPr kumimoji="0" lang="zh-TW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課程，協助</a:t>
            </a:r>
          </a:p>
          <a:p>
            <a:pPr marL="342900" indent="-342900">
              <a:buFont typeface="Wingdings" pitchFamily="2" charset="2"/>
              <a:buNone/>
              <a:defRPr/>
            </a:pPr>
            <a:r>
              <a:rPr kumimoji="0" lang="zh-TW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學生培養專業實務技能、陶冶職業道德、增進人</a:t>
            </a:r>
          </a:p>
          <a:p>
            <a:pPr marL="342900" indent="-342900">
              <a:buFont typeface="Wingdings" pitchFamily="2" charset="2"/>
              <a:buNone/>
              <a:defRPr/>
            </a:pPr>
            <a:r>
              <a:rPr kumimoji="0" lang="zh-TW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文與科技素養、創造思考及適應社會變遷能力，</a:t>
            </a:r>
          </a:p>
          <a:p>
            <a:pPr marL="342900" indent="-342900">
              <a:buFont typeface="Wingdings" pitchFamily="2" charset="2"/>
              <a:buNone/>
              <a:defRPr/>
            </a:pPr>
            <a:r>
              <a:rPr kumimoji="0" lang="zh-TW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奠定生涯發展基礎，提升</a:t>
            </a:r>
            <a:r>
              <a:rPr kumimoji="0" lang="zh-TW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務實致用之就業力</a:t>
            </a: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04813"/>
            <a:ext cx="9144000" cy="96361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綜合型高中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綜高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7893" name="Picture 7" descr="BD21313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5000625"/>
            <a:ext cx="5622925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468313" y="5373688"/>
            <a:ext cx="80645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建議：</a:t>
            </a:r>
            <a:r>
              <a:rPr kumimoji="0" lang="zh-TW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性向尚不明確</a:t>
            </a: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或</a:t>
            </a:r>
            <a:r>
              <a:rPr kumimoji="0"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教育會考非</a:t>
            </a:r>
            <a:r>
              <a:rPr kumimoji="0"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5</a:t>
            </a:r>
            <a:r>
              <a:rPr kumimoji="0"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科全</a:t>
            </a:r>
            <a:r>
              <a:rPr kumimoji="0" lang="en-US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A</a:t>
            </a: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的同學，</a:t>
            </a:r>
            <a:endParaRPr kumimoji="0" lang="en-US" altLang="zh-TW" sz="2400" b="1" dirty="0">
              <a:solidFill>
                <a:srgbClr val="66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anose="03000509000000000000" pitchFamily="65" charset="-120"/>
              <a:cs typeface="Times New Roman" pitchFamily="18" charset="0"/>
            </a:endParaRPr>
          </a:p>
          <a:p>
            <a:pPr>
              <a:defRPr/>
            </a:pP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      </a:t>
            </a:r>
            <a:r>
              <a:rPr kumimoji="0" lang="zh-TW" altLang="en-US" sz="2400" b="1" dirty="0" smtClean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可以</a:t>
            </a: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考慮念綜合高中</a:t>
            </a:r>
            <a:endParaRPr kumimoji="0" lang="zh-TW" altLang="en-US" sz="2400" dirty="0">
              <a:latin typeface="Times New Roman" pitchFamily="18" charset="0"/>
              <a:ea typeface="標楷體" panose="03000509000000000000" pitchFamily="65" charset="-120"/>
              <a:cs typeface="Times New Roman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042988" y="1844675"/>
            <a:ext cx="705802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kumimoji="0" lang="zh-TW" altLang="en-US" sz="3200" b="1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綜合型高級中等學校：</a:t>
            </a:r>
            <a:endParaRPr kumimoji="0" lang="en-US" altLang="zh-TW" sz="3200" b="1" dirty="0">
              <a:solidFill>
                <a:srgbClr val="3333FF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kumimoji="0" lang="zh-TW" altLang="en-US" sz="32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提供</a:t>
            </a:r>
            <a:r>
              <a:rPr kumimoji="0" lang="zh-TW" altLang="en-US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一般科目</a:t>
            </a:r>
            <a:r>
              <a:rPr kumimoji="0" lang="zh-TW" altLang="en-US" sz="32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及</a:t>
            </a:r>
            <a:r>
              <a:rPr kumimoji="0" lang="zh-TW" altLang="en-US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專精科目</a:t>
            </a:r>
            <a:r>
              <a:rPr kumimoji="0" lang="zh-TW" altLang="en-US" sz="32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的課程，協</a:t>
            </a:r>
          </a:p>
          <a:p>
            <a:pPr marL="342900" indent="-342900">
              <a:buFont typeface="Wingdings" pitchFamily="2" charset="2"/>
              <a:buNone/>
              <a:defRPr/>
            </a:pPr>
            <a:r>
              <a:rPr kumimoji="0" lang="zh-TW" altLang="en-US" sz="32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學生發展</a:t>
            </a:r>
            <a:r>
              <a:rPr kumimoji="0" lang="zh-TW" altLang="en-US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學術預備</a:t>
            </a:r>
            <a:r>
              <a:rPr kumimoji="0" lang="zh-TW" altLang="en-US" sz="32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或</a:t>
            </a:r>
            <a:r>
              <a:rPr kumimoji="0" lang="zh-TW" altLang="en-US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職業準備</a:t>
            </a:r>
            <a:r>
              <a:rPr kumimoji="0" lang="zh-TW" altLang="en-US" sz="32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的興趣</a:t>
            </a:r>
          </a:p>
          <a:p>
            <a:pPr marL="342900" indent="-342900">
              <a:buFont typeface="Wingdings" pitchFamily="2" charset="2"/>
              <a:buNone/>
              <a:defRPr/>
            </a:pPr>
            <a:r>
              <a:rPr kumimoji="0" lang="zh-TW" altLang="en-US" sz="32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與知能，使學生了解自我、生涯試探</a:t>
            </a:r>
          </a:p>
          <a:p>
            <a:pPr marL="342900" indent="-342900">
              <a:buFont typeface="Wingdings" pitchFamily="2" charset="2"/>
              <a:buNone/>
              <a:defRPr/>
            </a:pPr>
            <a:r>
              <a:rPr kumimoji="0" lang="zh-TW" altLang="en-US" sz="32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，以期</a:t>
            </a:r>
            <a:r>
              <a:rPr kumimoji="0" lang="zh-TW" altLang="en-US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適性發展</a:t>
            </a:r>
          </a:p>
        </p:txBody>
      </p:sp>
      <p:pic>
        <p:nvPicPr>
          <p:cNvPr id="6" name="Picture 6" descr="DD01352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3929066"/>
            <a:ext cx="12954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627785" y="404813"/>
            <a:ext cx="3923828" cy="96361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單科型高中</a:t>
            </a:r>
          </a:p>
        </p:txBody>
      </p:sp>
      <p:pic>
        <p:nvPicPr>
          <p:cNvPr id="40965" name="Picture 7" descr="BD21313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5000625"/>
            <a:ext cx="5622925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468313" y="5373688"/>
            <a:ext cx="806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建議：</a:t>
            </a:r>
            <a:r>
              <a:rPr kumimoji="0" lang="zh-TW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性向明確</a:t>
            </a:r>
            <a:r>
              <a:rPr kumimoji="0" lang="zh-TW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的同學可以考慮就讀</a:t>
            </a:r>
            <a:endParaRPr kumimoji="0"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827584" y="1844675"/>
            <a:ext cx="7273429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kumimoji="0" lang="zh-TW" altLang="en-US" sz="32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單科型高級中等學校：</a:t>
            </a:r>
            <a:endParaRPr kumimoji="0" lang="en-US" altLang="zh-TW" sz="32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kumimoji="0" lang="zh-TW" altLang="en-US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提供特定學科領域為主課程，協助</a:t>
            </a:r>
            <a:r>
              <a:rPr kumimoji="0" lang="zh-TW" altLang="en-US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學</a:t>
            </a:r>
          </a:p>
          <a:p>
            <a:pPr marL="342900" indent="-342900">
              <a:buFont typeface="Wingdings" pitchFamily="2" charset="2"/>
              <a:buNone/>
              <a:defRPr/>
            </a:pPr>
            <a:r>
              <a:rPr kumimoji="0" lang="zh-TW" altLang="en-US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習性向明顯</a:t>
            </a:r>
            <a:r>
              <a:rPr kumimoji="0" lang="zh-TW" altLang="en-US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之學生持續開發潛能，奠</a:t>
            </a:r>
          </a:p>
          <a:p>
            <a:pPr marL="342900" indent="-342900">
              <a:buFont typeface="Wingdings" pitchFamily="2" charset="2"/>
              <a:buNone/>
              <a:defRPr/>
            </a:pPr>
            <a:r>
              <a:rPr kumimoji="0" lang="zh-TW" altLang="en-US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定特定學科知能拓展與深化之基礎</a:t>
            </a:r>
            <a:endParaRPr kumimoji="0" lang="zh-TW" altLang="en-US" sz="3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6" descr="DD01352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3929066"/>
            <a:ext cx="12954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03575" y="476250"/>
            <a:ext cx="3024188" cy="811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五　　專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484313"/>
            <a:ext cx="8064500" cy="39608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TW" altLang="en-US" b="1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包含</a:t>
            </a: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護理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商管財經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應用外語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餐飲管理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美容與化妝品應用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幼兒保育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電機與電子工程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資訊管理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醫事技術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工程科技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海事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觀光休憩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文化創意</a:t>
            </a:r>
            <a:endParaRPr lang="en-US" altLang="zh-TW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b="1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等類，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TW" altLang="en-US" b="1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教授</a:t>
            </a:r>
            <a:r>
              <a:rPr lang="zh-TW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應用科學技術</a:t>
            </a:r>
            <a:r>
              <a:rPr lang="zh-TW" altLang="en-US" b="1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，培養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TW" altLang="en-US" b="1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中級實用專業人才。</a:t>
            </a:r>
          </a:p>
        </p:txBody>
      </p:sp>
      <p:pic>
        <p:nvPicPr>
          <p:cNvPr id="41990" name="Picture 6" descr="DD01352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4437063"/>
            <a:ext cx="12954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7" descr="BD21313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5300663"/>
            <a:ext cx="5622925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468313" y="5661025"/>
            <a:ext cx="8064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zh-TW" altLang="en-US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建議：</a:t>
            </a:r>
            <a:r>
              <a:rPr kumimoji="0"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想儘早投入職場</a:t>
            </a:r>
            <a:r>
              <a:rPr kumimoji="0" lang="zh-TW" altLang="en-US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的同學，可以考慮念五專</a:t>
            </a:r>
            <a:endParaRPr kumimoji="0"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21507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11271" name="矩形 10"/>
          <p:cNvSpPr>
            <a:spLocks noChangeArrowheads="1"/>
          </p:cNvSpPr>
          <p:nvPr/>
        </p:nvSpPr>
        <p:spPr bwMode="auto">
          <a:xfrm>
            <a:off x="2643174" y="2285992"/>
            <a:ext cx="386715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10000"/>
              </a:spcBef>
              <a:buFont typeface="Wingdings" pitchFamily="2" charset="2"/>
              <a:buChar char="ü"/>
              <a:defRPr/>
            </a:pP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免試入學</a:t>
            </a:r>
            <a:endParaRPr lang="en-US" altLang="zh-TW" sz="6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800"/>
              </a:spcBef>
              <a:buFont typeface="Wingdings" pitchFamily="2" charset="2"/>
              <a:buChar char="ü"/>
              <a:defRPr/>
            </a:pPr>
            <a:r>
              <a:rPr lang="zh-TW" altLang="en-US" sz="60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特色招生</a:t>
            </a:r>
            <a:endParaRPr lang="en-US" altLang="zh-TW" sz="60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800"/>
              </a:spcBef>
              <a:buFont typeface="Wingdings" pitchFamily="2" charset="2"/>
              <a:buChar char="ü"/>
              <a:defRPr/>
            </a:pPr>
            <a:r>
              <a:rPr lang="zh-TW" altLang="en-US" sz="6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其他招生</a:t>
            </a:r>
            <a:endParaRPr lang="en-US" altLang="zh-TW" sz="60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95288" y="549275"/>
            <a:ext cx="273685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4.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升學進路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8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404813"/>
            <a:ext cx="8424863" cy="720725"/>
          </a:xfrm>
        </p:spPr>
        <p:txBody>
          <a:bodyPr>
            <a:noAutofit/>
          </a:bodyPr>
          <a:lstStyle/>
          <a:p>
            <a:pPr>
              <a:spcBef>
                <a:spcPts val="3600"/>
              </a:spcBef>
              <a:spcAft>
                <a:spcPts val="1800"/>
              </a:spcAft>
              <a:defRPr/>
            </a:pPr>
            <a:r>
              <a:rPr lang="zh-TW" altLang="en-US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特色招生相關入學管道</a:t>
            </a:r>
            <a:endParaRPr lang="zh-TW" altLang="en-US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785786" y="1428737"/>
          <a:ext cx="7715304" cy="4727763"/>
        </p:xfrm>
        <a:graphic>
          <a:graphicData uri="http://schemas.openxmlformats.org/drawingml/2006/table">
            <a:tbl>
              <a:tblPr/>
              <a:tblGrid>
                <a:gridCol w="732103"/>
                <a:gridCol w="3811056"/>
                <a:gridCol w="1142510"/>
                <a:gridCol w="2029635"/>
              </a:tblGrid>
              <a:tr h="9286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編號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latin typeface="Times New Roman"/>
                          <a:ea typeface="新細明體"/>
                          <a:cs typeface="Times New Roman"/>
                        </a:rPr>
                        <a:t>入學管道</a:t>
                      </a: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latin typeface="Times New Roman"/>
                          <a:ea typeface="新細明體"/>
                          <a:cs typeface="Times New Roman"/>
                        </a:rPr>
                        <a:t>辦理期程</a:t>
                      </a:r>
                      <a:endParaRPr lang="zh-TW" sz="1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latin typeface="Times New Roman"/>
                          <a:ea typeface="新細明體"/>
                          <a:cs typeface="Times New Roman"/>
                        </a:rPr>
                        <a:t>備註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</a:tr>
              <a:tr h="9286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Times New Roman"/>
                          <a:ea typeface="新細明體"/>
                          <a:cs typeface="Times New Roman"/>
                        </a:rPr>
                        <a:t>1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基北區</a:t>
                      </a:r>
                      <a:r>
                        <a:rPr lang="zh-TW" sz="24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高</a:t>
                      </a:r>
                      <a:r>
                        <a:rPr lang="zh-TW" altLang="en-US" sz="24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級</a:t>
                      </a:r>
                      <a:r>
                        <a:rPr lang="zh-TW" sz="24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中</a:t>
                      </a:r>
                      <a:r>
                        <a:rPr lang="zh-TW" altLang="en-US" sz="24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等學校</a:t>
                      </a:r>
                      <a:endParaRPr lang="en-US" altLang="zh-TW" sz="2400" b="1" kern="1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新細明體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學科</a:t>
                      </a:r>
                      <a:r>
                        <a:rPr lang="zh-TW" sz="24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考試分發入學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月下旬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latin typeface="Times New Roman"/>
                          <a:ea typeface="新細明體"/>
                          <a:cs typeface="Times New Roman"/>
                        </a:rPr>
                        <a:t>各校單獨報名和考試，併基北區免試入學聯合分發</a:t>
                      </a:r>
                      <a:endParaRPr lang="en-US" sz="18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專業群科甄選入學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zh-TW" sz="2400" kern="100" dirty="0"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400" kern="100" dirty="0"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r>
                        <a:rPr lang="zh-TW" sz="2400" kern="100" dirty="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kern="100" dirty="0" smtClean="0">
                          <a:latin typeface="Times New Roman"/>
                          <a:ea typeface="+mn-ea"/>
                          <a:cs typeface="Times New Roman"/>
                        </a:rPr>
                        <a:t>集體報名，各校單獨考試和分發</a:t>
                      </a:r>
                      <a:endParaRPr lang="en-US" sz="18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七年一貫甄選入學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zh-TW" sz="2400" kern="100" dirty="0"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400" kern="100" dirty="0"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r>
                        <a:rPr lang="zh-TW" sz="2400" kern="100" dirty="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00" dirty="0" smtClean="0">
                          <a:latin typeface="Times New Roman"/>
                          <a:ea typeface="+mn-ea"/>
                          <a:cs typeface="Times New Roman"/>
                        </a:rPr>
                        <a:t>各校單獨招生</a:t>
                      </a:r>
                      <a:endParaRPr lang="en-US" sz="24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體育班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400" kern="100" dirty="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00" dirty="0" smtClean="0">
                          <a:latin typeface="Times New Roman"/>
                          <a:ea typeface="+mn-ea"/>
                          <a:cs typeface="Times New Roman"/>
                        </a:rPr>
                        <a:t>各校單獨招生</a:t>
                      </a:r>
                      <a:endParaRPr lang="en-US" sz="24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86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藝術才能班－美術、音樂、舞蹈、戲劇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zh-TW" sz="2400" kern="100" dirty="0"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400" kern="100" dirty="0"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2400" kern="100" dirty="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3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科學班</a:t>
                      </a:r>
                      <a:endParaRPr lang="zh-TW" sz="24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zh-TW" sz="2400" kern="100"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400" kern="100"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zh-TW" sz="2400" kern="10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00" dirty="0" smtClean="0">
                          <a:latin typeface="Times New Roman"/>
                          <a:ea typeface="+mn-ea"/>
                          <a:cs typeface="Times New Roman"/>
                        </a:rPr>
                        <a:t>各校單獨招生</a:t>
                      </a:r>
                      <a:endParaRPr lang="en-US" sz="24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8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333375"/>
            <a:ext cx="8424863" cy="720725"/>
          </a:xfrm>
        </p:spPr>
        <p:txBody>
          <a:bodyPr>
            <a:noAutofit/>
          </a:bodyPr>
          <a:lstStyle/>
          <a:p>
            <a:pPr>
              <a:spcBef>
                <a:spcPts val="3600"/>
              </a:spcBef>
              <a:spcAft>
                <a:spcPts val="1800"/>
              </a:spcAft>
              <a:defRPr/>
            </a:pPr>
            <a:r>
              <a:rPr lang="zh-TW" altLang="en-US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免試入學相關招生管道</a:t>
            </a:r>
            <a:endParaRPr lang="zh-TW" altLang="en-US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642910" y="1433131"/>
          <a:ext cx="7929618" cy="4390011"/>
        </p:xfrm>
        <a:graphic>
          <a:graphicData uri="http://schemas.openxmlformats.org/drawingml/2006/table">
            <a:tbl>
              <a:tblPr/>
              <a:tblGrid>
                <a:gridCol w="750274"/>
                <a:gridCol w="3919533"/>
                <a:gridCol w="1177154"/>
                <a:gridCol w="2082657"/>
              </a:tblGrid>
              <a:tr h="6652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編號</a:t>
                      </a: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入學</a:t>
                      </a:r>
                      <a:r>
                        <a:rPr lang="zh-TW" sz="2400" kern="100" dirty="0" smtClean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管道</a:t>
                      </a: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辦理期</a:t>
                      </a:r>
                      <a:r>
                        <a:rPr lang="zh-TW" sz="2000" kern="100" dirty="0" smtClean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程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smtClean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備註</a:t>
                      </a: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</a:tr>
              <a:tr h="332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1</a:t>
                      </a: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技優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入學</a:t>
                      </a:r>
                      <a:r>
                        <a:rPr lang="zh-TW" sz="1800" b="1" kern="100" dirty="0" smtClean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zh-TW" sz="1800" kern="1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免試入學報名前放榜，未報到學生可報名參加基北區免試入學，餘額流入基北區免試入學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2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產業特殊需求類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科</a:t>
                      </a: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弱勢</a:t>
                      </a: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族群優先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入學</a:t>
                      </a: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zh-TW" sz="2400" kern="1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32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直升</a:t>
                      </a: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入學</a:t>
                      </a:r>
                      <a:r>
                        <a:rPr lang="zh-TW" altLang="en-US" sz="2400" b="1" kern="100" dirty="0" smtClean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zh-TW" sz="2400" b="1" kern="100" dirty="0">
                        <a:solidFill>
                          <a:schemeClr val="tx1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月初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32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2400" b="1" kern="100" dirty="0">
                          <a:solidFill>
                            <a:srgbClr val="3333FF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完全免試</a:t>
                      </a:r>
                      <a:r>
                        <a:rPr lang="zh-TW" sz="2400" b="1" kern="100" dirty="0" smtClean="0">
                          <a:solidFill>
                            <a:srgbClr val="3333FF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入學</a:t>
                      </a:r>
                      <a:r>
                        <a:rPr lang="zh-TW" altLang="en-US" sz="1800" b="1" kern="100" dirty="0" smtClean="0">
                          <a:solidFill>
                            <a:srgbClr val="3333FF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zh-TW" sz="2400" kern="100" dirty="0">
                        <a:solidFill>
                          <a:srgbClr val="3333FF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32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2400" b="1" kern="100" dirty="0">
                          <a:solidFill>
                            <a:srgbClr val="FF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優先免試</a:t>
                      </a:r>
                      <a:r>
                        <a:rPr lang="zh-TW" sz="2400" b="1" kern="100" dirty="0" smtClean="0">
                          <a:solidFill>
                            <a:srgbClr val="FF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入學</a:t>
                      </a: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zh-TW" sz="2200" kern="1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32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2300" b="1" kern="100" dirty="0">
                          <a:solidFill>
                            <a:srgbClr val="FF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基</a:t>
                      </a:r>
                      <a:r>
                        <a:rPr lang="zh-TW" sz="2300" b="1" kern="100" dirty="0" smtClean="0">
                          <a:solidFill>
                            <a:srgbClr val="FF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北區</a:t>
                      </a:r>
                      <a:r>
                        <a:rPr lang="zh-TW" altLang="en-US" sz="2300" b="1" kern="100" dirty="0" smtClean="0">
                          <a:solidFill>
                            <a:srgbClr val="FF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高級中等學校</a:t>
                      </a:r>
                      <a:r>
                        <a:rPr lang="zh-TW" sz="2300" b="1" kern="100" dirty="0" smtClean="0">
                          <a:solidFill>
                            <a:srgbClr val="FF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免試入學</a:t>
                      </a:r>
                      <a:r>
                        <a:rPr lang="zh-TW" altLang="en-US" sz="2300" b="1" kern="100" dirty="0" smtClean="0">
                          <a:solidFill>
                            <a:srgbClr val="FF00FF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zh-TW" sz="2300" kern="100" dirty="0"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sz="2400" kern="100">
                        <a:latin typeface="Calibri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7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五專優先免試入學 </a:t>
                      </a:r>
                      <a:endParaRPr lang="zh-TW" sz="2400" kern="1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kern="1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同高中職優先免試</a:t>
                      </a:r>
                      <a:endParaRPr lang="zh-TW" sz="1800" kern="100" dirty="0">
                        <a:latin typeface="Calibri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8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五專免試入學 </a:t>
                      </a:r>
                      <a:endParaRPr lang="zh-TW" sz="2400" kern="1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sz="2400" kern="100">
                        <a:latin typeface="Calibri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9</a:t>
                      </a:r>
                      <a:endParaRPr lang="zh-TW" sz="24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200" b="1" kern="100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技術型高級中等學校單獨</a:t>
                      </a:r>
                      <a:r>
                        <a:rPr lang="zh-TW" sz="2200" b="1" kern="100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招生</a:t>
                      </a:r>
                      <a:endParaRPr lang="zh-TW" sz="2200" kern="100" dirty="0">
                        <a:solidFill>
                          <a:srgbClr val="FF00FF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latin typeface="Calibri"/>
                          <a:ea typeface="新細明體"/>
                          <a:cs typeface="Times New Roman"/>
                        </a:rPr>
                        <a:t> 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rgbClr val="000000"/>
                          </a:solidFill>
                          <a:latin typeface="Times New Roman"/>
                          <a:ea typeface="新細明體"/>
                          <a:cs typeface="Times New Roman"/>
                        </a:rPr>
                        <a:t>各校單獨招生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zh-TW" sz="18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53700" marR="53700" marT="745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8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333375"/>
            <a:ext cx="8424863" cy="720725"/>
          </a:xfrm>
        </p:spPr>
        <p:txBody>
          <a:bodyPr>
            <a:noAutofit/>
          </a:bodyPr>
          <a:lstStyle/>
          <a:p>
            <a:pPr>
              <a:spcBef>
                <a:spcPts val="3600"/>
              </a:spcBef>
              <a:spcAft>
                <a:spcPts val="1800"/>
              </a:spcAft>
              <a:defRPr/>
            </a:pPr>
            <a:r>
              <a:rPr lang="zh-TW" altLang="en-US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其它相關招生管道</a:t>
            </a:r>
            <a:endParaRPr lang="zh-TW" altLang="en-US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642910" y="1285858"/>
          <a:ext cx="7858180" cy="4786349"/>
        </p:xfrm>
        <a:graphic>
          <a:graphicData uri="http://schemas.openxmlformats.org/drawingml/2006/table">
            <a:tbl>
              <a:tblPr/>
              <a:tblGrid>
                <a:gridCol w="745661"/>
                <a:gridCol w="3881631"/>
                <a:gridCol w="1163667"/>
                <a:gridCol w="2067221"/>
              </a:tblGrid>
              <a:tr h="435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編號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入學管道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辦理期程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備註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</a:tr>
              <a:tr h="435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1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實用技能學程</a:t>
                      </a:r>
                      <a:endParaRPr lang="zh-TW" sz="20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0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建教合作班</a:t>
                      </a:r>
                      <a:r>
                        <a:rPr lang="en-US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/</a:t>
                      </a: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產學合作班</a:t>
                      </a:r>
                      <a:endParaRPr lang="zh-TW" sz="20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7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各校單獨招生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雙軌訓練旗艦計畫</a:t>
                      </a:r>
                      <a:r>
                        <a:rPr lang="en-US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原台德菁英班</a:t>
                      </a:r>
                      <a:r>
                        <a:rPr lang="en-US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20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7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各校單獨招生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2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運動</a:t>
                      </a:r>
                      <a:r>
                        <a:rPr lang="zh-TW" sz="20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優良單獨招生</a:t>
                      </a:r>
                      <a:endParaRPr lang="en-US" altLang="zh-TW" sz="2000" b="1" kern="1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新細明體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zh-TW" altLang="en-US" sz="20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+mn-ea"/>
                          <a:cs typeface="Times New Roman"/>
                        </a:rPr>
                        <a:t>體育班</a:t>
                      </a:r>
                      <a:r>
                        <a:rPr lang="en-US" sz="20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or</a:t>
                      </a:r>
                      <a:r>
                        <a:rPr lang="zh-TW" altLang="en-US" sz="20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+mn-ea"/>
                          <a:cs typeface="Times New Roman"/>
                        </a:rPr>
                        <a:t>重點項目</a:t>
                      </a:r>
                      <a:r>
                        <a:rPr lang="en-US" sz="20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20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各校單獨招生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身心障礙學生就學安置</a:t>
                      </a: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zh-TW" sz="20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12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00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2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原住民藝能</a:t>
                      </a:r>
                      <a:r>
                        <a:rPr lang="zh-TW" sz="20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班</a:t>
                      </a:r>
                      <a:endParaRPr lang="en-US" altLang="zh-TW" sz="2000" b="1" kern="1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新細明體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八斗高中、金山高中、樹林高中</a:t>
                      </a:r>
                      <a:r>
                        <a:rPr lang="en-US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20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3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〜</a:t>
                      </a: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各校單獨招生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7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私校獨招</a:t>
                      </a:r>
                      <a:endParaRPr lang="zh-TW" sz="20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6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各校單獨招生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8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軍校</a:t>
                      </a:r>
                      <a:r>
                        <a:rPr lang="en-US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zh-TW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中正預校</a:t>
                      </a:r>
                      <a:r>
                        <a:rPr lang="en-US" sz="2000" b="1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2000" b="1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zh-TW" sz="2000" kern="100">
                          <a:latin typeface="Times New Roman"/>
                          <a:ea typeface="新細明體"/>
                          <a:cs typeface="Times New Roman"/>
                        </a:rPr>
                        <a:t>月</a:t>
                      </a:r>
                      <a:endParaRPr lang="zh-TW" sz="20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latin typeface="Times New Roman"/>
                          <a:ea typeface="新細明體"/>
                          <a:cs typeface="Times New Roman"/>
                        </a:rPr>
                        <a:t>單獨招生</a:t>
                      </a:r>
                      <a:endParaRPr lang="zh-TW" sz="20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6E3B0A5C-7F0F-40D0-8EDC-88C982D57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34" y="285728"/>
            <a:ext cx="3286148" cy="1143000"/>
          </a:xfrm>
          <a:solidFill>
            <a:srgbClr val="FF66FF"/>
          </a:solidFill>
          <a:ln w="63500">
            <a:solidFill>
              <a:srgbClr val="FF0000"/>
            </a:solidFill>
          </a:ln>
        </p:spPr>
        <p:txBody>
          <a:bodyPr/>
          <a:lstStyle/>
          <a:p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學術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傾向學生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流程圖: 文件 7">
            <a:extLst>
              <a:ext uri="{FF2B5EF4-FFF2-40B4-BE49-F238E27FC236}">
                <a16:creationId xmlns="" xmlns:a16="http://schemas.microsoft.com/office/drawing/2014/main" id="{04A6712C-211D-4FD7-8BB6-43DE33A52388}"/>
              </a:ext>
            </a:extLst>
          </p:cNvPr>
          <p:cNvSpPr/>
          <p:nvPr/>
        </p:nvSpPr>
        <p:spPr>
          <a:xfrm>
            <a:off x="5143504" y="1714488"/>
            <a:ext cx="2664296" cy="936104"/>
          </a:xfrm>
          <a:prstGeom prst="flowChartDocumen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科學班甄選入學</a:t>
            </a:r>
          </a:p>
        </p:txBody>
      </p:sp>
      <p:sp>
        <p:nvSpPr>
          <p:cNvPr id="10" name="流程圖: 文件 9">
            <a:extLst>
              <a:ext uri="{FF2B5EF4-FFF2-40B4-BE49-F238E27FC236}">
                <a16:creationId xmlns="" xmlns:a16="http://schemas.microsoft.com/office/drawing/2014/main" id="{66891839-1941-4D70-A826-73BB76D62CD1}"/>
              </a:ext>
            </a:extLst>
          </p:cNvPr>
          <p:cNvSpPr/>
          <p:nvPr/>
        </p:nvSpPr>
        <p:spPr>
          <a:xfrm>
            <a:off x="5143504" y="4857760"/>
            <a:ext cx="2664296" cy="1080120"/>
          </a:xfrm>
          <a:prstGeom prst="flowChartDocumen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入學後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資優班鑑定</a:t>
            </a:r>
          </a:p>
        </p:txBody>
      </p:sp>
      <p:sp>
        <p:nvSpPr>
          <p:cNvPr id="11" name="流程圖: 文件 10">
            <a:extLst>
              <a:ext uri="{FF2B5EF4-FFF2-40B4-BE49-F238E27FC236}">
                <a16:creationId xmlns="" xmlns:a16="http://schemas.microsoft.com/office/drawing/2014/main" id="{7459E34B-6A79-4B9A-91E1-20585353B4B8}"/>
              </a:ext>
            </a:extLst>
          </p:cNvPr>
          <p:cNvSpPr/>
          <p:nvPr/>
        </p:nvSpPr>
        <p:spPr>
          <a:xfrm>
            <a:off x="5143504" y="3286124"/>
            <a:ext cx="2664296" cy="1080120"/>
          </a:xfrm>
          <a:prstGeom prst="flowChartDocumen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考試分發入學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箭號: 向右 8">
            <a:extLst>
              <a:ext uri="{FF2B5EF4-FFF2-40B4-BE49-F238E27FC236}">
                <a16:creationId xmlns="" xmlns:a16="http://schemas.microsoft.com/office/drawing/2014/main" id="{DFD20B73-8B40-404B-827B-AFE068CE2FA8}"/>
              </a:ext>
            </a:extLst>
          </p:cNvPr>
          <p:cNvSpPr/>
          <p:nvPr/>
        </p:nvSpPr>
        <p:spPr>
          <a:xfrm>
            <a:off x="3643306" y="3357562"/>
            <a:ext cx="909599" cy="57606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81282" name="Picture 2" descr="ãæå æ¯å¦ãçåçæå°çµæ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357430"/>
            <a:ext cx="1950720" cy="25999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4181266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: 摺角紙張 5">
            <a:extLst>
              <a:ext uri="{FF2B5EF4-FFF2-40B4-BE49-F238E27FC236}">
                <a16:creationId xmlns:a16="http://schemas.microsoft.com/office/drawing/2014/main" xmlns="" id="{8BC7B7BC-8909-448C-A48E-B516B5261E28}"/>
              </a:ext>
            </a:extLst>
          </p:cNvPr>
          <p:cNvSpPr/>
          <p:nvPr/>
        </p:nvSpPr>
        <p:spPr>
          <a:xfrm>
            <a:off x="393954" y="2621947"/>
            <a:ext cx="2592288" cy="792088"/>
          </a:xfrm>
          <a:prstGeom prst="foldedCorner">
            <a:avLst>
              <a:gd name="adj" fmla="val 2670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技藝技能優良甄審入學</a:t>
            </a:r>
          </a:p>
        </p:txBody>
      </p:sp>
      <p:sp>
        <p:nvSpPr>
          <p:cNvPr id="9" name="矩形: 摺角紙張 8">
            <a:extLst>
              <a:ext uri="{FF2B5EF4-FFF2-40B4-BE49-F238E27FC236}">
                <a16:creationId xmlns:a16="http://schemas.microsoft.com/office/drawing/2014/main" xmlns="" id="{BDBB1069-436F-4E01-9383-785CCF2920CD}"/>
              </a:ext>
            </a:extLst>
          </p:cNvPr>
          <p:cNvSpPr/>
          <p:nvPr/>
        </p:nvSpPr>
        <p:spPr>
          <a:xfrm>
            <a:off x="2143108" y="1571612"/>
            <a:ext cx="2664296" cy="642942"/>
          </a:xfrm>
          <a:prstGeom prst="foldedCorner">
            <a:avLst>
              <a:gd name="adj" fmla="val 2670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專業群科甄選入學</a:t>
            </a:r>
          </a:p>
        </p:txBody>
      </p:sp>
      <p:sp>
        <p:nvSpPr>
          <p:cNvPr id="10" name="矩形: 摺角紙張 9">
            <a:extLst>
              <a:ext uri="{FF2B5EF4-FFF2-40B4-BE49-F238E27FC236}">
                <a16:creationId xmlns:a16="http://schemas.microsoft.com/office/drawing/2014/main" xmlns="" id="{86FEF119-2874-4728-B4D1-BFCB392E9009}"/>
              </a:ext>
            </a:extLst>
          </p:cNvPr>
          <p:cNvSpPr/>
          <p:nvPr/>
        </p:nvSpPr>
        <p:spPr>
          <a:xfrm>
            <a:off x="5500694" y="1285860"/>
            <a:ext cx="2592288" cy="785818"/>
          </a:xfrm>
          <a:prstGeom prst="foldedCorner">
            <a:avLst>
              <a:gd name="adj" fmla="val 2252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五專</a:t>
            </a: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優先</a:t>
            </a: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免試入學</a:t>
            </a:r>
            <a:endParaRPr lang="en-US" altLang="zh-TW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algn="ctr"/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五專</a:t>
            </a:r>
            <a:r>
              <a:rPr lang="zh-TW" altLang="en-US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聯合</a:t>
            </a: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免試入學</a:t>
            </a:r>
            <a:endParaRPr lang="en-US" altLang="zh-TW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" name="矩形: 摺角紙張 10">
            <a:extLst>
              <a:ext uri="{FF2B5EF4-FFF2-40B4-BE49-F238E27FC236}">
                <a16:creationId xmlns:a16="http://schemas.microsoft.com/office/drawing/2014/main" xmlns="" id="{F186E820-E31A-40E7-B4A2-BE33DFA0FA65}"/>
              </a:ext>
            </a:extLst>
          </p:cNvPr>
          <p:cNvSpPr/>
          <p:nvPr/>
        </p:nvSpPr>
        <p:spPr>
          <a:xfrm>
            <a:off x="457200" y="3835700"/>
            <a:ext cx="2592288" cy="792088"/>
          </a:xfrm>
          <a:prstGeom prst="foldedCorner">
            <a:avLst>
              <a:gd name="adj" fmla="val 2670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產業特殊類科</a:t>
            </a:r>
            <a:endParaRPr lang="en-US" altLang="zh-TW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algn="ctr"/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弱勢族群優先入學</a:t>
            </a:r>
            <a:endParaRPr lang="en-US" altLang="zh-TW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2" name="矩形: 摺角紙張 11">
            <a:extLst>
              <a:ext uri="{FF2B5EF4-FFF2-40B4-BE49-F238E27FC236}">
                <a16:creationId xmlns:a16="http://schemas.microsoft.com/office/drawing/2014/main" xmlns="" id="{799CE670-6199-42C4-9FD9-A1E912A44ACE}"/>
              </a:ext>
            </a:extLst>
          </p:cNvPr>
          <p:cNvSpPr/>
          <p:nvPr/>
        </p:nvSpPr>
        <p:spPr>
          <a:xfrm>
            <a:off x="6300192" y="3985172"/>
            <a:ext cx="2592288" cy="883634"/>
          </a:xfrm>
          <a:prstGeom prst="foldedCorner">
            <a:avLst>
              <a:gd name="adj" fmla="val 2252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分區或優先免試入學</a:t>
            </a:r>
            <a:endParaRPr lang="en-US" altLang="zh-TW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algn="ctr"/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選填專業群科</a:t>
            </a:r>
            <a:endParaRPr lang="en-US" altLang="zh-TW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3" name="矩形: 摺角紙張 12">
            <a:extLst>
              <a:ext uri="{FF2B5EF4-FFF2-40B4-BE49-F238E27FC236}">
                <a16:creationId xmlns:a16="http://schemas.microsoft.com/office/drawing/2014/main" xmlns="" id="{B25055E7-9C98-46FB-9B62-C7999EEBC1BB}"/>
              </a:ext>
            </a:extLst>
          </p:cNvPr>
          <p:cNvSpPr/>
          <p:nvPr/>
        </p:nvSpPr>
        <p:spPr>
          <a:xfrm>
            <a:off x="1500166" y="5357826"/>
            <a:ext cx="2592288" cy="883634"/>
          </a:xfrm>
          <a:prstGeom prst="foldedCorner">
            <a:avLst>
              <a:gd name="adj" fmla="val 2252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實用技能學程</a:t>
            </a:r>
            <a:endParaRPr lang="en-US" altLang="zh-TW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4" name="矩形: 摺角紙張 13">
            <a:extLst>
              <a:ext uri="{FF2B5EF4-FFF2-40B4-BE49-F238E27FC236}">
                <a16:creationId xmlns:a16="http://schemas.microsoft.com/office/drawing/2014/main" xmlns="" id="{27BE9DB0-FF76-45A1-8D10-723ED29551F8}"/>
              </a:ext>
            </a:extLst>
          </p:cNvPr>
          <p:cNvSpPr/>
          <p:nvPr/>
        </p:nvSpPr>
        <p:spPr>
          <a:xfrm>
            <a:off x="4499992" y="5445642"/>
            <a:ext cx="2592288" cy="883634"/>
          </a:xfrm>
          <a:prstGeom prst="foldedCorner">
            <a:avLst>
              <a:gd name="adj" fmla="val 2252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建教班</a:t>
            </a:r>
            <a:r>
              <a:rPr lang="en-US" altLang="zh-TW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/</a:t>
            </a:r>
            <a:r>
              <a:rPr lang="zh-TW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產學班</a:t>
            </a:r>
            <a:r>
              <a:rPr lang="en-US" altLang="zh-TW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/</a:t>
            </a:r>
          </a:p>
          <a:p>
            <a:pPr algn="ctr"/>
            <a:r>
              <a:rPr lang="zh-TW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台德菁英班</a:t>
            </a:r>
            <a:endParaRPr lang="en-US" altLang="zh-TW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5" name="矩形: 摺角紙張 14">
            <a:extLst>
              <a:ext uri="{FF2B5EF4-FFF2-40B4-BE49-F238E27FC236}">
                <a16:creationId xmlns:a16="http://schemas.microsoft.com/office/drawing/2014/main" xmlns="" id="{5CECD511-F87C-43D2-BD52-F2065FF3D56E}"/>
              </a:ext>
            </a:extLst>
          </p:cNvPr>
          <p:cNvSpPr/>
          <p:nvPr/>
        </p:nvSpPr>
        <p:spPr>
          <a:xfrm>
            <a:off x="6121855" y="2643182"/>
            <a:ext cx="2592288" cy="944566"/>
          </a:xfrm>
          <a:prstGeom prst="foldedCorner">
            <a:avLst>
              <a:gd name="adj" fmla="val 2670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技術型及單科</a:t>
            </a:r>
            <a:r>
              <a:rPr lang="zh-TW" alt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型</a:t>
            </a:r>
            <a:endParaRPr lang="en-US" altLang="zh-TW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algn="ctr"/>
            <a:r>
              <a:rPr lang="zh-TW" alt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免試</a:t>
            </a:r>
            <a:r>
              <a:rPr lang="zh-TW" altLang="en-US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獨招</a:t>
            </a:r>
          </a:p>
        </p:txBody>
      </p:sp>
      <p:sp>
        <p:nvSpPr>
          <p:cNvPr id="17" name="標題 1">
            <a:extLst>
              <a:ext uri="{FF2B5EF4-FFF2-40B4-BE49-F238E27FC236}">
                <a16:creationId xmlns:a16="http://schemas.microsoft.com/office/drawing/2014/main" xmlns="" id="{6E3B0A5C-7F0F-40D0-8EDC-88C982D57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34" y="285728"/>
            <a:ext cx="3286148" cy="1143000"/>
          </a:xfrm>
          <a:solidFill>
            <a:srgbClr val="FF66FF"/>
          </a:solidFill>
          <a:ln w="63500">
            <a:solidFill>
              <a:srgbClr val="FF0000"/>
            </a:solidFill>
          </a:ln>
        </p:spPr>
        <p:txBody>
          <a:bodyPr/>
          <a:lstStyle/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技職傾向學生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80258" name="Picture 2" descr="ãäººç© åçãçåçæå°çµæ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2428868"/>
            <a:ext cx="1714500" cy="2667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83741053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流程圖: 換頁接點 4">
            <a:extLst>
              <a:ext uri="{FF2B5EF4-FFF2-40B4-BE49-F238E27FC236}">
                <a16:creationId xmlns="" xmlns:a16="http://schemas.microsoft.com/office/drawing/2014/main" id="{908A2BCE-0016-4DA2-9C7C-C5DB06114D2A}"/>
              </a:ext>
            </a:extLst>
          </p:cNvPr>
          <p:cNvSpPr/>
          <p:nvPr/>
        </p:nvSpPr>
        <p:spPr>
          <a:xfrm>
            <a:off x="571472" y="4000504"/>
            <a:ext cx="1143008" cy="1656184"/>
          </a:xfrm>
          <a:prstGeom prst="flowChartOffpageConnec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藝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才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班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甄選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入學</a:t>
            </a:r>
          </a:p>
        </p:txBody>
      </p:sp>
      <p:sp>
        <p:nvSpPr>
          <p:cNvPr id="7" name="流程圖: 換頁接點 6">
            <a:extLst>
              <a:ext uri="{FF2B5EF4-FFF2-40B4-BE49-F238E27FC236}">
                <a16:creationId xmlns="" xmlns:a16="http://schemas.microsoft.com/office/drawing/2014/main" id="{9C778316-F099-4BA4-AF39-E6605729A26B}"/>
              </a:ext>
            </a:extLst>
          </p:cNvPr>
          <p:cNvSpPr/>
          <p:nvPr/>
        </p:nvSpPr>
        <p:spPr>
          <a:xfrm>
            <a:off x="1857356" y="4000504"/>
            <a:ext cx="1285884" cy="1656184"/>
          </a:xfrm>
          <a:prstGeom prst="flowChartOffpageConnec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專業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群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甄選入學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設計群科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="" xmlns:a16="http://schemas.microsoft.com/office/drawing/2014/main" id="{DBF9F2A5-8B9D-4B54-83BE-D33AB712AC29}"/>
              </a:ext>
            </a:extLst>
          </p:cNvPr>
          <p:cNvSpPr txBox="1"/>
          <p:nvPr/>
        </p:nvSpPr>
        <p:spPr>
          <a:xfrm>
            <a:off x="1187624" y="2169449"/>
            <a:ext cx="1338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音樂、美術</a:t>
            </a:r>
            <a:endParaRPr lang="en-US" altLang="zh-TW" dirty="0"/>
          </a:p>
          <a:p>
            <a:r>
              <a:rPr lang="zh-TW" altLang="en-US" dirty="0"/>
              <a:t>舞蹈、戲劇</a:t>
            </a:r>
          </a:p>
        </p:txBody>
      </p:sp>
      <p:sp>
        <p:nvSpPr>
          <p:cNvPr id="9" name="流程圖: 換頁接點 8">
            <a:extLst>
              <a:ext uri="{FF2B5EF4-FFF2-40B4-BE49-F238E27FC236}">
                <a16:creationId xmlns="" xmlns:a16="http://schemas.microsoft.com/office/drawing/2014/main" id="{F2DADA17-E45F-4824-86FB-8A04BEA98AF4}"/>
              </a:ext>
            </a:extLst>
          </p:cNvPr>
          <p:cNvSpPr/>
          <p:nvPr/>
        </p:nvSpPr>
        <p:spPr>
          <a:xfrm>
            <a:off x="3286116" y="4000504"/>
            <a:ext cx="1440160" cy="1656184"/>
          </a:xfrm>
          <a:prstGeom prst="flowChartOffpageConnec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技藝技能優良甄審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入學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設計、藝術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流程圖: 換頁接點 9">
            <a:extLst>
              <a:ext uri="{FF2B5EF4-FFF2-40B4-BE49-F238E27FC236}">
                <a16:creationId xmlns="" xmlns:a16="http://schemas.microsoft.com/office/drawing/2014/main" id="{65C6EE89-76AB-4BBE-8A52-E49A78FD64B8}"/>
              </a:ext>
            </a:extLst>
          </p:cNvPr>
          <p:cNvSpPr/>
          <p:nvPr/>
        </p:nvSpPr>
        <p:spPr>
          <a:xfrm>
            <a:off x="4857752" y="4000504"/>
            <a:ext cx="1440160" cy="1656184"/>
          </a:xfrm>
          <a:prstGeom prst="flowChartOffpageConnec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七年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一貫制</a:t>
            </a:r>
          </a:p>
        </p:txBody>
      </p:sp>
      <p:sp>
        <p:nvSpPr>
          <p:cNvPr id="12" name="標題 1">
            <a:extLst>
              <a:ext uri="{FF2B5EF4-FFF2-40B4-BE49-F238E27FC236}">
                <a16:creationId xmlns="" xmlns:a16="http://schemas.microsoft.com/office/drawing/2014/main" id="{6E3B0A5C-7F0F-40D0-8EDC-88C982D57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34" y="285728"/>
            <a:ext cx="3286148" cy="1143000"/>
          </a:xfrm>
          <a:solidFill>
            <a:srgbClr val="FF66FF"/>
          </a:solidFill>
          <a:ln w="63500">
            <a:solidFill>
              <a:srgbClr val="FF0000"/>
            </a:solidFill>
          </a:ln>
        </p:spPr>
        <p:txBody>
          <a:bodyPr/>
          <a:lstStyle/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才藝出眾學生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流程圖: 換頁接點 12">
            <a:extLst>
              <a:ext uri="{FF2B5EF4-FFF2-40B4-BE49-F238E27FC236}">
                <a16:creationId xmlns="" xmlns:a16="http://schemas.microsoft.com/office/drawing/2014/main" id="{65C6EE89-76AB-4BBE-8A52-E49A78FD64B8}"/>
              </a:ext>
            </a:extLst>
          </p:cNvPr>
          <p:cNvSpPr/>
          <p:nvPr/>
        </p:nvSpPr>
        <p:spPr>
          <a:xfrm>
            <a:off x="6429388" y="4000504"/>
            <a:ext cx="1000132" cy="1656184"/>
          </a:xfrm>
          <a:prstGeom prst="flowChartOffpageConnec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原住民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藝能班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79234" name="Picture 2" descr="ãäººç© åçãçåçæå°çµæ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1571612"/>
            <a:ext cx="4876800" cy="2133600"/>
          </a:xfrm>
          <a:prstGeom prst="rect">
            <a:avLst/>
          </a:prstGeom>
          <a:noFill/>
        </p:spPr>
      </p:pic>
      <p:sp>
        <p:nvSpPr>
          <p:cNvPr id="14" name="流程圖: 換頁接點 13">
            <a:extLst>
              <a:ext uri="{FF2B5EF4-FFF2-40B4-BE49-F238E27FC236}">
                <a16:creationId xmlns="" xmlns:a16="http://schemas.microsoft.com/office/drawing/2014/main" id="{65C6EE89-76AB-4BBE-8A52-E49A78FD64B8}"/>
              </a:ext>
            </a:extLst>
          </p:cNvPr>
          <p:cNvSpPr/>
          <p:nvPr/>
        </p:nvSpPr>
        <p:spPr>
          <a:xfrm>
            <a:off x="7572396" y="4000504"/>
            <a:ext cx="1285884" cy="1656184"/>
          </a:xfrm>
          <a:prstGeom prst="flowChartOffpageConnec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技術型及單科型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免試獨招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23610892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 4">
            <a:extLst>
              <a:ext uri="{FF2B5EF4-FFF2-40B4-BE49-F238E27FC236}">
                <a16:creationId xmlns="" xmlns:a16="http://schemas.microsoft.com/office/drawing/2014/main" id="{A71888DD-0C80-40A6-9A1A-CC667EC2F65D}"/>
              </a:ext>
            </a:extLst>
          </p:cNvPr>
          <p:cNvSpPr/>
          <p:nvPr/>
        </p:nvSpPr>
        <p:spPr>
          <a:xfrm>
            <a:off x="3714744" y="1643050"/>
            <a:ext cx="2575213" cy="1082400"/>
          </a:xfrm>
          <a:prstGeom prst="ellipse">
            <a:avLst/>
          </a:prstGeom>
          <a:noFill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體育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班甄選入學</a:t>
            </a:r>
          </a:p>
        </p:txBody>
      </p:sp>
      <p:sp>
        <p:nvSpPr>
          <p:cNvPr id="6" name="橢圓 5">
            <a:extLst>
              <a:ext uri="{FF2B5EF4-FFF2-40B4-BE49-F238E27FC236}">
                <a16:creationId xmlns="" xmlns:a16="http://schemas.microsoft.com/office/drawing/2014/main" id="{F3EAFDCD-C38B-4142-B720-4E6F1BB4A964}"/>
              </a:ext>
            </a:extLst>
          </p:cNvPr>
          <p:cNvSpPr/>
          <p:nvPr/>
        </p:nvSpPr>
        <p:spPr>
          <a:xfrm>
            <a:off x="5715008" y="2786058"/>
            <a:ext cx="2371159" cy="1368152"/>
          </a:xfrm>
          <a:prstGeom prst="ellipse">
            <a:avLst/>
          </a:prstGeom>
          <a:noFill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運動績優獨招</a:t>
            </a:r>
          </a:p>
        </p:txBody>
      </p:sp>
      <p:sp>
        <p:nvSpPr>
          <p:cNvPr id="7" name="橢圓 6">
            <a:extLst>
              <a:ext uri="{FF2B5EF4-FFF2-40B4-BE49-F238E27FC236}">
                <a16:creationId xmlns="" xmlns:a16="http://schemas.microsoft.com/office/drawing/2014/main" id="{7F23785F-F53E-44BD-BCC8-95F16434AA0A}"/>
              </a:ext>
            </a:extLst>
          </p:cNvPr>
          <p:cNvSpPr/>
          <p:nvPr/>
        </p:nvSpPr>
        <p:spPr>
          <a:xfrm>
            <a:off x="3643306" y="3143248"/>
            <a:ext cx="1714512" cy="1368152"/>
          </a:xfrm>
          <a:prstGeom prst="ellipse">
            <a:avLst/>
          </a:prstGeom>
          <a:noFill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運動績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優</a:t>
            </a:r>
            <a:endParaRPr lang="en-US" altLang="zh-TW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甄審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甄試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="" xmlns:a16="http://schemas.microsoft.com/office/drawing/2014/main" id="{6E3B0A5C-7F0F-40D0-8EDC-88C982D57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34" y="285728"/>
            <a:ext cx="3286148" cy="1143000"/>
          </a:xfrm>
          <a:solidFill>
            <a:srgbClr val="FF66FF"/>
          </a:solidFill>
          <a:ln w="63500">
            <a:solidFill>
              <a:srgbClr val="FF0000"/>
            </a:solidFill>
          </a:ln>
        </p:spPr>
        <p:txBody>
          <a:bodyPr/>
          <a:lstStyle/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體育專長學生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78212" name="Picture 4" descr="ç¸éåç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71678"/>
            <a:ext cx="2571750" cy="1552575"/>
          </a:xfrm>
          <a:prstGeom prst="rect">
            <a:avLst/>
          </a:prstGeom>
          <a:noFill/>
        </p:spPr>
      </p:pic>
      <p:sp>
        <p:nvSpPr>
          <p:cNvPr id="478214" name="AutoShape 6" descr="ãç±çææ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478216" name="AutoShape 8" descr="ãç±çææ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478218" name="Picture 10" descr="ãææ¸è±ªãçåçæå°çµæ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428604"/>
            <a:ext cx="1493520" cy="1965960"/>
          </a:xfrm>
          <a:prstGeom prst="rect">
            <a:avLst/>
          </a:prstGeom>
          <a:noFill/>
        </p:spPr>
      </p:pic>
      <p:pic>
        <p:nvPicPr>
          <p:cNvPr id="478220" name="Picture 12" descr="ç¸éåç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57166"/>
            <a:ext cx="1524000" cy="1143000"/>
          </a:xfrm>
          <a:prstGeom prst="rect">
            <a:avLst/>
          </a:prstGeom>
          <a:noFill/>
        </p:spPr>
      </p:pic>
      <p:pic>
        <p:nvPicPr>
          <p:cNvPr id="478222" name="Picture 14" descr="ãæ´è³ç©ãçåçæå°çµæ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4857760"/>
            <a:ext cx="2364638" cy="1300277"/>
          </a:xfrm>
          <a:prstGeom prst="rect">
            <a:avLst/>
          </a:prstGeom>
          <a:noFill/>
        </p:spPr>
      </p:pic>
      <p:pic>
        <p:nvPicPr>
          <p:cNvPr id="478224" name="Picture 16" descr="ç¸éåç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86578" y="4500570"/>
            <a:ext cx="1373505" cy="1643074"/>
          </a:xfrm>
          <a:prstGeom prst="rect">
            <a:avLst/>
          </a:prstGeom>
          <a:noFill/>
        </p:spPr>
      </p:pic>
      <p:pic>
        <p:nvPicPr>
          <p:cNvPr id="478226" name="Picture 18" descr="ãæ¥ä¿çãçåçæå°çµæ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71538" y="4357694"/>
            <a:ext cx="2619375" cy="17430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3764972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>
            <a:extLst>
              <a:ext uri="{FF2B5EF4-FFF2-40B4-BE49-F238E27FC236}">
                <a16:creationId xmlns="" xmlns:a16="http://schemas.microsoft.com/office/drawing/2014/main" id="{6E3B0A5C-7F0F-40D0-8EDC-88C982D578F3}"/>
              </a:ext>
            </a:extLst>
          </p:cNvPr>
          <p:cNvSpPr txBox="1">
            <a:spLocks/>
          </p:cNvSpPr>
          <p:nvPr/>
        </p:nvSpPr>
        <p:spPr bwMode="auto">
          <a:xfrm>
            <a:off x="500034" y="285728"/>
            <a:ext cx="3286148" cy="1143000"/>
          </a:xfrm>
          <a:prstGeom prst="rect">
            <a:avLst/>
          </a:prstGeom>
          <a:solidFill>
            <a:srgbClr val="FF66FF"/>
          </a:solidFill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經濟弱勢學生</a:t>
            </a:r>
            <a:endParaRPr kumimoji="1" lang="zh-TW" altLang="en-US" sz="40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11" name="淚滴形 10"/>
          <p:cNvSpPr/>
          <p:nvPr/>
        </p:nvSpPr>
        <p:spPr>
          <a:xfrm>
            <a:off x="428596" y="2071678"/>
            <a:ext cx="2214578" cy="1500198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產業特殊類科弱勢族群優先入學</a:t>
            </a:r>
            <a:endParaRPr lang="zh-TW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2" name="淚滴形 11"/>
          <p:cNvSpPr/>
          <p:nvPr/>
        </p:nvSpPr>
        <p:spPr>
          <a:xfrm>
            <a:off x="928662" y="4572008"/>
            <a:ext cx="2214578" cy="1214446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優先免試入學弱勢保障名額</a:t>
            </a:r>
            <a:endParaRPr lang="zh-TW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3" name="淚滴形 12"/>
          <p:cNvSpPr/>
          <p:nvPr/>
        </p:nvSpPr>
        <p:spPr>
          <a:xfrm>
            <a:off x="3357554" y="4572008"/>
            <a:ext cx="2428892" cy="1285884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建教班</a:t>
            </a:r>
            <a:r>
              <a:rPr lang="en-US" altLang="zh-TW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/</a:t>
            </a:r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產學班</a:t>
            </a:r>
            <a:r>
              <a:rPr lang="en-US" altLang="zh-TW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/</a:t>
            </a: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台德菁英班</a:t>
            </a:r>
            <a:endParaRPr lang="zh-TW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4" name="淚滴形 13"/>
          <p:cNvSpPr/>
          <p:nvPr/>
        </p:nvSpPr>
        <p:spPr>
          <a:xfrm>
            <a:off x="6143636" y="2428868"/>
            <a:ext cx="2428892" cy="1357322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完全</a:t>
            </a:r>
            <a:r>
              <a:rPr lang="en-US" altLang="zh-TW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/</a:t>
            </a:r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優先</a:t>
            </a:r>
            <a:r>
              <a:rPr lang="en-US" altLang="zh-TW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/</a:t>
            </a:r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分區</a:t>
            </a:r>
            <a:endParaRPr lang="en-US" altLang="zh-TW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免試入學</a:t>
            </a:r>
            <a:endParaRPr lang="en-US" altLang="zh-TW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選讀進修部</a:t>
            </a:r>
            <a:endParaRPr lang="zh-TW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pic>
        <p:nvPicPr>
          <p:cNvPr id="15" name="Picture 2" descr="å¡éå¿ç«¥å­¦çè®¾è®¡">
            <a:extLst>
              <a:ext uri="{FF2B5EF4-FFF2-40B4-BE49-F238E27FC236}">
                <a16:creationId xmlns="" xmlns:a16="http://schemas.microsoft.com/office/drawing/2014/main" id="{373D0F6C-E908-4EF1-B99A-7DC02B1AB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2285992"/>
            <a:ext cx="2952328" cy="201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淚滴形 15"/>
          <p:cNvSpPr/>
          <p:nvPr/>
        </p:nvSpPr>
        <p:spPr>
          <a:xfrm>
            <a:off x="5286380" y="714356"/>
            <a:ext cx="1714512" cy="1357322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軍校</a:t>
            </a:r>
            <a:endParaRPr lang="zh-TW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7" name="淚滴形 16"/>
          <p:cNvSpPr/>
          <p:nvPr/>
        </p:nvSpPr>
        <p:spPr>
          <a:xfrm>
            <a:off x="6000760" y="4500570"/>
            <a:ext cx="2428892" cy="1357322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實用技能學程</a:t>
            </a:r>
            <a:endParaRPr lang="zh-TW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9576615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>
            <a:extLst>
              <a:ext uri="{FF2B5EF4-FFF2-40B4-BE49-F238E27FC236}">
                <a16:creationId xmlns="" xmlns:a16="http://schemas.microsoft.com/office/drawing/2014/main" id="{6E3B0A5C-7F0F-40D0-8EDC-88C982D578F3}"/>
              </a:ext>
            </a:extLst>
          </p:cNvPr>
          <p:cNvSpPr txBox="1">
            <a:spLocks/>
          </p:cNvSpPr>
          <p:nvPr/>
        </p:nvSpPr>
        <p:spPr bwMode="auto">
          <a:xfrm>
            <a:off x="500034" y="285728"/>
            <a:ext cx="3286148" cy="1143000"/>
          </a:xfrm>
          <a:prstGeom prst="rect">
            <a:avLst/>
          </a:prstGeom>
          <a:solidFill>
            <a:srgbClr val="FF66FF"/>
          </a:solidFill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原住民學生</a:t>
            </a:r>
            <a:endParaRPr kumimoji="1" lang="zh-TW" altLang="en-US" sz="40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9" name="匾額 8"/>
          <p:cNvSpPr/>
          <p:nvPr/>
        </p:nvSpPr>
        <p:spPr>
          <a:xfrm>
            <a:off x="1214414" y="2357430"/>
            <a:ext cx="2643206" cy="1143008"/>
          </a:xfrm>
          <a:prstGeom prst="plaque">
            <a:avLst/>
          </a:prstGeom>
          <a:noFill/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原住民藝能班</a:t>
            </a:r>
            <a:endParaRPr lang="zh-TW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匾額 10"/>
          <p:cNvSpPr/>
          <p:nvPr/>
        </p:nvSpPr>
        <p:spPr>
          <a:xfrm>
            <a:off x="5214942" y="785794"/>
            <a:ext cx="2643206" cy="1143008"/>
          </a:xfrm>
          <a:prstGeom prst="plaque">
            <a:avLst/>
          </a:prstGeom>
          <a:noFill/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各入學管道</a:t>
            </a:r>
            <a:endParaRPr lang="en-US" altLang="zh-TW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均提供</a:t>
            </a:r>
            <a:r>
              <a:rPr lang="en-US" altLang="zh-TW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2%</a:t>
            </a:r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外加名額</a:t>
            </a:r>
            <a:endParaRPr lang="zh-TW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5138" name="AutoShape 2" descr="ãåä½æ°è¡¨æ¼åç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475140" name="AutoShape 4" descr="ãåä½æ°è¡¨æ¼åç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475142" name="Picture 6" descr="ãåä½æ°è¡¨æ¼åçãçåçæå°çµæ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429132"/>
            <a:ext cx="1524000" cy="1015365"/>
          </a:xfrm>
          <a:prstGeom prst="rect">
            <a:avLst/>
          </a:prstGeom>
          <a:noFill/>
        </p:spPr>
      </p:pic>
      <p:pic>
        <p:nvPicPr>
          <p:cNvPr id="475146" name="Picture 10" descr="ãåä½æ°è¡¨æ¼åçãçåçæå°çµæ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5000636"/>
            <a:ext cx="1500198" cy="928694"/>
          </a:xfrm>
          <a:prstGeom prst="rect">
            <a:avLst/>
          </a:prstGeom>
          <a:noFill/>
        </p:spPr>
      </p:pic>
      <p:pic>
        <p:nvPicPr>
          <p:cNvPr id="475148" name="Picture 12" descr="ãåä½æ°è¡¨æ¼åçãçåçæå°çµæ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4429132"/>
            <a:ext cx="1500198" cy="982662"/>
          </a:xfrm>
          <a:prstGeom prst="rect">
            <a:avLst/>
          </a:prstGeom>
          <a:noFill/>
        </p:spPr>
      </p:pic>
      <p:pic>
        <p:nvPicPr>
          <p:cNvPr id="475150" name="Picture 14" descr="http://www.sec.isu.edu.tw/isu_news/attach/2008-3-31AM103903_1971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5000636"/>
            <a:ext cx="1463040" cy="919352"/>
          </a:xfrm>
          <a:prstGeom prst="rect">
            <a:avLst/>
          </a:prstGeom>
          <a:noFill/>
        </p:spPr>
      </p:pic>
      <p:pic>
        <p:nvPicPr>
          <p:cNvPr id="475152" name="Picture 16" descr="ãåä½æ°è¡¨æ¼åçãçåçæå°çµæ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4429132"/>
            <a:ext cx="1514480" cy="857256"/>
          </a:xfrm>
          <a:prstGeom prst="rect">
            <a:avLst/>
          </a:prstGeom>
          <a:noFill/>
        </p:spPr>
      </p:pic>
      <p:sp>
        <p:nvSpPr>
          <p:cNvPr id="12" name="匾額 11"/>
          <p:cNvSpPr/>
          <p:nvPr/>
        </p:nvSpPr>
        <p:spPr>
          <a:xfrm>
            <a:off x="4500562" y="2357430"/>
            <a:ext cx="3357586" cy="1143008"/>
          </a:xfrm>
          <a:prstGeom prst="plaque">
            <a:avLst/>
          </a:prstGeom>
          <a:noFill/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慈濟科大護理科原住民專班</a:t>
            </a:r>
            <a:endParaRPr lang="zh-TW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576615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心形 4">
            <a:extLst>
              <a:ext uri="{FF2B5EF4-FFF2-40B4-BE49-F238E27FC236}">
                <a16:creationId xmlns="" xmlns:a16="http://schemas.microsoft.com/office/drawing/2014/main" id="{BA265EF2-D95A-46A7-9EDA-3AA360D7D24A}"/>
              </a:ext>
            </a:extLst>
          </p:cNvPr>
          <p:cNvSpPr/>
          <p:nvPr/>
        </p:nvSpPr>
        <p:spPr>
          <a:xfrm>
            <a:off x="1659523" y="1791406"/>
            <a:ext cx="2160240" cy="1894115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身心障礙學生適性輔導安置</a:t>
            </a:r>
          </a:p>
        </p:txBody>
      </p:sp>
      <p:sp>
        <p:nvSpPr>
          <p:cNvPr id="6" name="心形 5">
            <a:extLst>
              <a:ext uri="{FF2B5EF4-FFF2-40B4-BE49-F238E27FC236}">
                <a16:creationId xmlns="" xmlns:a16="http://schemas.microsoft.com/office/drawing/2014/main" id="{C2B06334-8ADE-4E25-AA61-7B8631FA7372}"/>
              </a:ext>
            </a:extLst>
          </p:cNvPr>
          <p:cNvSpPr/>
          <p:nvPr/>
        </p:nvSpPr>
        <p:spPr>
          <a:xfrm>
            <a:off x="2500298" y="4000504"/>
            <a:ext cx="2160240" cy="1938131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各入學管道均提供</a:t>
            </a:r>
            <a:r>
              <a:rPr lang="en-US" altLang="zh-TW" dirty="0"/>
              <a:t>2%</a:t>
            </a:r>
            <a:r>
              <a:rPr lang="zh-TW" altLang="en-US" dirty="0"/>
              <a:t>外加名額</a:t>
            </a:r>
          </a:p>
        </p:txBody>
      </p:sp>
      <p:sp>
        <p:nvSpPr>
          <p:cNvPr id="7" name="箭號: 向左 6">
            <a:extLst>
              <a:ext uri="{FF2B5EF4-FFF2-40B4-BE49-F238E27FC236}">
                <a16:creationId xmlns="" xmlns:a16="http://schemas.microsoft.com/office/drawing/2014/main" id="{D277CAB3-1BC8-471F-B0EC-E5BC32E82705}"/>
              </a:ext>
            </a:extLst>
          </p:cNvPr>
          <p:cNvSpPr/>
          <p:nvPr/>
        </p:nvSpPr>
        <p:spPr>
          <a:xfrm>
            <a:off x="4211960" y="2204864"/>
            <a:ext cx="648072" cy="432048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箭號: 向左 7">
            <a:extLst>
              <a:ext uri="{FF2B5EF4-FFF2-40B4-BE49-F238E27FC236}">
                <a16:creationId xmlns="" xmlns:a16="http://schemas.microsoft.com/office/drawing/2014/main" id="{7694C1F6-DFA8-4963-8C8E-40A1984FC2ED}"/>
              </a:ext>
            </a:extLst>
          </p:cNvPr>
          <p:cNvSpPr/>
          <p:nvPr/>
        </p:nvSpPr>
        <p:spPr>
          <a:xfrm rot="19500000">
            <a:off x="4888280" y="3858535"/>
            <a:ext cx="648072" cy="432048"/>
          </a:xfrm>
          <a:prstGeom prst="lef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標題 1">
            <a:extLst>
              <a:ext uri="{FF2B5EF4-FFF2-40B4-BE49-F238E27FC236}">
                <a16:creationId xmlns="" xmlns:a16="http://schemas.microsoft.com/office/drawing/2014/main" id="{6E3B0A5C-7F0F-40D0-8EDC-88C982D578F3}"/>
              </a:ext>
            </a:extLst>
          </p:cNvPr>
          <p:cNvSpPr txBox="1">
            <a:spLocks/>
          </p:cNvSpPr>
          <p:nvPr/>
        </p:nvSpPr>
        <p:spPr bwMode="auto">
          <a:xfrm>
            <a:off x="500034" y="285728"/>
            <a:ext cx="3286148" cy="1143000"/>
          </a:xfrm>
          <a:prstGeom prst="rect">
            <a:avLst/>
          </a:prstGeom>
          <a:solidFill>
            <a:srgbClr val="FF66FF"/>
          </a:solidFill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身心障礙學生</a:t>
            </a:r>
            <a:endParaRPr kumimoji="1" lang="zh-TW" altLang="en-US" sz="40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pic>
        <p:nvPicPr>
          <p:cNvPr id="558082" name="Picture 2" descr="åå°å°æåï¼3å¤§ç¶å¸ å¡éäººç© åå¯æ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142984"/>
            <a:ext cx="2952750" cy="2190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9576615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E65768B1-C5D9-464A-B034-1E369A5B7B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995" t="4368" r="3433" b="3247"/>
          <a:stretch/>
        </p:blipFill>
        <p:spPr>
          <a:xfrm>
            <a:off x="1043608" y="2276872"/>
            <a:ext cx="2304256" cy="2765108"/>
          </a:xfrm>
          <a:prstGeom prst="rect">
            <a:avLst/>
          </a:prstGeom>
        </p:spPr>
      </p:pic>
      <p:sp>
        <p:nvSpPr>
          <p:cNvPr id="5" name="平行四邊形 4">
            <a:extLst>
              <a:ext uri="{FF2B5EF4-FFF2-40B4-BE49-F238E27FC236}">
                <a16:creationId xmlns="" xmlns:a16="http://schemas.microsoft.com/office/drawing/2014/main" id="{6A84B941-4189-4E8D-AFF4-EE2A72869947}"/>
              </a:ext>
            </a:extLst>
          </p:cNvPr>
          <p:cNvSpPr/>
          <p:nvPr/>
        </p:nvSpPr>
        <p:spPr>
          <a:xfrm>
            <a:off x="4214810" y="2285992"/>
            <a:ext cx="3600400" cy="518931"/>
          </a:xfrm>
          <a:prstGeom prst="parallelogram">
            <a:avLst/>
          </a:prstGeom>
          <a:gradFill>
            <a:gsLst>
              <a:gs pos="0">
                <a:srgbClr val="9966FF"/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優先免試入學</a:t>
            </a:r>
          </a:p>
        </p:txBody>
      </p:sp>
      <p:sp>
        <p:nvSpPr>
          <p:cNvPr id="6" name="平行四邊形 5">
            <a:extLst>
              <a:ext uri="{FF2B5EF4-FFF2-40B4-BE49-F238E27FC236}">
                <a16:creationId xmlns="" xmlns:a16="http://schemas.microsoft.com/office/drawing/2014/main" id="{718DB7BF-79BA-4F3A-9484-0C9A2A8A7AF7}"/>
              </a:ext>
            </a:extLst>
          </p:cNvPr>
          <p:cNvSpPr/>
          <p:nvPr/>
        </p:nvSpPr>
        <p:spPr>
          <a:xfrm>
            <a:off x="4214810" y="4071942"/>
            <a:ext cx="3528392" cy="518931"/>
          </a:xfrm>
          <a:prstGeom prst="parallelogram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直升入學</a:t>
            </a:r>
          </a:p>
        </p:txBody>
      </p:sp>
      <p:sp>
        <p:nvSpPr>
          <p:cNvPr id="7" name="平行四邊形 6">
            <a:extLst>
              <a:ext uri="{FF2B5EF4-FFF2-40B4-BE49-F238E27FC236}">
                <a16:creationId xmlns="" xmlns:a16="http://schemas.microsoft.com/office/drawing/2014/main" id="{E092A844-CF06-4476-9978-6B028AAFB1F5}"/>
              </a:ext>
            </a:extLst>
          </p:cNvPr>
          <p:cNvSpPr/>
          <p:nvPr/>
        </p:nvSpPr>
        <p:spPr>
          <a:xfrm>
            <a:off x="4286248" y="1357298"/>
            <a:ext cx="3528392" cy="518931"/>
          </a:xfrm>
          <a:prstGeom prst="parallelogram">
            <a:avLst/>
          </a:prstGeom>
          <a:gradFill>
            <a:gsLst>
              <a:gs pos="0">
                <a:srgbClr val="9966FF"/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完全</a:t>
            </a: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免試入學</a:t>
            </a:r>
          </a:p>
        </p:txBody>
      </p:sp>
      <p:sp>
        <p:nvSpPr>
          <p:cNvPr id="8" name="平行四邊形 7">
            <a:extLst>
              <a:ext uri="{FF2B5EF4-FFF2-40B4-BE49-F238E27FC236}">
                <a16:creationId xmlns="" xmlns:a16="http://schemas.microsoft.com/office/drawing/2014/main" id="{79BB8CF0-8B1A-484E-9F5F-DFAFB867ED5E}"/>
              </a:ext>
            </a:extLst>
          </p:cNvPr>
          <p:cNvSpPr/>
          <p:nvPr/>
        </p:nvSpPr>
        <p:spPr>
          <a:xfrm>
            <a:off x="4214810" y="4929198"/>
            <a:ext cx="3528392" cy="820462"/>
          </a:xfrm>
          <a:prstGeom prst="parallelogram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五專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優先免試入學</a:t>
            </a:r>
            <a:endParaRPr lang="en-US" altLang="zh-TW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五專聯合免試入學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="" xmlns:a16="http://schemas.microsoft.com/office/drawing/2014/main" id="{6E3B0A5C-7F0F-40D0-8EDC-88C982D578F3}"/>
              </a:ext>
            </a:extLst>
          </p:cNvPr>
          <p:cNvSpPr txBox="1">
            <a:spLocks/>
          </p:cNvSpPr>
          <p:nvPr/>
        </p:nvSpPr>
        <p:spPr bwMode="auto">
          <a:xfrm>
            <a:off x="500034" y="285728"/>
            <a:ext cx="3286148" cy="1143000"/>
          </a:xfrm>
          <a:prstGeom prst="rect">
            <a:avLst/>
          </a:prstGeom>
          <a:solidFill>
            <a:srgbClr val="FF66FF"/>
          </a:solidFill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一般學生</a:t>
            </a:r>
            <a:endParaRPr kumimoji="1" lang="zh-TW" altLang="en-US" sz="40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12" name="平行四邊形 11">
            <a:extLst>
              <a:ext uri="{FF2B5EF4-FFF2-40B4-BE49-F238E27FC236}">
                <a16:creationId xmlns="" xmlns:a16="http://schemas.microsoft.com/office/drawing/2014/main" id="{6A84B941-4189-4E8D-AFF4-EE2A72869947}"/>
              </a:ext>
            </a:extLst>
          </p:cNvPr>
          <p:cNvSpPr/>
          <p:nvPr/>
        </p:nvSpPr>
        <p:spPr>
          <a:xfrm>
            <a:off x="4214810" y="3214686"/>
            <a:ext cx="3600400" cy="518931"/>
          </a:xfrm>
          <a:prstGeom prst="parallelogram">
            <a:avLst/>
          </a:prstGeom>
          <a:gradFill>
            <a:gsLst>
              <a:gs pos="0">
                <a:srgbClr val="9966FF"/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基北區免試</a:t>
            </a: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入學</a:t>
            </a:r>
          </a:p>
        </p:txBody>
      </p:sp>
    </p:spTree>
    <p:extLst>
      <p:ext uri="{BB962C8B-B14F-4D97-AF65-F5344CB8AC3E}">
        <p14:creationId xmlns:p14="http://schemas.microsoft.com/office/powerpoint/2010/main" val="4196680971"/>
      </p:ext>
    </p:extLst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8098" name="物件 9"/>
          <p:cNvGraphicFramePr>
            <a:graphicFrameLocks noChangeAspect="1"/>
          </p:cNvGraphicFramePr>
          <p:nvPr/>
        </p:nvGraphicFramePr>
        <p:xfrm>
          <a:off x="0" y="1643050"/>
          <a:ext cx="9144000" cy="482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9587" name="Word 2007 文件" r:id="rId5" imgW="6734282" imgH="3920827" progId="Word.Document.12">
                  <p:embed/>
                </p:oleObj>
              </mc:Choice>
              <mc:Fallback>
                <p:oleObj name="Word 2007 文件" r:id="rId5" imgW="6734282" imgH="3920827" progId="Word.Document.12">
                  <p:embed/>
                  <p:pic>
                    <p:nvPicPr>
                      <p:cNvPr id="0" name="物件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643050"/>
                        <a:ext cx="9144000" cy="4826000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2285984" y="1214422"/>
            <a:ext cx="464347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A-1.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高中職免試</a:t>
            </a:r>
            <a:r>
              <a:rPr lang="zh-TW" alt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入學積分採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計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(108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方案</a:t>
            </a:r>
            <a:r>
              <a:rPr lang="en-US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215206" y="3717032"/>
            <a:ext cx="1928794" cy="500066"/>
          </a:xfrm>
          <a:prstGeom prst="rect">
            <a:avLst/>
          </a:prstGeom>
          <a:solidFill>
            <a:srgbClr val="FF00FF"/>
          </a:solidFill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TW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採計前五學期</a:t>
            </a:r>
            <a:endParaRPr lang="zh-TW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57158" y="428604"/>
            <a:ext cx="4176712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5.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積分採計和比序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88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2285984" y="500042"/>
            <a:ext cx="4533902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A-2.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基北區高中高職免試</a:t>
            </a:r>
            <a:r>
              <a:rPr lang="zh-TW" alt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入學比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序順次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pic>
        <p:nvPicPr>
          <p:cNvPr id="4" name="圖片 3" descr="pic_00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1142984"/>
            <a:ext cx="4946809" cy="5268754"/>
          </a:xfrm>
          <a:prstGeom prst="rect">
            <a:avLst/>
          </a:prstGeo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>
              <a:buNone/>
            </a:pPr>
            <a:r>
              <a:rPr lang="en-US" altLang="zh-TW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zh-TW" alt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多元學習表現（含服務學習及競賽）</a:t>
            </a:r>
            <a:endParaRPr lang="en-US" altLang="zh-TW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None/>
            </a:pPr>
            <a:r>
              <a:rPr lang="en-US" altLang="zh-TW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zh-TW" alt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技藝優良</a:t>
            </a:r>
            <a:endParaRPr lang="en-US" altLang="zh-TW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None/>
            </a:pPr>
            <a:r>
              <a:rPr lang="en-US" altLang="zh-TW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zh-TW" alt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弱勢身分</a:t>
            </a:r>
            <a:endParaRPr lang="en-US" altLang="zh-TW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None/>
            </a:pPr>
            <a:r>
              <a:rPr lang="en-US" altLang="zh-TW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</a:t>
            </a:r>
            <a:r>
              <a:rPr lang="zh-TW" alt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均衡學習</a:t>
            </a:r>
            <a:endParaRPr lang="en-US" altLang="zh-TW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None/>
            </a:pPr>
            <a:r>
              <a:rPr lang="en-US" altLang="zh-TW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</a:t>
            </a:r>
            <a:r>
              <a:rPr lang="zh-TW" alt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國中教育會考（含寫作測驗）</a:t>
            </a:r>
            <a:endParaRPr lang="en-US" altLang="zh-TW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None/>
            </a:pPr>
            <a:r>
              <a:rPr lang="en-US" altLang="zh-TW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</a:t>
            </a:r>
            <a:r>
              <a:rPr lang="zh-TW" alt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志願序</a:t>
            </a:r>
            <a:endParaRPr lang="en-US" altLang="zh-TW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ts val="1200"/>
              </a:spcBef>
              <a:buNone/>
            </a:pPr>
            <a:r>
              <a:rPr lang="zh-TW" altLang="en-US" sz="2000" dirty="0" smtClean="0"/>
              <a:t>國立學校及護理科、護理助產科皆均須採計國中教育會考成績</a:t>
            </a:r>
            <a:r>
              <a:rPr lang="en-US" altLang="zh-TW" sz="2000" dirty="0" smtClean="0"/>
              <a:t>(</a:t>
            </a:r>
            <a:r>
              <a:rPr lang="zh-TW" altLang="en-US" sz="2000" dirty="0" smtClean="0">
                <a:solidFill>
                  <a:srgbClr val="FF0000"/>
                </a:solidFill>
              </a:rPr>
              <a:t>私立</a:t>
            </a:r>
            <a:r>
              <a:rPr lang="zh-TW" altLang="en-US" sz="2000" dirty="0" smtClean="0"/>
              <a:t>學校</a:t>
            </a:r>
            <a:endParaRPr lang="en-US" altLang="zh-TW" sz="2000" dirty="0" smtClean="0"/>
          </a:p>
          <a:p>
            <a:pPr marL="0" eaLnBrk="1" hangingPunct="1">
              <a:spcBef>
                <a:spcPts val="0"/>
              </a:spcBef>
              <a:buNone/>
            </a:pPr>
            <a:r>
              <a:rPr lang="zh-TW" altLang="en-US" sz="2000" dirty="0" smtClean="0">
                <a:solidFill>
                  <a:srgbClr val="FF0000"/>
                </a:solidFill>
              </a:rPr>
              <a:t>除護理科、護理助產科外</a:t>
            </a:r>
            <a:r>
              <a:rPr lang="zh-TW" altLang="en-US" sz="2000" dirty="0" smtClean="0"/>
              <a:t>，由各校自訂是否採計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國中教育會考成績</a:t>
            </a:r>
            <a:r>
              <a:rPr lang="en-US" altLang="zh-TW" sz="2000" dirty="0" smtClean="0"/>
              <a:t>)</a:t>
            </a: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14546" y="642918"/>
            <a:ext cx="424815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B-1.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五專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優先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免試入學積分</a:t>
            </a:r>
            <a:r>
              <a:rPr lang="zh-TW" alt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採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計項目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1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1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10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10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10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</p:nvPr>
        </p:nvGraphicFramePr>
        <p:xfrm>
          <a:off x="500034" y="1285860"/>
          <a:ext cx="8229601" cy="49990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448"/>
                <a:gridCol w="1728192"/>
                <a:gridCol w="936104"/>
                <a:gridCol w="936104"/>
                <a:gridCol w="2592288"/>
                <a:gridCol w="1090465"/>
              </a:tblGrid>
              <a:tr h="137171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主項目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分項目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單項積分上限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積分上限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主項目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積分上限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</a:tr>
              <a:tr h="518200">
                <a:tc rowSpan="4">
                  <a:txBody>
                    <a:bodyPr/>
                    <a:lstStyle/>
                    <a:p>
                      <a:r>
                        <a:rPr lang="zh-TW" altLang="en-US" sz="2800" b="1" dirty="0" smtClean="0"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多元學習表現</a:t>
                      </a:r>
                      <a:endParaRPr lang="zh-TW" altLang="en-US" sz="2800" b="1" dirty="0">
                        <a:solidFill>
                          <a:srgbClr val="3333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 rowSpan="2">
                  <a:txBody>
                    <a:bodyPr/>
                    <a:lstStyle/>
                    <a:p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競賽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kern="1200" dirty="0" smtClean="0"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技藝優良</a:t>
                      </a:r>
                      <a:endParaRPr lang="zh-TW" altLang="en-US" sz="2800" b="1" kern="1200" dirty="0">
                        <a:solidFill>
                          <a:srgbClr val="3333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</a:tr>
              <a:tr h="227104"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T="45717" marB="45717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2800" dirty="0"/>
                    </a:p>
                  </a:txBody>
                  <a:tcPr marT="45717" marB="45717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28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kern="1200" dirty="0" smtClean="0"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弱勢身分</a:t>
                      </a:r>
                      <a:endParaRPr lang="zh-TW" altLang="en-US" sz="2800" b="1" kern="1200" dirty="0">
                        <a:solidFill>
                          <a:srgbClr val="3333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</a:tr>
              <a:tr h="29109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服務學習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18200"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T="45717" marB="45717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2800" dirty="0"/>
                    </a:p>
                  </a:txBody>
                  <a:tcPr marT="45717" marB="45717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kern="1200" dirty="0" smtClean="0"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均衡學習</a:t>
                      </a:r>
                      <a:endParaRPr lang="zh-TW" altLang="en-US" sz="2800" b="1" kern="1200" dirty="0">
                        <a:solidFill>
                          <a:srgbClr val="3333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21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</a:tr>
              <a:tr h="155452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kern="1200" dirty="0" smtClean="0"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國中教育會考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zh-TW" altLang="en-US" sz="2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國文、數學、英語、自然、社會</a:t>
                      </a:r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各科</a:t>
                      </a:r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6.4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32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zh-TW" altLang="en-US" sz="2800" b="1" kern="1200" dirty="0" smtClean="0">
                          <a:solidFill>
                            <a:srgbClr val="3333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志願序</a:t>
                      </a:r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(1~30)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26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</a:tr>
              <a:tr h="518200">
                <a:tc vMerge="1">
                  <a:txBody>
                    <a:bodyPr/>
                    <a:lstStyle/>
                    <a:p>
                      <a:endParaRPr lang="zh-TW" altLang="en-US" sz="2800" dirty="0">
                        <a:latin typeface="Arial Unicode MS" pitchFamily="34" charset="-12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T="45717" marB="45717" anchor="ctr"/>
                </a:tc>
                <a:tc>
                  <a:txBody>
                    <a:bodyPr/>
                    <a:lstStyle/>
                    <a:p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寫作測驗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總積分</a:t>
                      </a:r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【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上限</a:t>
                      </a:r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】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101</a:t>
                      </a:r>
                      <a:r>
                        <a:rPr lang="zh-TW" altLang="en-US" sz="2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</a:t>
                      </a:r>
                      <a:endParaRPr lang="zh-TW" altLang="en-US" sz="2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21" marB="45721"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786050" y="642918"/>
            <a:ext cx="3676646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B-2.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五專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優先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免試入學積分</a:t>
            </a:r>
            <a:r>
              <a:rPr lang="zh-TW" alt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採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計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文字方塊 4"/>
          <p:cNvSpPr txBox="1">
            <a:spLocks noChangeArrowheads="1"/>
          </p:cNvSpPr>
          <p:nvPr/>
        </p:nvSpPr>
        <p:spPr bwMode="auto">
          <a:xfrm>
            <a:off x="468313" y="5516563"/>
            <a:ext cx="82073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註：積分採計</a:t>
            </a:r>
            <a:r>
              <a:rPr lang="zh-TW" altLang="en-US" sz="18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無論是否採計會考成績，但同分比序項目皆為一致標準，且均包含會考相關科目之比序。</a:t>
            </a:r>
          </a:p>
        </p:txBody>
      </p:sp>
      <p:pic>
        <p:nvPicPr>
          <p:cNvPr id="45060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1976438"/>
            <a:ext cx="8669338" cy="325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571736" y="1000108"/>
            <a:ext cx="3676646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B-3.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五專</a:t>
            </a:r>
            <a:r>
              <a:rPr lang="zh-TW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優先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免試入學比序順次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7"/>
          <p:cNvSpPr>
            <a:spLocks noChangeArrowheads="1"/>
          </p:cNvSpPr>
          <p:nvPr/>
        </p:nvSpPr>
        <p:spPr bwMode="auto">
          <a:xfrm>
            <a:off x="1714480" y="1071546"/>
            <a:ext cx="3248018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C-1.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五專免試入學積分</a:t>
            </a:r>
            <a:r>
              <a:rPr lang="zh-TW" alt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採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計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graphicFrame>
        <p:nvGraphicFramePr>
          <p:cNvPr id="417861" name="Group 69"/>
          <p:cNvGraphicFramePr>
            <a:graphicFrameLocks noGrp="1"/>
          </p:cNvGraphicFramePr>
          <p:nvPr/>
        </p:nvGraphicFramePr>
        <p:xfrm>
          <a:off x="107950" y="2101850"/>
          <a:ext cx="3095625" cy="5089526"/>
        </p:xfrm>
        <a:graphic>
          <a:graphicData uri="http://schemas.openxmlformats.org/drawingml/2006/table">
            <a:tbl>
              <a:tblPr/>
              <a:tblGrid>
                <a:gridCol w="3095625"/>
              </a:tblGrid>
              <a:tr h="606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1.</a:t>
                      </a:r>
                      <a:r>
                        <a:rPr kumimoji="1" lang="zh-TW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多元學習表現</a:t>
                      </a:r>
                    </a:p>
                  </a:txBody>
                  <a:tcPr marL="91433" marR="91433" marT="45719" marB="45719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>
                        <a:alpha val="20000"/>
                      </a:srgbClr>
                    </a:solidFill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2.</a:t>
                      </a:r>
                      <a:r>
                        <a:rPr kumimoji="1" lang="zh-TW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技藝優良</a:t>
                      </a:r>
                    </a:p>
                  </a:txBody>
                  <a:tcPr marL="91433" marR="91433" marT="45719" marB="45719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3.</a:t>
                      </a:r>
                      <a:r>
                        <a:rPr kumimoji="1" lang="zh-TW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弱勢身分</a:t>
                      </a:r>
                    </a:p>
                  </a:txBody>
                  <a:tcPr marL="91433" marR="91433" marT="45719" marB="45719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>
                        <a:alpha val="20000"/>
                      </a:srgbClr>
                    </a:solidFill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4.</a:t>
                      </a:r>
                      <a:r>
                        <a:rPr kumimoji="1" lang="zh-TW" alt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均衡學習</a:t>
                      </a:r>
                    </a:p>
                  </a:txBody>
                  <a:tcPr marL="91433" marR="91433" marT="45719" marB="45719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5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5.</a:t>
                      </a:r>
                      <a:r>
                        <a:rPr kumimoji="1" lang="zh-TW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適性輔導</a:t>
                      </a:r>
                    </a:p>
                  </a:txBody>
                  <a:tcPr marL="91433" marR="91433" marT="45719" marB="45719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>
                        <a:alpha val="20000"/>
                      </a:srgbClr>
                    </a:solidFill>
                  </a:tcPr>
                </a:tc>
              </a:tr>
              <a:tr h="1223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6.</a:t>
                      </a:r>
                      <a:r>
                        <a:rPr kumimoji="1" lang="zh-TW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教育會考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7.</a:t>
                      </a:r>
                      <a:r>
                        <a:rPr kumimoji="1" lang="zh-TW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其它比序項目</a:t>
                      </a:r>
                    </a:p>
                  </a:txBody>
                  <a:tcPr marL="91433" marR="91433" marT="45719" marB="45719" anchor="ctr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1433" marR="91433" marT="45719" marB="45719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2" name="群組 2"/>
          <p:cNvGrpSpPr>
            <a:grpSpLocks/>
          </p:cNvGrpSpPr>
          <p:nvPr/>
        </p:nvGrpSpPr>
        <p:grpSpPr bwMode="auto">
          <a:xfrm>
            <a:off x="2555875" y="4149725"/>
            <a:ext cx="539750" cy="1728788"/>
            <a:chOff x="2592388" y="3213100"/>
            <a:chExt cx="539452" cy="1728391"/>
          </a:xfrm>
        </p:grpSpPr>
        <p:sp>
          <p:nvSpPr>
            <p:cNvPr id="6" name="向右箭號 5"/>
            <p:cNvSpPr/>
            <p:nvPr/>
          </p:nvSpPr>
          <p:spPr bwMode="auto">
            <a:xfrm>
              <a:off x="2592388" y="3906679"/>
              <a:ext cx="539452" cy="358693"/>
            </a:xfrm>
            <a:prstGeom prst="rightArrow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  <p:sp>
          <p:nvSpPr>
            <p:cNvPr id="7" name="向右箭號 6"/>
            <p:cNvSpPr/>
            <p:nvPr/>
          </p:nvSpPr>
          <p:spPr bwMode="auto">
            <a:xfrm>
              <a:off x="2592388" y="3213100"/>
              <a:ext cx="539452" cy="360280"/>
            </a:xfrm>
            <a:prstGeom prst="rightArrow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  <p:sp>
          <p:nvSpPr>
            <p:cNvPr id="9" name="向右箭號 8"/>
            <p:cNvSpPr/>
            <p:nvPr/>
          </p:nvSpPr>
          <p:spPr bwMode="auto">
            <a:xfrm>
              <a:off x="2592388" y="4581211"/>
              <a:ext cx="539452" cy="360280"/>
            </a:xfrm>
            <a:prstGeom prst="rightArrow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</p:grpSp>
      <p:grpSp>
        <p:nvGrpSpPr>
          <p:cNvPr id="3" name="群組 1"/>
          <p:cNvGrpSpPr>
            <a:grpSpLocks/>
          </p:cNvGrpSpPr>
          <p:nvPr/>
        </p:nvGrpSpPr>
        <p:grpSpPr bwMode="auto">
          <a:xfrm>
            <a:off x="3348038" y="1989138"/>
            <a:ext cx="5272087" cy="3917950"/>
            <a:chOff x="3349438" y="1739244"/>
            <a:chExt cx="5271881" cy="3918101"/>
          </a:xfrm>
        </p:grpSpPr>
        <p:sp>
          <p:nvSpPr>
            <p:cNvPr id="10" name="文字方塊 9"/>
            <p:cNvSpPr txBox="1"/>
            <p:nvPr/>
          </p:nvSpPr>
          <p:spPr bwMode="auto">
            <a:xfrm>
              <a:off x="6013159" y="1739244"/>
              <a:ext cx="1455680" cy="830294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日常生活表現評量</a:t>
              </a:r>
            </a:p>
          </p:txBody>
        </p:sp>
        <p:sp>
          <p:nvSpPr>
            <p:cNvPr id="11" name="文字方塊 10"/>
            <p:cNvSpPr txBox="1"/>
            <p:nvPr/>
          </p:nvSpPr>
          <p:spPr bwMode="auto">
            <a:xfrm>
              <a:off x="3349438" y="3826886"/>
              <a:ext cx="1870002" cy="461981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健康與體育</a:t>
              </a:r>
            </a:p>
          </p:txBody>
        </p:sp>
        <p:sp>
          <p:nvSpPr>
            <p:cNvPr id="12" name="文字方塊 11"/>
            <p:cNvSpPr txBox="1"/>
            <p:nvPr/>
          </p:nvSpPr>
          <p:spPr bwMode="auto">
            <a:xfrm>
              <a:off x="7165639" y="3826886"/>
              <a:ext cx="1455680" cy="460393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綜合活動</a:t>
              </a:r>
            </a:p>
          </p:txBody>
        </p:sp>
        <p:sp>
          <p:nvSpPr>
            <p:cNvPr id="13" name="文字方塊 12"/>
            <p:cNvSpPr txBox="1"/>
            <p:nvPr/>
          </p:nvSpPr>
          <p:spPr bwMode="auto">
            <a:xfrm>
              <a:off x="5294049" y="3826886"/>
              <a:ext cx="1800155" cy="461981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藝術與人文</a:t>
              </a:r>
            </a:p>
          </p:txBody>
        </p:sp>
        <p:sp>
          <p:nvSpPr>
            <p:cNvPr id="18" name="文字方塊 17"/>
            <p:cNvSpPr txBox="1"/>
            <p:nvPr/>
          </p:nvSpPr>
          <p:spPr bwMode="auto">
            <a:xfrm>
              <a:off x="3349438" y="5195364"/>
              <a:ext cx="3455852" cy="460393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國、英、數、社、自</a:t>
              </a:r>
            </a:p>
          </p:txBody>
        </p:sp>
        <p:sp>
          <p:nvSpPr>
            <p:cNvPr id="19" name="文字方塊 18"/>
            <p:cNvSpPr txBox="1"/>
            <p:nvPr/>
          </p:nvSpPr>
          <p:spPr bwMode="auto">
            <a:xfrm>
              <a:off x="6878312" y="5195364"/>
              <a:ext cx="950876" cy="461981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作文</a:t>
              </a:r>
            </a:p>
          </p:txBody>
        </p:sp>
      </p:grpSp>
      <p:sp>
        <p:nvSpPr>
          <p:cNvPr id="20" name="向右箭號 19"/>
          <p:cNvSpPr/>
          <p:nvPr/>
        </p:nvSpPr>
        <p:spPr bwMode="auto">
          <a:xfrm>
            <a:off x="3059113" y="2276475"/>
            <a:ext cx="539750" cy="360363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2" name="文字方塊 21"/>
          <p:cNvSpPr txBox="1"/>
          <p:nvPr/>
        </p:nvSpPr>
        <p:spPr bwMode="auto">
          <a:xfrm>
            <a:off x="3708400" y="2205038"/>
            <a:ext cx="1295400" cy="461962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競賽</a:t>
            </a:r>
          </a:p>
        </p:txBody>
      </p:sp>
      <p:sp>
        <p:nvSpPr>
          <p:cNvPr id="23" name="文字方塊 22"/>
          <p:cNvSpPr txBox="1"/>
          <p:nvPr/>
        </p:nvSpPr>
        <p:spPr bwMode="auto">
          <a:xfrm>
            <a:off x="4572000" y="2205038"/>
            <a:ext cx="1455738" cy="457200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kumimoji="0" lang="zh-TW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服務學習</a:t>
            </a:r>
          </a:p>
        </p:txBody>
      </p:sp>
      <p:sp>
        <p:nvSpPr>
          <p:cNvPr id="24" name="文字方塊 23"/>
          <p:cNvSpPr txBox="1"/>
          <p:nvPr/>
        </p:nvSpPr>
        <p:spPr bwMode="auto">
          <a:xfrm>
            <a:off x="7451725" y="2205038"/>
            <a:ext cx="1455738" cy="461962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體適能</a:t>
            </a:r>
          </a:p>
        </p:txBody>
      </p:sp>
      <p:sp>
        <p:nvSpPr>
          <p:cNvPr id="25" name="向右箭號 24"/>
          <p:cNvSpPr/>
          <p:nvPr/>
        </p:nvSpPr>
        <p:spPr bwMode="auto">
          <a:xfrm>
            <a:off x="2555875" y="2852738"/>
            <a:ext cx="539750" cy="36036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6" name="文字方塊 25"/>
          <p:cNvSpPr txBox="1"/>
          <p:nvPr/>
        </p:nvSpPr>
        <p:spPr bwMode="auto">
          <a:xfrm>
            <a:off x="3348038" y="2781300"/>
            <a:ext cx="1800225" cy="461963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技藝班成績</a:t>
            </a:r>
          </a:p>
        </p:txBody>
      </p:sp>
      <p:sp>
        <p:nvSpPr>
          <p:cNvPr id="27" name="文字方塊 26"/>
          <p:cNvSpPr txBox="1"/>
          <p:nvPr/>
        </p:nvSpPr>
        <p:spPr bwMode="auto">
          <a:xfrm>
            <a:off x="3348038" y="3284538"/>
            <a:ext cx="5545137" cy="831850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低收入戶、中低收入戶、領失業給付者之子女</a:t>
            </a:r>
          </a:p>
        </p:txBody>
      </p:sp>
      <p:sp>
        <p:nvSpPr>
          <p:cNvPr id="31" name="向右箭號 30"/>
          <p:cNvSpPr/>
          <p:nvPr/>
        </p:nvSpPr>
        <p:spPr bwMode="auto">
          <a:xfrm>
            <a:off x="2555875" y="3500438"/>
            <a:ext cx="539750" cy="36036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2" name="文字方塊 31"/>
          <p:cNvSpPr txBox="1"/>
          <p:nvPr/>
        </p:nvSpPr>
        <p:spPr bwMode="auto">
          <a:xfrm>
            <a:off x="3419475" y="4797425"/>
            <a:ext cx="3024188" cy="461963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生涯發展規劃書</a:t>
            </a:r>
          </a:p>
        </p:txBody>
      </p:sp>
      <p:sp>
        <p:nvSpPr>
          <p:cNvPr id="33" name="向右箭號 32"/>
          <p:cNvSpPr/>
          <p:nvPr/>
        </p:nvSpPr>
        <p:spPr bwMode="auto">
          <a:xfrm>
            <a:off x="3059113" y="6092825"/>
            <a:ext cx="539750" cy="360363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4" name="文字方塊 33"/>
          <p:cNvSpPr txBox="1"/>
          <p:nvPr/>
        </p:nvSpPr>
        <p:spPr bwMode="auto">
          <a:xfrm>
            <a:off x="3635375" y="6021388"/>
            <a:ext cx="1454150" cy="460375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各校自訂</a:t>
            </a:r>
          </a:p>
        </p:txBody>
      </p:sp>
      <p:grpSp>
        <p:nvGrpSpPr>
          <p:cNvPr id="4" name="Group 46"/>
          <p:cNvGrpSpPr>
            <a:grpSpLocks/>
          </p:cNvGrpSpPr>
          <p:nvPr/>
        </p:nvGrpSpPr>
        <p:grpSpPr bwMode="auto">
          <a:xfrm>
            <a:off x="5429256" y="549275"/>
            <a:ext cx="3319457" cy="1079500"/>
            <a:chOff x="204" y="482"/>
            <a:chExt cx="1406" cy="680"/>
          </a:xfrm>
        </p:grpSpPr>
        <p:sp>
          <p:nvSpPr>
            <p:cNvPr id="417836" name="Oval 44"/>
            <p:cNvSpPr>
              <a:spLocks noChangeArrowheads="1"/>
            </p:cNvSpPr>
            <p:nvPr/>
          </p:nvSpPr>
          <p:spPr bwMode="auto">
            <a:xfrm>
              <a:off x="204" y="482"/>
              <a:ext cx="1406" cy="680"/>
            </a:xfrm>
            <a:prstGeom prst="ellipse">
              <a:avLst/>
            </a:prstGeom>
            <a:solidFill>
              <a:srgbClr val="CCFFFF"/>
            </a:solidFill>
            <a:ln w="25400">
              <a:solidFill>
                <a:srgbClr val="FF0000"/>
              </a:solidFill>
              <a:round/>
              <a:headEnd/>
              <a:tailEnd/>
            </a:ln>
            <a:effectLst>
              <a:prstShdw prst="shdw17" dist="17961" dir="2700000">
                <a:srgbClr val="FF00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17837" name="Text Box 45"/>
            <p:cNvSpPr txBox="1">
              <a:spLocks noChangeArrowheads="1"/>
            </p:cNvSpPr>
            <p:nvPr/>
          </p:nvSpPr>
          <p:spPr bwMode="auto">
            <a:xfrm>
              <a:off x="295" y="618"/>
              <a:ext cx="117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TW" altLang="en-US" sz="32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標楷體" panose="03000509000000000000" pitchFamily="65" charset="-120"/>
                  <a:cs typeface="Times New Roman" pitchFamily="18" charset="0"/>
                </a:rPr>
                <a:t>原始總分</a:t>
              </a:r>
              <a:r>
                <a:rPr lang="en-US" altLang="zh-TW" sz="3200" b="1" dirty="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標楷體" panose="03000509000000000000" pitchFamily="65" charset="-120"/>
                  <a:cs typeface="Times New Roman" pitchFamily="18" charset="0"/>
                </a:rPr>
                <a:t>50</a:t>
              </a:r>
              <a:r>
                <a:rPr lang="zh-TW" altLang="en-US" sz="3200" b="1" dirty="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標楷體" panose="03000509000000000000" pitchFamily="65" charset="-120"/>
                  <a:cs typeface="Times New Roman" pitchFamily="18" charset="0"/>
                </a:rPr>
                <a:t>分</a:t>
              </a:r>
              <a:endParaRPr lang="en-US" altLang="zh-TW" sz="32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endParaRPr>
            </a:p>
          </p:txBody>
        </p:sp>
      </p:grpSp>
      <p:grpSp>
        <p:nvGrpSpPr>
          <p:cNvPr id="5" name="Group 50"/>
          <p:cNvGrpSpPr>
            <a:grpSpLocks/>
          </p:cNvGrpSpPr>
          <p:nvPr/>
        </p:nvGrpSpPr>
        <p:grpSpPr bwMode="auto">
          <a:xfrm>
            <a:off x="7724775" y="2060575"/>
            <a:ext cx="1419225" cy="719138"/>
            <a:chOff x="567" y="210"/>
            <a:chExt cx="894" cy="453"/>
          </a:xfrm>
        </p:grpSpPr>
        <p:sp>
          <p:nvSpPr>
            <p:cNvPr id="417840" name="Oval 48"/>
            <p:cNvSpPr>
              <a:spLocks noChangeArrowheads="1"/>
            </p:cNvSpPr>
            <p:nvPr/>
          </p:nvSpPr>
          <p:spPr bwMode="auto">
            <a:xfrm>
              <a:off x="703" y="210"/>
              <a:ext cx="635" cy="453"/>
            </a:xfrm>
            <a:prstGeom prst="ellipse">
              <a:avLst/>
            </a:prstGeom>
            <a:solidFill>
              <a:srgbClr val="FFFF99"/>
            </a:solidFill>
            <a:ln w="25400">
              <a:solidFill>
                <a:srgbClr val="008000"/>
              </a:solidFill>
              <a:round/>
              <a:headEnd/>
              <a:tailEnd/>
            </a:ln>
            <a:effectLst>
              <a:prstShdw prst="shdw17" dist="17961" dir="2700000">
                <a:srgbClr val="0080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17841" name="Text Box 49"/>
            <p:cNvSpPr txBox="1">
              <a:spLocks noChangeArrowheads="1"/>
            </p:cNvSpPr>
            <p:nvPr/>
          </p:nvSpPr>
          <p:spPr bwMode="auto">
            <a:xfrm>
              <a:off x="567" y="300"/>
              <a:ext cx="8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16</a:t>
              </a:r>
              <a:r>
                <a:rPr lang="zh-TW" altLang="en-US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分</a:t>
              </a:r>
              <a:endParaRPr lang="en-US" altLang="zh-TW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</p:grpSp>
      <p:grpSp>
        <p:nvGrpSpPr>
          <p:cNvPr id="8" name="Group 51"/>
          <p:cNvGrpSpPr>
            <a:grpSpLocks/>
          </p:cNvGrpSpPr>
          <p:nvPr/>
        </p:nvGrpSpPr>
        <p:grpSpPr bwMode="auto">
          <a:xfrm>
            <a:off x="5148263" y="2636838"/>
            <a:ext cx="1419225" cy="719137"/>
            <a:chOff x="567" y="210"/>
            <a:chExt cx="894" cy="453"/>
          </a:xfrm>
        </p:grpSpPr>
        <p:sp>
          <p:nvSpPr>
            <p:cNvPr id="417844" name="Oval 52"/>
            <p:cNvSpPr>
              <a:spLocks noChangeArrowheads="1"/>
            </p:cNvSpPr>
            <p:nvPr/>
          </p:nvSpPr>
          <p:spPr bwMode="auto">
            <a:xfrm>
              <a:off x="703" y="210"/>
              <a:ext cx="635" cy="453"/>
            </a:xfrm>
            <a:prstGeom prst="ellipse">
              <a:avLst/>
            </a:prstGeom>
            <a:solidFill>
              <a:srgbClr val="FFFF99"/>
            </a:solidFill>
            <a:ln w="25400">
              <a:solidFill>
                <a:srgbClr val="008000"/>
              </a:solidFill>
              <a:round/>
              <a:headEnd/>
              <a:tailEnd/>
            </a:ln>
            <a:effectLst>
              <a:prstShdw prst="shdw17" dist="17961" dir="2700000">
                <a:srgbClr val="0080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17845" name="Text Box 53"/>
            <p:cNvSpPr txBox="1">
              <a:spLocks noChangeArrowheads="1"/>
            </p:cNvSpPr>
            <p:nvPr/>
          </p:nvSpPr>
          <p:spPr bwMode="auto">
            <a:xfrm>
              <a:off x="567" y="300"/>
              <a:ext cx="8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3</a:t>
              </a:r>
              <a:r>
                <a:rPr lang="zh-TW" altLang="en-US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分</a:t>
              </a:r>
              <a:endParaRPr lang="en-US" altLang="zh-TW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</p:grpSp>
      <p:grpSp>
        <p:nvGrpSpPr>
          <p:cNvPr id="14" name="Group 54"/>
          <p:cNvGrpSpPr>
            <a:grpSpLocks/>
          </p:cNvGrpSpPr>
          <p:nvPr/>
        </p:nvGrpSpPr>
        <p:grpSpPr bwMode="auto">
          <a:xfrm>
            <a:off x="7724775" y="3357563"/>
            <a:ext cx="1419225" cy="719137"/>
            <a:chOff x="567" y="210"/>
            <a:chExt cx="894" cy="453"/>
          </a:xfrm>
        </p:grpSpPr>
        <p:sp>
          <p:nvSpPr>
            <p:cNvPr id="417847" name="Oval 55"/>
            <p:cNvSpPr>
              <a:spLocks noChangeArrowheads="1"/>
            </p:cNvSpPr>
            <p:nvPr/>
          </p:nvSpPr>
          <p:spPr bwMode="auto">
            <a:xfrm>
              <a:off x="703" y="210"/>
              <a:ext cx="635" cy="453"/>
            </a:xfrm>
            <a:prstGeom prst="ellipse">
              <a:avLst/>
            </a:prstGeom>
            <a:solidFill>
              <a:srgbClr val="FFFF99"/>
            </a:solidFill>
            <a:ln w="25400">
              <a:solidFill>
                <a:srgbClr val="008000"/>
              </a:solidFill>
              <a:round/>
              <a:headEnd/>
              <a:tailEnd/>
            </a:ln>
            <a:effectLst>
              <a:prstShdw prst="shdw17" dist="17961" dir="2700000">
                <a:srgbClr val="0080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17848" name="Text Box 56"/>
            <p:cNvSpPr txBox="1">
              <a:spLocks noChangeArrowheads="1"/>
            </p:cNvSpPr>
            <p:nvPr/>
          </p:nvSpPr>
          <p:spPr bwMode="auto">
            <a:xfrm>
              <a:off x="567" y="300"/>
              <a:ext cx="8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2</a:t>
              </a:r>
              <a:r>
                <a:rPr lang="zh-TW" altLang="en-US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分</a:t>
              </a:r>
              <a:endParaRPr lang="en-US" altLang="zh-TW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</p:grpSp>
      <p:grpSp>
        <p:nvGrpSpPr>
          <p:cNvPr id="15" name="Group 57"/>
          <p:cNvGrpSpPr>
            <a:grpSpLocks/>
          </p:cNvGrpSpPr>
          <p:nvPr/>
        </p:nvGrpSpPr>
        <p:grpSpPr bwMode="auto">
          <a:xfrm>
            <a:off x="7724775" y="4005263"/>
            <a:ext cx="1419225" cy="719137"/>
            <a:chOff x="567" y="210"/>
            <a:chExt cx="894" cy="453"/>
          </a:xfrm>
        </p:grpSpPr>
        <p:sp>
          <p:nvSpPr>
            <p:cNvPr id="417850" name="Oval 58"/>
            <p:cNvSpPr>
              <a:spLocks noChangeArrowheads="1"/>
            </p:cNvSpPr>
            <p:nvPr/>
          </p:nvSpPr>
          <p:spPr bwMode="auto">
            <a:xfrm>
              <a:off x="703" y="210"/>
              <a:ext cx="635" cy="453"/>
            </a:xfrm>
            <a:prstGeom prst="ellipse">
              <a:avLst/>
            </a:prstGeom>
            <a:solidFill>
              <a:srgbClr val="FFFF99"/>
            </a:solidFill>
            <a:ln w="25400">
              <a:solidFill>
                <a:srgbClr val="008000"/>
              </a:solidFill>
              <a:round/>
              <a:headEnd/>
              <a:tailEnd/>
            </a:ln>
            <a:effectLst>
              <a:prstShdw prst="shdw17" dist="17961" dir="2700000">
                <a:srgbClr val="0080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17851" name="Text Box 59"/>
            <p:cNvSpPr txBox="1">
              <a:spLocks noChangeArrowheads="1"/>
            </p:cNvSpPr>
            <p:nvPr/>
          </p:nvSpPr>
          <p:spPr bwMode="auto">
            <a:xfrm>
              <a:off x="567" y="300"/>
              <a:ext cx="8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6</a:t>
              </a:r>
              <a:r>
                <a:rPr lang="zh-TW" altLang="en-US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分</a:t>
              </a:r>
              <a:endParaRPr lang="en-US" altLang="zh-TW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</p:grpSp>
      <p:grpSp>
        <p:nvGrpSpPr>
          <p:cNvPr id="16" name="Group 60"/>
          <p:cNvGrpSpPr>
            <a:grpSpLocks/>
          </p:cNvGrpSpPr>
          <p:nvPr/>
        </p:nvGrpSpPr>
        <p:grpSpPr bwMode="auto">
          <a:xfrm>
            <a:off x="6443663" y="4652963"/>
            <a:ext cx="1419225" cy="719137"/>
            <a:chOff x="567" y="210"/>
            <a:chExt cx="894" cy="453"/>
          </a:xfrm>
        </p:grpSpPr>
        <p:sp>
          <p:nvSpPr>
            <p:cNvPr id="417853" name="Oval 61"/>
            <p:cNvSpPr>
              <a:spLocks noChangeArrowheads="1"/>
            </p:cNvSpPr>
            <p:nvPr/>
          </p:nvSpPr>
          <p:spPr bwMode="auto">
            <a:xfrm>
              <a:off x="703" y="210"/>
              <a:ext cx="635" cy="453"/>
            </a:xfrm>
            <a:prstGeom prst="ellipse">
              <a:avLst/>
            </a:prstGeom>
            <a:solidFill>
              <a:srgbClr val="FFFF99"/>
            </a:solidFill>
            <a:ln w="25400">
              <a:solidFill>
                <a:srgbClr val="008000"/>
              </a:solidFill>
              <a:round/>
              <a:headEnd/>
              <a:tailEnd/>
            </a:ln>
            <a:effectLst>
              <a:prstShdw prst="shdw17" dist="17961" dir="2700000">
                <a:srgbClr val="0080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17854" name="Text Box 62"/>
            <p:cNvSpPr txBox="1">
              <a:spLocks noChangeArrowheads="1"/>
            </p:cNvSpPr>
            <p:nvPr/>
          </p:nvSpPr>
          <p:spPr bwMode="auto">
            <a:xfrm>
              <a:off x="567" y="300"/>
              <a:ext cx="8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3</a:t>
              </a:r>
              <a:r>
                <a:rPr lang="zh-TW" altLang="en-US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分</a:t>
              </a:r>
              <a:endParaRPr lang="en-US" altLang="zh-TW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</p:grpSp>
      <p:grpSp>
        <p:nvGrpSpPr>
          <p:cNvPr id="17" name="Group 63"/>
          <p:cNvGrpSpPr>
            <a:grpSpLocks/>
          </p:cNvGrpSpPr>
          <p:nvPr/>
        </p:nvGrpSpPr>
        <p:grpSpPr bwMode="auto">
          <a:xfrm>
            <a:off x="7724775" y="5300663"/>
            <a:ext cx="1419225" cy="719137"/>
            <a:chOff x="567" y="210"/>
            <a:chExt cx="894" cy="453"/>
          </a:xfrm>
        </p:grpSpPr>
        <p:sp>
          <p:nvSpPr>
            <p:cNvPr id="417856" name="Oval 64"/>
            <p:cNvSpPr>
              <a:spLocks noChangeArrowheads="1"/>
            </p:cNvSpPr>
            <p:nvPr/>
          </p:nvSpPr>
          <p:spPr bwMode="auto">
            <a:xfrm>
              <a:off x="703" y="210"/>
              <a:ext cx="635" cy="453"/>
            </a:xfrm>
            <a:prstGeom prst="ellipse">
              <a:avLst/>
            </a:prstGeom>
            <a:solidFill>
              <a:srgbClr val="FFFF99"/>
            </a:solidFill>
            <a:ln w="25400">
              <a:solidFill>
                <a:srgbClr val="008000"/>
              </a:solidFill>
              <a:round/>
              <a:headEnd/>
              <a:tailEnd/>
            </a:ln>
            <a:effectLst>
              <a:prstShdw prst="shdw17" dist="17961" dir="2700000">
                <a:srgbClr val="0080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17857" name="Text Box 65"/>
            <p:cNvSpPr txBox="1">
              <a:spLocks noChangeArrowheads="1"/>
            </p:cNvSpPr>
            <p:nvPr/>
          </p:nvSpPr>
          <p:spPr bwMode="auto">
            <a:xfrm>
              <a:off x="567" y="300"/>
              <a:ext cx="8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15</a:t>
              </a:r>
              <a:r>
                <a:rPr lang="zh-TW" altLang="en-US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分</a:t>
              </a:r>
              <a:endParaRPr lang="en-US" altLang="zh-TW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</p:grpSp>
      <p:grpSp>
        <p:nvGrpSpPr>
          <p:cNvPr id="21" name="Group 66"/>
          <p:cNvGrpSpPr>
            <a:grpSpLocks/>
          </p:cNvGrpSpPr>
          <p:nvPr/>
        </p:nvGrpSpPr>
        <p:grpSpPr bwMode="auto">
          <a:xfrm>
            <a:off x="5076825" y="5876925"/>
            <a:ext cx="1419225" cy="719138"/>
            <a:chOff x="567" y="210"/>
            <a:chExt cx="894" cy="453"/>
          </a:xfrm>
        </p:grpSpPr>
        <p:sp>
          <p:nvSpPr>
            <p:cNvPr id="417859" name="Oval 67"/>
            <p:cNvSpPr>
              <a:spLocks noChangeArrowheads="1"/>
            </p:cNvSpPr>
            <p:nvPr/>
          </p:nvSpPr>
          <p:spPr bwMode="auto">
            <a:xfrm>
              <a:off x="703" y="210"/>
              <a:ext cx="635" cy="453"/>
            </a:xfrm>
            <a:prstGeom prst="ellipse">
              <a:avLst/>
            </a:prstGeom>
            <a:solidFill>
              <a:srgbClr val="FFFF99"/>
            </a:solidFill>
            <a:ln w="25400">
              <a:solidFill>
                <a:srgbClr val="008000"/>
              </a:solidFill>
              <a:round/>
              <a:headEnd/>
              <a:tailEnd/>
            </a:ln>
            <a:effectLst>
              <a:prstShdw prst="shdw17" dist="17961" dir="2700000">
                <a:srgbClr val="0080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17860" name="Text Box 68"/>
            <p:cNvSpPr txBox="1">
              <a:spLocks noChangeArrowheads="1"/>
            </p:cNvSpPr>
            <p:nvPr/>
          </p:nvSpPr>
          <p:spPr bwMode="auto">
            <a:xfrm>
              <a:off x="567" y="300"/>
              <a:ext cx="8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5</a:t>
              </a:r>
              <a:r>
                <a:rPr lang="zh-TW" altLang="en-US" sz="24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分</a:t>
              </a:r>
              <a:endParaRPr lang="en-US" altLang="zh-TW" sz="2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531813" y="1412875"/>
            <a:ext cx="7993062" cy="1873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5" name="文字方塊 54"/>
          <p:cNvSpPr txBox="1"/>
          <p:nvPr/>
        </p:nvSpPr>
        <p:spPr>
          <a:xfrm>
            <a:off x="540068" y="1557338"/>
            <a:ext cx="802958" cy="1655762"/>
          </a:xfrm>
          <a:prstGeom prst="snip1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rPr>
              <a:t>主項目</a:t>
            </a:r>
          </a:p>
        </p:txBody>
      </p:sp>
      <p:grpSp>
        <p:nvGrpSpPr>
          <p:cNvPr id="2" name="群組 31"/>
          <p:cNvGrpSpPr>
            <a:grpSpLocks/>
          </p:cNvGrpSpPr>
          <p:nvPr/>
        </p:nvGrpSpPr>
        <p:grpSpPr bwMode="auto">
          <a:xfrm>
            <a:off x="1540272" y="1557338"/>
            <a:ext cx="6775053" cy="1584325"/>
            <a:chOff x="1188418" y="1772816"/>
            <a:chExt cx="6774680" cy="1584176"/>
          </a:xfrm>
        </p:grpSpPr>
        <p:sp>
          <p:nvSpPr>
            <p:cNvPr id="57" name="文字方塊 56"/>
            <p:cNvSpPr txBox="1"/>
            <p:nvPr/>
          </p:nvSpPr>
          <p:spPr>
            <a:xfrm>
              <a:off x="1188418" y="1772816"/>
              <a:ext cx="510750" cy="1584176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>
                  <a:latin typeface="標楷體" panose="03000509000000000000" pitchFamily="65" charset="-120"/>
                  <a:ea typeface="標楷體" panose="03000509000000000000" pitchFamily="65" charset="-120"/>
                  <a:cs typeface="Arial Unicode MS" pitchFamily="34" charset="-120"/>
                </a:rPr>
                <a:t>多元學習表現</a:t>
              </a:r>
            </a:p>
          </p:txBody>
        </p:sp>
        <p:sp>
          <p:nvSpPr>
            <p:cNvPr id="58" name="文字方塊 57"/>
            <p:cNvSpPr txBox="1"/>
            <p:nvPr/>
          </p:nvSpPr>
          <p:spPr>
            <a:xfrm>
              <a:off x="2231349" y="1772816"/>
              <a:ext cx="510750" cy="1584176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>
                  <a:latin typeface="標楷體" panose="03000509000000000000" pitchFamily="65" charset="-120"/>
                  <a:ea typeface="標楷體" panose="03000509000000000000" pitchFamily="65" charset="-120"/>
                  <a:cs typeface="Arial Unicode MS" pitchFamily="34" charset="-120"/>
                </a:rPr>
                <a:t>技藝優良</a:t>
              </a:r>
            </a:p>
          </p:txBody>
        </p:sp>
        <p:sp>
          <p:nvSpPr>
            <p:cNvPr id="59" name="文字方塊 58"/>
            <p:cNvSpPr txBox="1"/>
            <p:nvPr/>
          </p:nvSpPr>
          <p:spPr>
            <a:xfrm>
              <a:off x="3275866" y="1772816"/>
              <a:ext cx="510750" cy="1584176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zh-TW" dirty="0">
                  <a:latin typeface="標楷體" panose="03000509000000000000" pitchFamily="65" charset="-120"/>
                  <a:ea typeface="標楷體" panose="03000509000000000000" pitchFamily="65" charset="-120"/>
                  <a:cs typeface="Arial Unicode MS" pitchFamily="34" charset="-120"/>
                </a:rPr>
                <a:t>弱勢身分</a:t>
              </a:r>
              <a:endParaRPr kumimoji="0"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endParaRPr>
            </a:p>
          </p:txBody>
        </p:sp>
        <p:sp>
          <p:nvSpPr>
            <p:cNvPr id="60" name="文字方塊 59"/>
            <p:cNvSpPr txBox="1"/>
            <p:nvPr/>
          </p:nvSpPr>
          <p:spPr>
            <a:xfrm>
              <a:off x="4320384" y="1772816"/>
              <a:ext cx="510750" cy="1584176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zh-TW" dirty="0">
                  <a:latin typeface="標楷體" panose="03000509000000000000" pitchFamily="65" charset="-120"/>
                  <a:ea typeface="標楷體" panose="03000509000000000000" pitchFamily="65" charset="-120"/>
                  <a:cs typeface="Arial Unicode MS" pitchFamily="34" charset="-120"/>
                </a:rPr>
                <a:t>均衡學習</a:t>
              </a:r>
              <a:endParaRPr kumimoji="0"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endParaRPr>
            </a:p>
          </p:txBody>
        </p:sp>
        <p:sp>
          <p:nvSpPr>
            <p:cNvPr id="61" name="文字方塊 60"/>
            <p:cNvSpPr txBox="1"/>
            <p:nvPr/>
          </p:nvSpPr>
          <p:spPr>
            <a:xfrm>
              <a:off x="5364901" y="1772816"/>
              <a:ext cx="510750" cy="1584176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zh-TW" dirty="0">
                  <a:latin typeface="標楷體" panose="03000509000000000000" pitchFamily="65" charset="-120"/>
                  <a:ea typeface="標楷體" panose="03000509000000000000" pitchFamily="65" charset="-120"/>
                  <a:cs typeface="Arial Unicode MS" pitchFamily="34" charset="-120"/>
                </a:rPr>
                <a:t>適性輔導</a:t>
              </a:r>
              <a:endParaRPr kumimoji="0"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endParaRPr>
            </a:p>
          </p:txBody>
        </p:sp>
        <p:sp>
          <p:nvSpPr>
            <p:cNvPr id="63" name="文字方塊 62"/>
            <p:cNvSpPr txBox="1"/>
            <p:nvPr/>
          </p:nvSpPr>
          <p:spPr>
            <a:xfrm>
              <a:off x="7452348" y="1772816"/>
              <a:ext cx="510750" cy="1584176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zh-TW" dirty="0">
                  <a:latin typeface="標楷體" panose="03000509000000000000" pitchFamily="65" charset="-120"/>
                  <a:ea typeface="標楷體" panose="03000509000000000000" pitchFamily="65" charset="-120"/>
                  <a:cs typeface="Arial Unicode MS" pitchFamily="34" charset="-120"/>
                </a:rPr>
                <a:t>國中教育會考</a:t>
              </a:r>
              <a:endParaRPr kumimoji="0"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endParaRPr>
            </a:p>
          </p:txBody>
        </p:sp>
        <p:sp>
          <p:nvSpPr>
            <p:cNvPr id="65" name="文字方塊 64"/>
            <p:cNvSpPr txBox="1"/>
            <p:nvPr/>
          </p:nvSpPr>
          <p:spPr>
            <a:xfrm>
              <a:off x="6407831" y="1772816"/>
              <a:ext cx="510750" cy="1584176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zh-TW" dirty="0">
                  <a:latin typeface="標楷體" panose="03000509000000000000" pitchFamily="65" charset="-120"/>
                  <a:ea typeface="標楷體" panose="03000509000000000000" pitchFamily="65" charset="-120"/>
                  <a:cs typeface="Arial Unicode MS" pitchFamily="34" charset="-120"/>
                </a:rPr>
                <a:t>其他</a:t>
              </a:r>
              <a:endParaRPr kumimoji="0"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539750" y="3500438"/>
            <a:ext cx="3816350" cy="18002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dirty="0"/>
              <a:t> </a:t>
            </a:r>
            <a:endParaRPr kumimoji="0" lang="zh-TW" altLang="en-US" dirty="0"/>
          </a:p>
        </p:txBody>
      </p:sp>
      <p:sp>
        <p:nvSpPr>
          <p:cNvPr id="68" name="文字方塊 67"/>
          <p:cNvSpPr txBox="1"/>
          <p:nvPr/>
        </p:nvSpPr>
        <p:spPr>
          <a:xfrm>
            <a:off x="548006" y="3500438"/>
            <a:ext cx="802958" cy="1655762"/>
          </a:xfrm>
          <a:prstGeom prst="snip1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rPr>
              <a:t>分項目</a:t>
            </a:r>
          </a:p>
        </p:txBody>
      </p:sp>
      <p:sp>
        <p:nvSpPr>
          <p:cNvPr id="69" name="文字方塊 68"/>
          <p:cNvSpPr txBox="1"/>
          <p:nvPr/>
        </p:nvSpPr>
        <p:spPr>
          <a:xfrm>
            <a:off x="1548210" y="3932238"/>
            <a:ext cx="510778" cy="115093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dirty="0">
                <a:solidFill>
                  <a:srgbClr val="FFFF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競賽</a:t>
            </a:r>
            <a:endParaRPr kumimoji="0" lang="zh-TW" altLang="en-US" dirty="0">
              <a:solidFill>
                <a:srgbClr val="FFFF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70" name="文字方塊 69"/>
          <p:cNvSpPr txBox="1"/>
          <p:nvPr/>
        </p:nvSpPr>
        <p:spPr>
          <a:xfrm>
            <a:off x="2118122" y="3932238"/>
            <a:ext cx="510778" cy="115093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dirty="0">
                <a:solidFill>
                  <a:srgbClr val="FFFF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服務學習</a:t>
            </a:r>
            <a:endParaRPr kumimoji="0" lang="zh-TW" altLang="en-US" dirty="0">
              <a:solidFill>
                <a:srgbClr val="FFFF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71" name="文字方塊 70"/>
          <p:cNvSpPr txBox="1"/>
          <p:nvPr/>
        </p:nvSpPr>
        <p:spPr>
          <a:xfrm>
            <a:off x="2730821" y="3932238"/>
            <a:ext cx="774383" cy="1150937"/>
          </a:xfrm>
          <a:prstGeom prst="roundRect">
            <a:avLst>
              <a:gd name="adj" fmla="val 909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dirty="0">
                <a:solidFill>
                  <a:srgbClr val="FFFF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日常生活表現評量</a:t>
            </a:r>
            <a:endParaRPr kumimoji="0" lang="zh-TW" altLang="en-US" dirty="0">
              <a:solidFill>
                <a:srgbClr val="FFFF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72" name="文字方塊 71"/>
          <p:cNvSpPr txBox="1"/>
          <p:nvPr/>
        </p:nvSpPr>
        <p:spPr>
          <a:xfrm>
            <a:off x="3564335" y="3932238"/>
            <a:ext cx="510778" cy="115093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dirty="0">
                <a:solidFill>
                  <a:srgbClr val="FFFF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體適能</a:t>
            </a:r>
            <a:endParaRPr kumimoji="0" lang="zh-TW" altLang="en-US" dirty="0">
              <a:solidFill>
                <a:srgbClr val="FFFF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cxnSp>
        <p:nvCxnSpPr>
          <p:cNvPr id="73" name="直線接點 72"/>
          <p:cNvCxnSpPr/>
          <p:nvPr/>
        </p:nvCxnSpPr>
        <p:spPr bwMode="auto">
          <a:xfrm>
            <a:off x="1804988" y="3641725"/>
            <a:ext cx="2047875" cy="1588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接點 73"/>
          <p:cNvCxnSpPr>
            <a:stCxn id="57" idx="2"/>
          </p:cNvCxnSpPr>
          <p:nvPr/>
        </p:nvCxnSpPr>
        <p:spPr bwMode="auto">
          <a:xfrm flipH="1">
            <a:off x="1790701" y="3141663"/>
            <a:ext cx="4960" cy="78740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線接點 74"/>
          <p:cNvCxnSpPr/>
          <p:nvPr/>
        </p:nvCxnSpPr>
        <p:spPr bwMode="auto">
          <a:xfrm flipH="1">
            <a:off x="2379663" y="3638550"/>
            <a:ext cx="3175" cy="29210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接點 75"/>
          <p:cNvCxnSpPr/>
          <p:nvPr/>
        </p:nvCxnSpPr>
        <p:spPr bwMode="auto">
          <a:xfrm>
            <a:off x="3103563" y="3646488"/>
            <a:ext cx="0" cy="28892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接點 76"/>
          <p:cNvCxnSpPr/>
          <p:nvPr/>
        </p:nvCxnSpPr>
        <p:spPr bwMode="auto">
          <a:xfrm flipH="1">
            <a:off x="3852863" y="3613150"/>
            <a:ext cx="1587" cy="319088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4859338" y="3860800"/>
            <a:ext cx="3673475" cy="18002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dirty="0"/>
              <a:t> </a:t>
            </a:r>
            <a:endParaRPr kumimoji="0" lang="zh-TW" altLang="en-US" dirty="0"/>
          </a:p>
        </p:txBody>
      </p:sp>
      <p:grpSp>
        <p:nvGrpSpPr>
          <p:cNvPr id="3" name="群組 157"/>
          <p:cNvGrpSpPr>
            <a:grpSpLocks/>
          </p:cNvGrpSpPr>
          <p:nvPr/>
        </p:nvGrpSpPr>
        <p:grpSpPr bwMode="auto">
          <a:xfrm>
            <a:off x="5064522" y="4292600"/>
            <a:ext cx="3253978" cy="1150938"/>
            <a:chOff x="4705326" y="4581128"/>
            <a:chExt cx="3253010" cy="1152128"/>
          </a:xfrm>
        </p:grpSpPr>
        <p:sp>
          <p:nvSpPr>
            <p:cNvPr id="80" name="文字方塊 79"/>
            <p:cNvSpPr txBox="1"/>
            <p:nvPr/>
          </p:nvSpPr>
          <p:spPr>
            <a:xfrm>
              <a:off x="4705326" y="4581128"/>
              <a:ext cx="510626" cy="1152128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>
                  <a:solidFill>
                    <a:srgbClr val="FFFF00"/>
                  </a:solidFill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國文</a:t>
              </a:r>
            </a:p>
          </p:txBody>
        </p:sp>
        <p:sp>
          <p:nvSpPr>
            <p:cNvPr id="81" name="文字方塊 80"/>
            <p:cNvSpPr txBox="1"/>
            <p:nvPr/>
          </p:nvSpPr>
          <p:spPr>
            <a:xfrm>
              <a:off x="5252851" y="4581128"/>
              <a:ext cx="510626" cy="1152128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>
                  <a:solidFill>
                    <a:srgbClr val="FFFF00"/>
                  </a:solidFill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英語</a:t>
              </a:r>
            </a:p>
          </p:txBody>
        </p:sp>
        <p:sp>
          <p:nvSpPr>
            <p:cNvPr id="82" name="文字方塊 81"/>
            <p:cNvSpPr txBox="1"/>
            <p:nvPr/>
          </p:nvSpPr>
          <p:spPr>
            <a:xfrm>
              <a:off x="5801963" y="4581128"/>
              <a:ext cx="510626" cy="1152128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>
                  <a:solidFill>
                    <a:srgbClr val="FFFF00"/>
                  </a:solidFill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數學</a:t>
              </a:r>
            </a:p>
          </p:txBody>
        </p:sp>
        <p:sp>
          <p:nvSpPr>
            <p:cNvPr id="83" name="文字方塊 82"/>
            <p:cNvSpPr txBox="1"/>
            <p:nvPr/>
          </p:nvSpPr>
          <p:spPr>
            <a:xfrm>
              <a:off x="6351074" y="4581128"/>
              <a:ext cx="510626" cy="1152128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>
                  <a:solidFill>
                    <a:srgbClr val="FFFF00"/>
                  </a:solidFill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社會</a:t>
              </a:r>
            </a:p>
          </p:txBody>
        </p:sp>
        <p:sp>
          <p:nvSpPr>
            <p:cNvPr id="84" name="文字方塊 83"/>
            <p:cNvSpPr txBox="1"/>
            <p:nvPr/>
          </p:nvSpPr>
          <p:spPr>
            <a:xfrm>
              <a:off x="6898598" y="4581128"/>
              <a:ext cx="510626" cy="1152128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>
                  <a:solidFill>
                    <a:srgbClr val="FFFF00"/>
                  </a:solidFill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自然</a:t>
              </a:r>
            </a:p>
          </p:txBody>
        </p:sp>
        <p:sp>
          <p:nvSpPr>
            <p:cNvPr id="85" name="文字方塊 84"/>
            <p:cNvSpPr txBox="1"/>
            <p:nvPr/>
          </p:nvSpPr>
          <p:spPr>
            <a:xfrm>
              <a:off x="7447710" y="4581128"/>
              <a:ext cx="510626" cy="1152128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eaVert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dirty="0">
                  <a:solidFill>
                    <a:srgbClr val="FFFF00"/>
                  </a:solidFill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寫作測驗</a:t>
              </a:r>
            </a:p>
          </p:txBody>
        </p:sp>
      </p:grpSp>
      <p:cxnSp>
        <p:nvCxnSpPr>
          <p:cNvPr id="86" name="直線接點 85"/>
          <p:cNvCxnSpPr/>
          <p:nvPr/>
        </p:nvCxnSpPr>
        <p:spPr bwMode="auto">
          <a:xfrm flipV="1">
            <a:off x="5280025" y="4003675"/>
            <a:ext cx="2820988" cy="4763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線接點 86"/>
          <p:cNvCxnSpPr>
            <a:stCxn id="63" idx="2"/>
          </p:cNvCxnSpPr>
          <p:nvPr/>
        </p:nvCxnSpPr>
        <p:spPr bwMode="auto">
          <a:xfrm>
            <a:off x="8059936" y="3141663"/>
            <a:ext cx="14089" cy="1150937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接點 87"/>
          <p:cNvCxnSpPr/>
          <p:nvPr/>
        </p:nvCxnSpPr>
        <p:spPr bwMode="auto">
          <a:xfrm flipH="1">
            <a:off x="6429375" y="4002088"/>
            <a:ext cx="1588" cy="29210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線接點 88"/>
          <p:cNvCxnSpPr/>
          <p:nvPr/>
        </p:nvCxnSpPr>
        <p:spPr bwMode="auto">
          <a:xfrm>
            <a:off x="6958013" y="4006850"/>
            <a:ext cx="0" cy="28892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線接點 89"/>
          <p:cNvCxnSpPr/>
          <p:nvPr/>
        </p:nvCxnSpPr>
        <p:spPr bwMode="auto">
          <a:xfrm flipH="1">
            <a:off x="7535863" y="3983038"/>
            <a:ext cx="1587" cy="306387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線接點 90"/>
          <p:cNvCxnSpPr/>
          <p:nvPr/>
        </p:nvCxnSpPr>
        <p:spPr bwMode="auto">
          <a:xfrm flipH="1">
            <a:off x="5868988" y="4003675"/>
            <a:ext cx="1587" cy="29210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線接點 91"/>
          <p:cNvCxnSpPr/>
          <p:nvPr/>
        </p:nvCxnSpPr>
        <p:spPr bwMode="auto">
          <a:xfrm flipH="1">
            <a:off x="5303838" y="4002088"/>
            <a:ext cx="1587" cy="29210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線接點 92"/>
          <p:cNvCxnSpPr/>
          <p:nvPr/>
        </p:nvCxnSpPr>
        <p:spPr bwMode="auto">
          <a:xfrm flipV="1">
            <a:off x="5268913" y="5732463"/>
            <a:ext cx="2287587" cy="476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接點 93"/>
          <p:cNvCxnSpPr/>
          <p:nvPr/>
        </p:nvCxnSpPr>
        <p:spPr bwMode="auto">
          <a:xfrm flipH="1">
            <a:off x="6421438" y="5441950"/>
            <a:ext cx="3175" cy="576263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線接點 94"/>
          <p:cNvCxnSpPr/>
          <p:nvPr/>
        </p:nvCxnSpPr>
        <p:spPr bwMode="auto">
          <a:xfrm>
            <a:off x="6950075" y="5446713"/>
            <a:ext cx="0" cy="28892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線接點 95"/>
          <p:cNvCxnSpPr/>
          <p:nvPr/>
        </p:nvCxnSpPr>
        <p:spPr bwMode="auto">
          <a:xfrm flipH="1">
            <a:off x="7524750" y="5443538"/>
            <a:ext cx="1588" cy="306387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線接點 96"/>
          <p:cNvCxnSpPr/>
          <p:nvPr/>
        </p:nvCxnSpPr>
        <p:spPr bwMode="auto">
          <a:xfrm flipH="1">
            <a:off x="5861050" y="5443538"/>
            <a:ext cx="3175" cy="29210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接點 97"/>
          <p:cNvCxnSpPr/>
          <p:nvPr/>
        </p:nvCxnSpPr>
        <p:spPr bwMode="auto">
          <a:xfrm flipH="1">
            <a:off x="5295900" y="5441950"/>
            <a:ext cx="3175" cy="29210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圓角矩形 98"/>
          <p:cNvSpPr/>
          <p:nvPr/>
        </p:nvSpPr>
        <p:spPr>
          <a:xfrm>
            <a:off x="4860032" y="5929312"/>
            <a:ext cx="3600450" cy="633413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rPr>
              <a:t>國中教育會考</a:t>
            </a:r>
            <a:endParaRPr kumimoji="0"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 Unicode MS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rPr>
              <a:t>3</a:t>
            </a:r>
            <a:r>
              <a:rPr kumimoji="0"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rPr>
              <a:t>等級</a:t>
            </a:r>
            <a:r>
              <a:rPr kumimoji="0" lang="en-US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rPr>
              <a:t>4</a:t>
            </a:r>
            <a:r>
              <a:rPr kumimoji="0"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itchFamily="34" charset="-120"/>
              </a:rPr>
              <a:t>標示</a:t>
            </a:r>
          </a:p>
        </p:txBody>
      </p:sp>
      <p:cxnSp>
        <p:nvCxnSpPr>
          <p:cNvPr id="100" name="直線單箭頭接點 99"/>
          <p:cNvCxnSpPr/>
          <p:nvPr/>
        </p:nvCxnSpPr>
        <p:spPr>
          <a:xfrm flipH="1">
            <a:off x="4140200" y="3213100"/>
            <a:ext cx="576263" cy="576263"/>
          </a:xfrm>
          <a:prstGeom prst="straightConnector1">
            <a:avLst/>
          </a:prstGeom>
          <a:ln w="152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線單箭頭接點 100"/>
          <p:cNvCxnSpPr/>
          <p:nvPr/>
        </p:nvCxnSpPr>
        <p:spPr>
          <a:xfrm>
            <a:off x="4211638" y="4581525"/>
            <a:ext cx="647700" cy="576263"/>
          </a:xfrm>
          <a:prstGeom prst="straightConnector1">
            <a:avLst/>
          </a:prstGeom>
          <a:ln w="152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線單箭頭接點 101"/>
          <p:cNvCxnSpPr/>
          <p:nvPr/>
        </p:nvCxnSpPr>
        <p:spPr>
          <a:xfrm>
            <a:off x="7885113" y="5589588"/>
            <a:ext cx="0" cy="4318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字方塊 48"/>
          <p:cNvSpPr txBox="1">
            <a:spLocks noChangeArrowheads="1"/>
          </p:cNvSpPr>
          <p:nvPr/>
        </p:nvSpPr>
        <p:spPr bwMode="auto">
          <a:xfrm>
            <a:off x="5148263" y="3284538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以上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項比序順序由各校自訂</a:t>
            </a:r>
          </a:p>
        </p:txBody>
      </p:sp>
      <p:sp>
        <p:nvSpPr>
          <p:cNvPr id="35877" name="文字方塊 49"/>
          <p:cNvSpPr txBox="1">
            <a:spLocks noChangeArrowheads="1"/>
          </p:cNvSpPr>
          <p:nvPr/>
        </p:nvSpPr>
        <p:spPr bwMode="auto">
          <a:xfrm>
            <a:off x="971550" y="5300663"/>
            <a:ext cx="3382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以上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項比序順序由各校自訂</a:t>
            </a:r>
          </a:p>
        </p:txBody>
      </p:sp>
      <p:sp>
        <p:nvSpPr>
          <p:cNvPr id="35878" name="文字方塊 50"/>
          <p:cNvSpPr txBox="1">
            <a:spLocks noChangeArrowheads="1"/>
          </p:cNvSpPr>
          <p:nvPr/>
        </p:nvSpPr>
        <p:spPr bwMode="auto">
          <a:xfrm>
            <a:off x="1476375" y="6165850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以上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科比序順序由各校自訂</a:t>
            </a:r>
          </a:p>
        </p:txBody>
      </p:sp>
      <p:sp>
        <p:nvSpPr>
          <p:cNvPr id="52" name="Rectangle 7"/>
          <p:cNvSpPr>
            <a:spLocks noChangeArrowheads="1"/>
          </p:cNvSpPr>
          <p:nvPr/>
        </p:nvSpPr>
        <p:spPr bwMode="auto">
          <a:xfrm>
            <a:off x="2786050" y="642918"/>
            <a:ext cx="3248018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C-2.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五專免試入學比序順次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" presetClass="entr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" presetClass="emph" presetSubtype="1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7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500"/>
                            </p:stCondLst>
                            <p:childTnLst>
                              <p:par>
                                <p:cTn id="8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35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000" fill="hold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5" presetClass="emph" presetSubtype="1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96" dur="indefinite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7" dur="indefinite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98" dur="indefinite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500"/>
                                        <p:tgtEl>
                                          <p:spTgt spid="358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"/>
                                        <p:tgtEl>
                                          <p:spTgt spid="35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4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2000" fill="hold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500"/>
                            </p:stCondLst>
                            <p:childTnLst>
                              <p:par>
                                <p:cTn id="147" presetID="5" presetClass="emph" presetSubtype="1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8" dur="indefinite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49" dur="indefinite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50" dur="indefinite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500"/>
                                        <p:tgtEl>
                                          <p:spTgt spid="358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000"/>
                            </p:stCondLst>
                            <p:childTnLst>
                              <p:par>
                                <p:cTn id="17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500"/>
                            </p:stCondLst>
                            <p:childTnLst>
                              <p:par>
                                <p:cTn id="18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67" grpId="0" animBg="1"/>
      <p:bldP spid="68" grpId="0" animBg="1"/>
      <p:bldP spid="69" grpId="0" animBg="1"/>
      <p:bldP spid="78" grpId="0" animBg="1"/>
      <p:bldP spid="99" grpId="0" animBg="1"/>
      <p:bldP spid="49" grpId="0"/>
      <p:bldP spid="49" grpId="1"/>
      <p:bldP spid="49" grpId="2"/>
      <p:bldP spid="49" grpId="3"/>
      <p:bldP spid="35877" grpId="0"/>
      <p:bldP spid="35877" grpId="1"/>
      <p:bldP spid="35877" grpId="2"/>
      <p:bldP spid="35877" grpId="3"/>
      <p:bldP spid="35878" grpId="0"/>
      <p:bldP spid="35878" grpId="1"/>
      <p:bldP spid="35878" grpId="2"/>
      <p:bldP spid="35878" grpId="3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11271" name="矩形 10"/>
          <p:cNvSpPr>
            <a:spLocks noChangeArrowheads="1"/>
          </p:cNvSpPr>
          <p:nvPr/>
        </p:nvSpPr>
        <p:spPr bwMode="auto">
          <a:xfrm>
            <a:off x="714348" y="1643050"/>
            <a:ext cx="7641836" cy="4262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buFontTx/>
              <a:buNone/>
              <a:defRPr/>
            </a:pPr>
            <a:r>
              <a:rPr lang="en-US" altLang="zh-TW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服務時數多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優免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60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小時、免試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56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小時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記功</a:t>
            </a:r>
            <a:r>
              <a:rPr lang="en-US" altLang="zh-TW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/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嘉獎、不記過</a:t>
            </a:r>
            <a:endParaRPr lang="en-US" altLang="zh-TW" sz="3200" b="1" dirty="0" smtClean="0">
              <a:solidFill>
                <a:srgbClr val="035D5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ts val="600"/>
              </a:spcBef>
              <a:defRPr/>
            </a:pPr>
            <a:r>
              <a:rPr lang="en-US" altLang="zh-TW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3.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要當幹部或小老師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優免一學期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分、免試一學期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分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 </a:t>
            </a:r>
            <a:r>
              <a:rPr lang="zh-TW" altLang="en-US" sz="20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/>
            </a:r>
            <a:br>
              <a:rPr lang="zh-TW" altLang="en-US" sz="20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4.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體適能要好</a:t>
            </a:r>
            <a:endParaRPr lang="en-US" altLang="zh-TW" sz="3200" b="1" dirty="0" smtClean="0">
              <a:solidFill>
                <a:srgbClr val="035D5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ts val="600"/>
              </a:spcBef>
              <a:defRPr/>
            </a:pPr>
            <a:r>
              <a:rPr lang="en-US" altLang="zh-TW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5.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要參加技藝班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(60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分以上就有加分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/>
            </a:r>
            <a:b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6.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家長在</a:t>
            </a:r>
            <a:r>
              <a:rPr lang="zh-TW" altLang="en-US" sz="2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生涯網站</a:t>
            </a:r>
            <a:r>
              <a:rPr lang="en-US" altLang="zh-TW" sz="2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/</a:t>
            </a:r>
            <a:r>
              <a:rPr lang="zh-TW" altLang="zh-TW" sz="2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  <a:sym typeface="Arial" pitchFamily="34" charset="0"/>
              </a:rPr>
              <a:t>國中學生生涯輔導紀錄手冊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要勾五專</a:t>
            </a:r>
            <a:b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7.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全民英檢證照備著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最多可外加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分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sz="2000" b="1" dirty="0" smtClean="0">
              <a:solidFill>
                <a:srgbClr val="035D5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ts val="600"/>
              </a:spcBef>
              <a:defRPr/>
            </a:pPr>
            <a:r>
              <a:rPr lang="en-US" altLang="zh-TW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8.</a:t>
            </a:r>
            <a:r>
              <a:rPr lang="zh-TW" altLang="en-US" sz="3200" b="1" dirty="0" smtClean="0">
                <a:solidFill>
                  <a:srgbClr val="035D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國中教育會考</a:t>
            </a:r>
            <a:endParaRPr lang="en-US" altLang="zh-TW" sz="3200" b="1" dirty="0">
              <a:solidFill>
                <a:srgbClr val="035D5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28596" y="571480"/>
            <a:ext cx="8229600" cy="939800"/>
          </a:xfrm>
          <a:prstGeom prst="rect">
            <a:avLst/>
          </a:prstGeom>
        </p:spPr>
        <p:txBody>
          <a:bodyPr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4400" b="1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如果要讀五專</a:t>
            </a:r>
            <a:endParaRPr kumimoji="1" lang="zh-TW" altLang="en-US" sz="44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395288" y="549275"/>
            <a:ext cx="6105538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6.</a:t>
            </a:r>
            <a:r>
              <a:rPr lang="zh-TW" altLang="en-US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免試</a:t>
            </a:r>
            <a:r>
              <a:rPr lang="en-US" altLang="zh-TW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/</a:t>
            </a:r>
            <a:r>
              <a:rPr lang="zh-TW" altLang="en-US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特招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志願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選填</a:t>
            </a:r>
            <a:r>
              <a:rPr lang="zh-TW" alt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暨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輔導</a:t>
            </a:r>
            <a:endParaRPr lang="en-US" altLang="zh-TW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7171" name="內容版面配置區 2"/>
          <p:cNvSpPr>
            <a:spLocks/>
          </p:cNvSpPr>
          <p:nvPr/>
        </p:nvSpPr>
        <p:spPr bwMode="auto">
          <a:xfrm>
            <a:off x="539750" y="1557338"/>
            <a:ext cx="80645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Wingdings" pitchFamily="2" charset="2"/>
              <a:buChar char="u"/>
              <a:defRPr/>
            </a:pPr>
            <a:r>
              <a:rPr lang="zh-TW" altLang="en-US" sz="36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第一次志願模擬選填：</a:t>
            </a:r>
            <a:r>
              <a:rPr lang="zh-TW" altLang="en-US" sz="4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</a:p>
          <a:p>
            <a:pPr marL="342900" indent="-342900" eaLnBrk="0" hangingPunct="0">
              <a:buFont typeface="Wingdings" pitchFamily="2" charset="2"/>
              <a:buNone/>
              <a:defRPr/>
            </a:pP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</a:t>
            </a: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12.30~1.17</a:t>
            </a:r>
            <a:r>
              <a:rPr lang="zh-TW" altLang="en-US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lang="zh-TW" altLang="en-US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沒有特色招生</a:t>
            </a:r>
            <a:r>
              <a:rPr lang="zh-TW" altLang="en-US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志願的選填）</a:t>
            </a:r>
            <a:endParaRPr lang="en-US" altLang="zh-TW" sz="2800" dirty="0">
              <a:solidFill>
                <a:srgbClr val="00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342900" indent="-342900" eaLnBrk="0" hangingPunct="0">
              <a:spcBef>
                <a:spcPct val="50000"/>
              </a:spcBef>
              <a:buFont typeface="Wingdings" pitchFamily="2" charset="2"/>
              <a:buChar char="u"/>
              <a:defRPr/>
            </a:pPr>
            <a:r>
              <a:rPr lang="zh-TW" altLang="en-US" sz="36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第二次志願模擬選填：</a:t>
            </a:r>
          </a:p>
          <a:p>
            <a:pPr marL="342900" indent="-342900" eaLnBrk="0" hangingPunct="0">
              <a:buFont typeface="Wingdings" pitchFamily="2" charset="2"/>
              <a:buNone/>
              <a:defRPr/>
            </a:pP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</a:t>
            </a: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3.30~4.10</a:t>
            </a:r>
            <a:r>
              <a:rPr lang="zh-TW" altLang="en-US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lang="zh-TW" altLang="en-US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包含特色招生</a:t>
            </a:r>
            <a:r>
              <a:rPr lang="zh-TW" altLang="en-US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志願的選填）</a:t>
            </a:r>
          </a:p>
          <a:p>
            <a:pPr marL="342900" indent="-342900" eaLnBrk="0" hangingPunct="0">
              <a:spcBef>
                <a:spcPct val="50000"/>
              </a:spcBef>
              <a:buFont typeface="Wingdings" pitchFamily="2" charset="2"/>
              <a:buChar char="u"/>
              <a:defRPr/>
            </a:pPr>
            <a:r>
              <a:rPr lang="zh-TW" altLang="en-US" sz="36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第三次</a:t>
            </a:r>
            <a:r>
              <a:rPr lang="zh-TW" altLang="en-US" sz="36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志願模擬選</a:t>
            </a:r>
            <a:r>
              <a:rPr lang="zh-TW" altLang="en-US" sz="36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填：</a:t>
            </a:r>
          </a:p>
          <a:p>
            <a:pPr marL="342900" indent="-342900" eaLnBrk="0" hangingPunct="0">
              <a:buFont typeface="Wingdings" pitchFamily="2" charset="2"/>
              <a:buNone/>
              <a:defRPr/>
            </a:pP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</a:t>
            </a: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6.8~6.16</a:t>
            </a:r>
            <a:r>
              <a:rPr lang="zh-TW" altLang="en-US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lang="zh-TW" altLang="en-US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模擬志願選填的</a:t>
            </a:r>
            <a:r>
              <a:rPr lang="zh-TW" altLang="en-US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資料保留</a:t>
            </a:r>
            <a:r>
              <a:rPr lang="zh-TW" altLang="en-US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</a:t>
            </a: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4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107525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11271" name="矩形 10"/>
          <p:cNvSpPr>
            <a:spLocks noChangeArrowheads="1"/>
          </p:cNvSpPr>
          <p:nvPr/>
        </p:nvSpPr>
        <p:spPr bwMode="auto">
          <a:xfrm>
            <a:off x="1187450" y="2420938"/>
            <a:ext cx="665919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叁、</a:t>
            </a:r>
            <a:r>
              <a:rPr lang="zh-TW" altLang="en-US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分享與建議</a:t>
            </a: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pic>
        <p:nvPicPr>
          <p:cNvPr id="7" name="圖片 6" descr="images (1)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285984" y="2643182"/>
            <a:ext cx="3929090" cy="923330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諮詢管道</a:t>
            </a:r>
            <a:endParaRPr kumimoji="0" lang="zh-TW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6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3078" name="Rectangle 12"/>
          <p:cNvSpPr>
            <a:spLocks noChangeArrowheads="1"/>
          </p:cNvSpPr>
          <p:nvPr/>
        </p:nvSpPr>
        <p:spPr bwMode="auto">
          <a:xfrm>
            <a:off x="827088" y="2636838"/>
            <a:ext cx="756126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zh-TW" altLang="en-US" sz="60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電話：</a:t>
            </a:r>
            <a:r>
              <a:rPr lang="en-US" altLang="zh-TW" sz="8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2766-8812</a:t>
            </a:r>
          </a:p>
          <a:p>
            <a:pPr>
              <a:defRPr/>
            </a:pPr>
            <a:r>
              <a:rPr lang="zh-TW" altLang="en-US" sz="60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傳真：</a:t>
            </a:r>
            <a:r>
              <a:rPr lang="en-US" altLang="zh-TW" sz="88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2760-8812</a:t>
            </a:r>
            <a:endParaRPr lang="zh-TW" altLang="en-US" sz="8800" b="1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華康儷中黑" pitchFamily="49" charset="-120"/>
            </a:endParaRP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1403350" y="1700213"/>
            <a:ext cx="631192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zh-TW" altLang="en-US" sz="40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臺北市</a:t>
            </a:r>
            <a:r>
              <a:rPr lang="zh-TW" altLang="en-US" sz="4000" b="1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十二年國教</a:t>
            </a:r>
            <a:r>
              <a:rPr lang="zh-TW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華康超黑體(P)"/>
                <a:ea typeface="華康儷中黑" pitchFamily="49" charset="-120"/>
              </a:rPr>
              <a:t>諮詢熱線</a:t>
            </a: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5795963" y="5229225"/>
            <a:ext cx="2339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zh-TW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(</a:t>
            </a:r>
            <a:r>
              <a:rPr lang="zh-TW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幫幫十二</a:t>
            </a:r>
            <a:r>
              <a:rPr lang="en-US" altLang="zh-TW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)</a:t>
            </a:r>
          </a:p>
        </p:txBody>
      </p:sp>
      <p:pic>
        <p:nvPicPr>
          <p:cNvPr id="64518" name="Picture 9" descr="臺北市政府教育局">
            <a:hlinkClick r:id="rId2" tooltip="臺北市政府教育局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985125"/>
            <a:ext cx="31432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9" name="圖片 8" descr="tpedu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19258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utoUpdateAnimBg="0"/>
      <p:bldP spid="11" grpId="0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323851" y="260350"/>
            <a:ext cx="7105669" cy="647700"/>
          </a:xfrm>
          <a:prstGeom prst="roundRect">
            <a:avLst>
              <a:gd name="adj" fmla="val 16667"/>
            </a:avLst>
          </a:prstGeom>
          <a:solidFill>
            <a:srgbClr val="FFCCFF"/>
          </a:solidFill>
          <a:ln w="9525" algn="ctr">
            <a:noFill/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zh-TW" altLang="en-US">
              <a:latin typeface="Arial" charset="0"/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250825" y="260350"/>
            <a:ext cx="7250133" cy="576263"/>
          </a:xfrm>
          <a:prstGeom prst="rect">
            <a:avLst/>
          </a:prstGeom>
          <a:noFill/>
          <a:ln w="28575">
            <a:noFill/>
            <a:prstDash val="sysDot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TW" altLang="en-US" sz="36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超黑體(P)"/>
                <a:ea typeface="華康新特黑體" pitchFamily="49" charset="-120"/>
              </a:rPr>
              <a:t>臺北市</a:t>
            </a:r>
            <a:r>
              <a:rPr lang="zh-TW" altLang="en-US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華康新特黑體" pitchFamily="49" charset="-120"/>
              </a:rPr>
              <a:t>十二年國民基本教育</a:t>
            </a:r>
            <a:r>
              <a:rPr lang="zh-TW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超黑體(P)"/>
                <a:ea typeface="華康新特黑體" pitchFamily="49" charset="-120"/>
              </a:rPr>
              <a:t>資訊網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728" y="5786454"/>
            <a:ext cx="6286544" cy="503237"/>
          </a:xfrm>
          <a:prstGeom prst="rect">
            <a:avLst/>
          </a:prstGeom>
          <a:solidFill>
            <a:srgbClr val="FFFF00"/>
          </a:solidFill>
          <a:ln w="38100" cmpd="sng">
            <a:solidFill>
              <a:srgbClr val="FF0000"/>
            </a:solidFill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TW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網址：</a:t>
            </a: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hlinkClick r:id="rId2"/>
              </a:rPr>
              <a:t>http://</a:t>
            </a:r>
            <a:r>
              <a:rPr lang="en-US" altLang="zh-TW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hlinkClick r:id="rId2"/>
              </a:rPr>
              <a:t>12basic.tp.edu.tw</a:t>
            </a:r>
            <a:endParaRPr lang="zh-TW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 cstate="print"/>
          <a:srcRect l="434" t="3339" r="1180" b="5223"/>
          <a:stretch/>
        </p:blipFill>
        <p:spPr bwMode="auto">
          <a:xfrm>
            <a:off x="2428860" y="1428736"/>
            <a:ext cx="4214842" cy="37624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8854" name="Rectangle 7"/>
          <p:cNvSpPr>
            <a:spLocks noChangeArrowheads="1"/>
          </p:cNvSpPr>
          <p:nvPr/>
        </p:nvSpPr>
        <p:spPr bwMode="auto">
          <a:xfrm>
            <a:off x="2282825" y="5516563"/>
            <a:ext cx="443231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2400" b="1" dirty="0">
                <a:solidFill>
                  <a:srgbClr val="FF3300"/>
                </a:solidFill>
                <a:ea typeface="華康儷中黑"/>
                <a:cs typeface="華康儷中黑"/>
              </a:rPr>
              <a:t> </a:t>
            </a:r>
            <a:r>
              <a:rPr lang="zh-TW" alt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華康儷中黑"/>
                <a:cs typeface="華康儷中黑"/>
              </a:rPr>
              <a:t>網址</a:t>
            </a:r>
            <a:r>
              <a:rPr lang="zh-TW" altLang="en-US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華康儷中黑"/>
                <a:cs typeface="華康儷中黑"/>
              </a:rPr>
              <a:t>：</a:t>
            </a:r>
            <a:r>
              <a:rPr lang="en-US" altLang="zh-TW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  <a:hlinkClick r:id="rId2"/>
              </a:rPr>
              <a:t>http://expo.tp.edu.tw</a:t>
            </a:r>
            <a:endParaRPr lang="en-US" altLang="zh-TW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  <a:hlinkClick r:id="rId3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5288" y="260350"/>
            <a:ext cx="83534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臺北市高中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高職網路博覽會</a:t>
            </a:r>
            <a:r>
              <a:rPr lang="zh-TW" altLang="zh-TW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網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站</a:t>
            </a:r>
            <a:endParaRPr lang="zh-TW" altLang="en-US" sz="4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8230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1214422"/>
            <a:ext cx="4876800" cy="39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8854" name="Rectangle 7"/>
          <p:cNvSpPr>
            <a:spLocks noChangeArrowheads="1"/>
          </p:cNvSpPr>
          <p:nvPr/>
        </p:nvSpPr>
        <p:spPr bwMode="auto">
          <a:xfrm>
            <a:off x="973138" y="5516563"/>
            <a:ext cx="70278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2400" b="1" dirty="0">
                <a:solidFill>
                  <a:srgbClr val="FF3300"/>
                </a:solidFill>
                <a:ea typeface="華康儷中黑"/>
                <a:cs typeface="華康儷中黑"/>
              </a:rPr>
              <a:t> </a:t>
            </a:r>
            <a:r>
              <a:rPr lang="zh-TW" alt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網址：</a:t>
            </a:r>
            <a:r>
              <a:rPr lang="en-US" altLang="zh-TW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https://school.tp.edu.tw/Login.action?l=tp</a:t>
            </a:r>
            <a:endParaRPr lang="en-US" altLang="zh-TW" sz="24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  <a:hlinkClick r:id="rId3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5288" y="260350"/>
            <a:ext cx="83534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臺北市生涯領航儀表板網站</a:t>
            </a:r>
          </a:p>
        </p:txBody>
      </p:sp>
      <p:pic>
        <p:nvPicPr>
          <p:cNvPr id="7270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1341438"/>
            <a:ext cx="4429156" cy="376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6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3078" name="Rectangle 12"/>
          <p:cNvSpPr>
            <a:spLocks noChangeArrowheads="1"/>
          </p:cNvSpPr>
          <p:nvPr/>
        </p:nvSpPr>
        <p:spPr bwMode="auto">
          <a:xfrm>
            <a:off x="250825" y="2924175"/>
            <a:ext cx="86423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zh-TW" altLang="en-US" sz="6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電話：</a:t>
            </a:r>
            <a:r>
              <a:rPr lang="en-US" altLang="zh-TW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(04)3706-1800</a:t>
            </a:r>
            <a:endParaRPr lang="zh-TW" altLang="en-US" sz="7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華康儷中黑" pitchFamily="49" charset="-120"/>
            </a:endParaRP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1547813" y="1628775"/>
            <a:ext cx="6048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zh-TW" altLang="en-US" sz="36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教育部</a:t>
            </a:r>
            <a:r>
              <a:rPr lang="zh-TW" altLang="en-US" sz="3600" b="1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華康儷中黑" pitchFamily="49" charset="-120"/>
              </a:rPr>
              <a:t>十二年國教</a:t>
            </a:r>
            <a:r>
              <a:rPr lang="zh-TW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華康超黑體(P)"/>
                <a:ea typeface="華康儷中黑" pitchFamily="49" charset="-120"/>
              </a:rPr>
              <a:t>諮詢熱線</a:t>
            </a:r>
          </a:p>
        </p:txBody>
      </p:sp>
      <p:pic>
        <p:nvPicPr>
          <p:cNvPr id="48135" name="圖片 11" descr="hd_0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530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63713" y="5805488"/>
            <a:ext cx="5616575" cy="503237"/>
          </a:xfrm>
          <a:prstGeom prst="rect">
            <a:avLst/>
          </a:prstGeom>
          <a:solidFill>
            <a:srgbClr val="FFFF00"/>
          </a:solidFill>
          <a:ln w="38100" cmpd="sng">
            <a:solidFill>
              <a:srgbClr val="FF0000"/>
            </a:solidFill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zh-TW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網址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：</a:t>
            </a:r>
            <a:r>
              <a:rPr lang="en-US" altLang="zh-TW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hlinkClick r:id="rId2"/>
              </a:rPr>
              <a:t>http://12basic.edu.tw</a:t>
            </a:r>
            <a:endParaRPr lang="zh-TW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4116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1500174"/>
            <a:ext cx="4876800" cy="39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標題 1"/>
          <p:cNvSpPr txBox="1">
            <a:spLocks/>
          </p:cNvSpPr>
          <p:nvPr/>
        </p:nvSpPr>
        <p:spPr bwMode="auto">
          <a:xfrm>
            <a:off x="250825" y="188913"/>
            <a:ext cx="8278813" cy="85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教育部十二年國民基本教育資訊網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zh-TW" altLang="en-US" sz="3200" b="1" kern="12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華康新特黑體" pitchFamily="49" charset="-120"/>
                <a:cs typeface="+mn-cs"/>
              </a:rPr>
              <a:t>國中教育會考網站</a:t>
            </a:r>
            <a:endParaRPr lang="zh-TW" altLang="en-US" sz="3200" b="1" kern="12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華康新特黑體" pitchFamily="49" charset="-120"/>
              <a:cs typeface="+mn-cs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63713" y="5805488"/>
            <a:ext cx="5616575" cy="503237"/>
          </a:xfrm>
          <a:prstGeom prst="rect">
            <a:avLst/>
          </a:prstGeom>
          <a:solidFill>
            <a:srgbClr val="FFFF00"/>
          </a:solidFill>
          <a:ln w="38100" cmpd="sng">
            <a:solidFill>
              <a:srgbClr val="FF0000"/>
            </a:solidFill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TW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網址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：</a:t>
            </a:r>
            <a:r>
              <a:rPr lang="en-US" altLang="zh-TW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hlinkClick r:id="rId3"/>
              </a:rPr>
              <a:t>https://cap.nace.edu.tw</a:t>
            </a:r>
            <a:endParaRPr lang="zh-TW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4126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1500174"/>
            <a:ext cx="4876800" cy="39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8854" name="Rectangle 7"/>
          <p:cNvSpPr>
            <a:spLocks noChangeArrowheads="1"/>
          </p:cNvSpPr>
          <p:nvPr/>
        </p:nvSpPr>
        <p:spPr bwMode="auto">
          <a:xfrm>
            <a:off x="949325" y="5516563"/>
            <a:ext cx="71779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solidFill>
                  <a:srgbClr val="FF3300"/>
                </a:solidFill>
                <a:ea typeface="華康儷中黑"/>
                <a:cs typeface="華康儷中黑"/>
              </a:rPr>
              <a:t> </a:t>
            </a:r>
            <a:r>
              <a:rPr lang="zh-TW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華康儷中黑"/>
                <a:cs typeface="華康儷中黑"/>
              </a:rPr>
              <a:t>網址</a:t>
            </a:r>
            <a:r>
              <a:rPr lang="zh-TW" alt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華康儷中黑"/>
                <a:cs typeface="華康儷中黑"/>
              </a:rPr>
              <a:t>：</a:t>
            </a:r>
            <a:r>
              <a:rPr lang="en-US" altLang="zh-TW" sz="3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華康儷中黑"/>
                <a:cs typeface="華康儷中黑"/>
                <a:hlinkClick r:id="rId2"/>
              </a:rPr>
              <a:t>http://adapt.k12ea.gov.tw</a:t>
            </a:r>
            <a:endParaRPr lang="en-US" altLang="zh-TW" sz="3600" b="1" dirty="0"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華康儷中黑"/>
              <a:cs typeface="華康儷中黑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84213" y="260350"/>
            <a:ext cx="7848600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zh-TW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國中</a:t>
            </a:r>
            <a:r>
              <a:rPr lang="zh-TW" altLang="zh-TW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畢業生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適性入學宣導</a:t>
            </a:r>
            <a:r>
              <a:rPr lang="zh-TW" altLang="zh-TW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網站</a:t>
            </a:r>
            <a:endParaRPr lang="zh-TW" altLang="en-US" sz="4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13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428736"/>
            <a:ext cx="4876800" cy="39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8854" name="Rectangle 7"/>
          <p:cNvSpPr>
            <a:spLocks noChangeArrowheads="1"/>
          </p:cNvSpPr>
          <p:nvPr/>
        </p:nvSpPr>
        <p:spPr bwMode="auto">
          <a:xfrm>
            <a:off x="857224" y="5500702"/>
            <a:ext cx="75055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sz="3600" b="1" dirty="0">
                <a:solidFill>
                  <a:srgbClr val="FF3300"/>
                </a:solidFill>
                <a:ea typeface="華康儷中黑" pitchFamily="1" charset="-120"/>
              </a:rPr>
              <a:t> </a:t>
            </a:r>
            <a:r>
              <a:rPr lang="zh-TW" alt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華康儷中黑" pitchFamily="1" charset="-120"/>
              </a:rPr>
              <a:t>網址：</a:t>
            </a:r>
            <a:r>
              <a:rPr lang="en-US" altLang="zh-TW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華康儷中黑" pitchFamily="1" charset="-120"/>
              </a:rPr>
              <a:t> </a:t>
            </a:r>
            <a:r>
              <a:rPr lang="en-US" altLang="zh-TW" sz="3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華康儷中黑" pitchFamily="1" charset="-120"/>
                <a:hlinkClick r:id="rId2"/>
              </a:rPr>
              <a:t>http://203.72.29.166/search</a:t>
            </a:r>
            <a:endParaRPr lang="en-US" altLang="zh-TW" sz="36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華康儷中黑" pitchFamily="1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84213" y="260350"/>
            <a:ext cx="78486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全</a:t>
            </a:r>
            <a:r>
              <a:rPr lang="zh-TW" altLang="zh-TW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國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高中、高職、</a:t>
            </a:r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五專資訊</a:t>
            </a:r>
            <a:r>
              <a:rPr lang="zh-TW" altLang="zh-TW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網</a:t>
            </a:r>
            <a:endParaRPr lang="zh-TW" alt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4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1357298"/>
            <a:ext cx="4876800" cy="39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8854" name="Rectangle 7"/>
          <p:cNvSpPr>
            <a:spLocks noChangeArrowheads="1"/>
          </p:cNvSpPr>
          <p:nvPr/>
        </p:nvSpPr>
        <p:spPr bwMode="auto">
          <a:xfrm>
            <a:off x="571472" y="5516563"/>
            <a:ext cx="8001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網址</a:t>
            </a:r>
            <a:r>
              <a:rPr lang="zh-TW" altLang="en-US" sz="2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</a:rPr>
              <a:t>：</a:t>
            </a:r>
            <a:r>
              <a:rPr lang="en-US" altLang="zh-TW" sz="2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華康儷中黑"/>
                <a:cs typeface="Times New Roman" pitchFamily="18" charset="0"/>
                <a:hlinkClick r:id="rId2"/>
              </a:rPr>
              <a:t>https://techexpo.moe.edu.tw/search/profile_edutype.php?ec=5</a:t>
            </a:r>
            <a:endParaRPr lang="en-US" altLang="zh-TW" sz="2000" b="1" dirty="0"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華康儷中黑"/>
              <a:cs typeface="Times New Roman" pitchFamily="18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84213" y="260350"/>
            <a:ext cx="7848600" cy="70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五專招生資訊網</a:t>
            </a:r>
          </a:p>
        </p:txBody>
      </p:sp>
      <p:pic>
        <p:nvPicPr>
          <p:cNvPr id="4392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1357298"/>
            <a:ext cx="4876800" cy="39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8854" name="Rectangle 7"/>
          <p:cNvSpPr>
            <a:spLocks noChangeArrowheads="1"/>
          </p:cNvSpPr>
          <p:nvPr/>
        </p:nvSpPr>
        <p:spPr bwMode="auto">
          <a:xfrm>
            <a:off x="714349" y="5516563"/>
            <a:ext cx="77379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2400" b="1" dirty="0">
                <a:solidFill>
                  <a:srgbClr val="FF3300"/>
                </a:solidFill>
                <a:ea typeface="華康儷中黑" pitchFamily="1" charset="-120"/>
              </a:rPr>
              <a:t> </a:t>
            </a:r>
            <a:r>
              <a:rPr lang="zh-TW" alt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網址</a:t>
            </a:r>
            <a:r>
              <a:rPr lang="zh-TW" altLang="en-US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  <a:hlinkClick r:id="rId2"/>
              </a:rPr>
              <a:t>https://www.techadmi.edu.tw</a:t>
            </a:r>
            <a:endParaRPr lang="en-US" altLang="zh-TW" sz="32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  <a:hlinkClick r:id="rId2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5288" y="260350"/>
            <a:ext cx="83534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技專校院招生</a:t>
            </a:r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策略委員會</a:t>
            </a:r>
            <a:endParaRPr lang="zh-TW" alt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57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357298"/>
            <a:ext cx="4876800" cy="39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ChangeArrowheads="1"/>
          </p:cNvSpPr>
          <p:nvPr/>
        </p:nvSpPr>
        <p:spPr bwMode="auto">
          <a:xfrm>
            <a:off x="-21590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78854" name="Rectangle 7"/>
          <p:cNvSpPr>
            <a:spLocks noChangeArrowheads="1"/>
          </p:cNvSpPr>
          <p:nvPr/>
        </p:nvSpPr>
        <p:spPr bwMode="auto">
          <a:xfrm>
            <a:off x="714348" y="5516563"/>
            <a:ext cx="76841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2400" b="1" dirty="0">
                <a:solidFill>
                  <a:srgbClr val="FF3300"/>
                </a:solidFill>
                <a:ea typeface="華康儷中黑" pitchFamily="1" charset="-120"/>
              </a:rPr>
              <a:t> </a:t>
            </a:r>
            <a:r>
              <a:rPr lang="zh-TW" alt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 pitchFamily="1" charset="-120"/>
                <a:cs typeface="Times New Roman" pitchFamily="18" charset="0"/>
              </a:rPr>
              <a:t>網址</a:t>
            </a:r>
            <a:r>
              <a:rPr lang="zh-TW" altLang="en-US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 pitchFamily="1" charset="-120"/>
                <a:cs typeface="Times New Roman" pitchFamily="18" charset="0"/>
              </a:rPr>
              <a:t>：</a:t>
            </a:r>
            <a:r>
              <a:rPr lang="en-US" altLang="zh-TW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華康儷中黑" pitchFamily="1" charset="-120"/>
                <a:cs typeface="Times New Roman" pitchFamily="18" charset="0"/>
                <a:hlinkClick r:id="rId2"/>
              </a:rPr>
              <a:t>https://techexpo.moe.edu.tw/search</a:t>
            </a:r>
            <a:endParaRPr lang="en-US" altLang="zh-TW" sz="32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華康儷中黑" pitchFamily="1" charset="-120"/>
              <a:cs typeface="Times New Roman" pitchFamily="18" charset="0"/>
              <a:hlinkClick r:id="rId3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5288" y="260350"/>
            <a:ext cx="835342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技訊網</a:t>
            </a:r>
            <a:endParaRPr lang="zh-TW" alt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67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1285860"/>
            <a:ext cx="4876800" cy="390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pic>
        <p:nvPicPr>
          <p:cNvPr id="7" name="圖片 6" descr="images (1)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2285984" y="2714620"/>
            <a:ext cx="3929090" cy="923330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分享</a:t>
            </a:r>
            <a:r>
              <a:rPr kumimoji="0"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與</a:t>
            </a:r>
            <a:r>
              <a:rPr kumimoji="0" lang="zh-TW" altLang="en-US" sz="5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建議</a:t>
            </a:r>
            <a:endParaRPr kumimoji="0" lang="zh-TW" altLang="en-US" sz="54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kumimoji="0" lang="zh-TW" altLang="zh-TW" sz="2400">
              <a:latin typeface="Calibri" pitchFamily="34" charset="0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285852" y="428604"/>
            <a:ext cx="6500858" cy="892552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未來的</a:t>
            </a:r>
            <a:r>
              <a:rPr lang="en-US" altLang="zh-TW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大必備能力</a:t>
            </a:r>
            <a:endParaRPr lang="en-US" altLang="zh-TW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zh-TW" altLang="en-US" sz="1200" dirty="0" smtClean="0"/>
              <a:t>美國白宮科技創新顧問  亞歷克．羅斯</a:t>
            </a:r>
            <a:endParaRPr kumimoji="0" lang="zh-TW" altLang="en-US" sz="40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785786" y="1500174"/>
            <a:ext cx="4357718" cy="4818891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文化的理解力與流暢度</a:t>
            </a:r>
          </a:p>
          <a:p>
            <a:pPr>
              <a:spcBef>
                <a:spcPts val="300"/>
              </a:spcBef>
              <a:defRPr/>
            </a:pPr>
            <a:r>
              <a:rPr lang="en-US" altLang="zh-TW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外語能力</a:t>
            </a:r>
            <a:endParaRPr lang="zh-TW" altLang="en-US" sz="2000" dirty="0" smtClean="0"/>
          </a:p>
          <a:p>
            <a:pPr>
              <a:spcBef>
                <a:spcPts val="300"/>
              </a:spcBef>
              <a:defRPr/>
            </a:pP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移動能力</a:t>
            </a:r>
          </a:p>
          <a:p>
            <a:pPr>
              <a:spcBef>
                <a:spcPts val="300"/>
              </a:spcBef>
              <a:defRPr/>
            </a:pPr>
            <a:r>
              <a:rPr lang="en-US" altLang="zh-TW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</a:t>
            </a:r>
            <a: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數位能力</a:t>
            </a:r>
          </a:p>
          <a:p>
            <a:pPr>
              <a:spcBef>
                <a:spcPts val="300"/>
              </a:spcBef>
              <a:defRPr/>
            </a:pP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跨領域學習</a:t>
            </a:r>
            <a:endParaRPr lang="en-US" altLang="zh-TW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300"/>
              </a:spcBef>
              <a:defRPr/>
            </a:pPr>
            <a:r>
              <a:rPr lang="en-US" altLang="zh-TW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</a:t>
            </a:r>
            <a: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終身學習</a:t>
            </a:r>
          </a:p>
          <a:p>
            <a:pPr>
              <a:spcBef>
                <a:spcPts val="300"/>
              </a:spcBef>
              <a:defRPr/>
            </a:pP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EQ(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情感智商</a:t>
            </a: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zh-TW" alt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300"/>
              </a:spcBef>
              <a:defRPr/>
            </a:pPr>
            <a:r>
              <a:rPr lang="en-US" altLang="zh-TW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</a:t>
            </a:r>
            <a: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創新能力</a:t>
            </a:r>
          </a:p>
          <a:p>
            <a:pPr>
              <a:spcBef>
                <a:spcPts val="300"/>
              </a:spcBef>
              <a:defRPr/>
            </a:pPr>
            <a:r>
              <a:rPr lang="en-US" altLang="zh-TW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學習如何思考</a:t>
            </a:r>
          </a:p>
          <a:p>
            <a:pPr>
              <a:spcBef>
                <a:spcPts val="300"/>
              </a:spcBef>
              <a:defRPr/>
            </a:pPr>
            <a:r>
              <a:rPr lang="en-US" altLang="zh-TW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</a:t>
            </a:r>
            <a: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解決問題的能力</a:t>
            </a:r>
            <a:endParaRPr lang="zh-TW" altLang="en-US" sz="28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圖片 6" descr="MF1050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1928802"/>
            <a:ext cx="3043238" cy="4057650"/>
          </a:xfrm>
          <a:prstGeom prst="rect">
            <a:avLst/>
          </a:prstGeom>
        </p:spPr>
      </p:pic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標題 1"/>
          <p:cNvSpPr>
            <a:spLocks noGrp="1"/>
          </p:cNvSpPr>
          <p:nvPr>
            <p:ph type="title" idx="4294967295"/>
          </p:nvPr>
        </p:nvSpPr>
        <p:spPr>
          <a:xfrm>
            <a:off x="755650" y="1484313"/>
            <a:ext cx="7777163" cy="3960812"/>
          </a:xfrm>
        </p:spPr>
        <p:txBody>
          <a:bodyPr/>
          <a:lstStyle/>
          <a:p>
            <a:pPr algn="l" eaLnBrk="1" hangingPunct="1"/>
            <a:r>
              <a:rPr lang="zh-TW" altLang="en-US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只要有先天的才情與後天的專注，再冷門的事業，做到</a:t>
            </a:r>
            <a:r>
              <a:rPr lang="zh-TW" alt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頂尖</a:t>
            </a:r>
            <a:r>
              <a:rPr lang="zh-TW" altLang="en-US" sz="4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，照樣贏得尊敬</a:t>
            </a:r>
            <a: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/>
            </a:r>
            <a:b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/>
            </a:r>
            <a:b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r>
              <a:rPr lang="zh-TW" altLang="en-US" sz="28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                 </a:t>
            </a:r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                       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〜〜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高希均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天下雜誌創辦人</a:t>
            </a:r>
            <a:r>
              <a:rPr lang="en-US" altLang="zh-TW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)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標題 1"/>
          <p:cNvSpPr>
            <a:spLocks noGrp="1"/>
          </p:cNvSpPr>
          <p:nvPr>
            <p:ph type="title" idx="4294967295"/>
          </p:nvPr>
        </p:nvSpPr>
        <p:spPr>
          <a:xfrm>
            <a:off x="642910" y="642918"/>
            <a:ext cx="7889903" cy="5643602"/>
          </a:xfrm>
        </p:spPr>
        <p:txBody>
          <a:bodyPr/>
          <a:lstStyle/>
          <a:p>
            <a:pPr eaLnBrk="1" hangingPunct="1">
              <a:spcBef>
                <a:spcPts val="3000"/>
              </a:spcBef>
            </a:pPr>
            <a:r>
              <a:rPr lang="zh-TW" altLang="en-US" sz="4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廿一世紀最重要的成功要素</a:t>
            </a:r>
            <a:r>
              <a:rPr lang="en-US" altLang="zh-TW" sz="4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/>
            </a:r>
            <a:br>
              <a:rPr lang="en-US" altLang="zh-TW" sz="4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r>
              <a:rPr lang="en-US" altLang="zh-TW" sz="4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/>
            </a:r>
            <a:br>
              <a:rPr lang="en-US" altLang="zh-TW" sz="4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r>
              <a:rPr lang="zh-TW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跨文化能力</a:t>
            </a:r>
            <a:r>
              <a:rPr lang="en-US" altLang="zh-TW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/>
            </a:r>
            <a:br>
              <a:rPr lang="en-US" altLang="zh-TW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r>
              <a:rPr lang="zh-TW" altLang="en-US" sz="8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跨學科能力</a:t>
            </a:r>
            <a:r>
              <a:rPr lang="en-US" altLang="zh-TW" sz="8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/>
            </a:r>
            <a:br>
              <a:rPr lang="en-US" altLang="zh-TW" sz="8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r>
              <a:rPr lang="en-US" altLang="zh-TW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/>
            </a:r>
            <a:br>
              <a:rPr lang="en-US" altLang="zh-TW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r>
              <a:rPr lang="zh-TW" altLang="en-US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                           </a:t>
            </a:r>
            <a:r>
              <a:rPr lang="en-US" altLang="zh-TW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～國際教育專家  吳道揆博士</a:t>
            </a:r>
            <a:endParaRPr lang="en-US" altLang="zh-TW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 bwMode="auto">
          <a:xfrm>
            <a:off x="2071670" y="571480"/>
            <a:ext cx="107157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0" hangingPunct="0"/>
            <a:r>
              <a:rPr kumimoji="1" lang="en-US" altLang="zh-TW" sz="10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</a:t>
            </a:r>
            <a:endParaRPr kumimoji="1" lang="en-US" altLang="zh-TW" sz="10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標楷體" pitchFamily="65" charset="-120"/>
              <a:cs typeface="+mj-cs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 bwMode="auto">
          <a:xfrm>
            <a:off x="5143504" y="142852"/>
            <a:ext cx="264320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0" hangingPunct="0"/>
            <a:r>
              <a:rPr lang="en-US" altLang="zh-TW" sz="20000" b="1" kern="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mbria" pitchFamily="18" charset="0"/>
                <a:cs typeface="Arial Unicode MS" pitchFamily="34" charset="-120"/>
              </a:rPr>
              <a:t>π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 bwMode="auto">
          <a:xfrm>
            <a:off x="1571604" y="2285992"/>
            <a:ext cx="621510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0" hangingPunct="0"/>
            <a:r>
              <a:rPr lang="zh-TW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廿一世紀最需要的是</a:t>
            </a:r>
            <a:br>
              <a:rPr lang="zh-TW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</a:br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跨領域</a:t>
            </a:r>
            <a:r>
              <a:rPr lang="zh-TW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的綜合性人才，從事熱愛的工作，並將</a:t>
            </a:r>
            <a:endParaRPr lang="en-US" altLang="zh-TW" sz="44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lvl="0" eaLnBrk="0" hangingPunct="0"/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理論</a:t>
            </a:r>
            <a:r>
              <a:rPr lang="zh-TW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與</a:t>
            </a:r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創新</a:t>
            </a:r>
            <a:r>
              <a:rPr lang="zh-TW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結合運用</a:t>
            </a:r>
            <a:endParaRPr lang="en-US" altLang="zh-TW" sz="4400" b="1" dirty="0" smtClean="0"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algn="r" eaLnBrk="0" hangingPunct="0">
              <a:spcBef>
                <a:spcPts val="1200"/>
              </a:spcBef>
            </a:pPr>
            <a:r>
              <a:rPr kumimoji="1" lang="en-US" altLang="zh-TW" sz="20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〜〜</a:t>
            </a:r>
            <a:r>
              <a:rPr kumimoji="1" lang="zh-TW" altLang="en-US" sz="20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李開復</a:t>
            </a:r>
            <a:r>
              <a:rPr kumimoji="1" lang="en-US" altLang="zh-TW" sz="20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(Google</a:t>
            </a:r>
            <a:r>
              <a:rPr kumimoji="1" lang="zh-TW" altLang="en-US" sz="20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全球副總裁</a:t>
            </a:r>
            <a:r>
              <a:rPr kumimoji="1" lang="en-US" altLang="zh-TW" sz="20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)</a:t>
            </a:r>
            <a:endParaRPr kumimoji="1" lang="en-US" altLang="zh-TW" sz="4400" b="1" i="0" u="none" strike="noStrike" kern="0" cap="none" spc="0" normalizeH="0" baseline="0" noProof="0" dirty="0" smtClean="0">
              <a:ln>
                <a:noFill/>
              </a:ln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9" name="向右箭號 8"/>
          <p:cNvSpPr/>
          <p:nvPr/>
        </p:nvSpPr>
        <p:spPr>
          <a:xfrm>
            <a:off x="3714744" y="1071546"/>
            <a:ext cx="857256" cy="500066"/>
          </a:xfrm>
          <a:prstGeom prst="rightArrow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w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 bwMode="auto">
          <a:xfrm>
            <a:off x="500034" y="1000108"/>
            <a:ext cx="585791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標楷體" pitchFamily="65" charset="-120"/>
                <a:cs typeface="+mj-cs"/>
              </a:rPr>
              <a:t>時間花在哪裡，</a:t>
            </a:r>
            <a:endParaRPr kumimoji="1" lang="en-US" altLang="zh-TW" sz="4400" b="1" i="0" u="none" strike="noStrike" kern="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標楷體" pitchFamily="65" charset="-120"/>
              <a:cs typeface="+mj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400" b="1" kern="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成就就在那裡。</a:t>
            </a:r>
            <a:endParaRPr kumimoji="1" lang="en-US" altLang="zh-TW" sz="3200" b="1" i="0" u="none" strike="noStrike" kern="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標楷體" pitchFamily="65" charset="-120"/>
              <a:cs typeface="+mj-cs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 bwMode="auto">
          <a:xfrm>
            <a:off x="857224" y="2928934"/>
            <a:ext cx="464347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3200" b="1" kern="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Where time is spent,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3200" b="1" kern="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where achievements are.</a:t>
            </a:r>
            <a:endParaRPr kumimoji="1" lang="en-US" altLang="zh-TW" sz="3200" b="1" i="0" u="none" strike="noStrike" kern="0" cap="none" spc="0" normalizeH="0" baseline="0" noProof="0" dirty="0" smtClean="0">
              <a:ln>
                <a:noFill/>
              </a:ln>
              <a:solidFill>
                <a:srgbClr val="3333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標楷體" pitchFamily="65" charset="-120"/>
              <a:cs typeface="+mj-cs"/>
            </a:endParaRPr>
          </a:p>
        </p:txBody>
      </p:sp>
      <p:pic>
        <p:nvPicPr>
          <p:cNvPr id="430082" name="Picture 2" descr="ãææå»ºç¯åçãçåçæå°çµæ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928670"/>
            <a:ext cx="2057401" cy="524829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413" y="3848100"/>
            <a:ext cx="3721100" cy="26527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圖片 4" descr="插圖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800" y="1839913"/>
            <a:ext cx="3286125" cy="2647950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923925" y="620713"/>
            <a:ext cx="51816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微軟正黑體"/>
              </a:rPr>
              <a:t>全球化趨勢下，我們的未來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43504" y="1705592"/>
            <a:ext cx="3429024" cy="2232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微軟正黑體"/>
              </a:rPr>
              <a:t>瞭解自己</a:t>
            </a:r>
            <a:endParaRPr lang="en-US" altLang="zh-TW" sz="28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微軟正黑體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微軟正黑體"/>
              </a:rPr>
              <a:t>興趣、性向與能力，</a:t>
            </a:r>
            <a:endParaRPr lang="en-US" altLang="zh-TW" sz="28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微軟正黑體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微軟正黑體"/>
              </a:rPr>
              <a:t>也需知道就業與</a:t>
            </a:r>
            <a:endParaRPr lang="en-US" altLang="zh-TW" sz="28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微軟正黑體"/>
            </a:endParaRP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微軟正黑體"/>
              </a:rPr>
              <a:t>教育環境的</a:t>
            </a:r>
            <a:r>
              <a:rPr lang="zh-TW" altLang="en-US" sz="2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微軟正黑體"/>
              </a:rPr>
              <a:t>變化</a:t>
            </a:r>
            <a:endParaRPr lang="en-US" altLang="zh-TW" sz="28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微軟正黑體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長方形 11"/>
          <p:cNvSpPr/>
          <p:nvPr/>
        </p:nvSpPr>
        <p:spPr>
          <a:xfrm>
            <a:off x="4781000" y="4354094"/>
            <a:ext cx="3168650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微軟正黑體"/>
              </a:rPr>
              <a:t>想一想，</a:t>
            </a:r>
            <a:endParaRPr lang="en-US" altLang="zh-TW" sz="2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微軟正黑體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微軟正黑體"/>
              </a:rPr>
              <a:t>哪一條進路</a:t>
            </a:r>
            <a:endParaRPr lang="en-US" altLang="zh-TW" sz="2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微軟正黑體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微軟正黑體"/>
              </a:rPr>
              <a:t>最適合自己</a:t>
            </a:r>
            <a:endParaRPr lang="en-US" altLang="zh-TW" sz="2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微軟正黑體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923925" y="1201738"/>
            <a:ext cx="26463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不斷在改變！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53109" y="5217922"/>
            <a:ext cx="483187" cy="74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圖片 18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15965">
            <a:off x="7072176" y="5187844"/>
            <a:ext cx="518314" cy="8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群組 12"/>
          <p:cNvGrpSpPr>
            <a:grpSpLocks/>
          </p:cNvGrpSpPr>
          <p:nvPr/>
        </p:nvGrpSpPr>
        <p:grpSpPr bwMode="auto">
          <a:xfrm>
            <a:off x="923925" y="3994150"/>
            <a:ext cx="1801813" cy="2506663"/>
            <a:chOff x="923925" y="3994150"/>
            <a:chExt cx="1801828" cy="2506663"/>
          </a:xfrm>
        </p:grpSpPr>
        <p:pic>
          <p:nvPicPr>
            <p:cNvPr id="11276" name="圖片 3" descr="指標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3925" y="3994150"/>
              <a:ext cx="1747838" cy="2506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文字方塊 6"/>
            <p:cNvSpPr txBox="1"/>
            <p:nvPr/>
          </p:nvSpPr>
          <p:spPr>
            <a:xfrm rot="21318519">
              <a:off x="1474793" y="4462463"/>
              <a:ext cx="646117" cy="3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高中</a:t>
              </a:r>
            </a:p>
          </p:txBody>
        </p:sp>
        <p:sp>
          <p:nvSpPr>
            <p:cNvPr id="14" name="文字方塊 13"/>
            <p:cNvSpPr txBox="1"/>
            <p:nvPr/>
          </p:nvSpPr>
          <p:spPr>
            <a:xfrm rot="372001">
              <a:off x="1254128" y="5022850"/>
              <a:ext cx="646118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高職</a:t>
              </a:r>
            </a:p>
          </p:txBody>
        </p:sp>
        <p:pic>
          <p:nvPicPr>
            <p:cNvPr id="11279" name="圖片 16" descr="指標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842083">
              <a:off x="1013822" y="5594822"/>
              <a:ext cx="1711931" cy="352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文字方塊 17"/>
            <p:cNvSpPr txBox="1"/>
            <p:nvPr/>
          </p:nvSpPr>
          <p:spPr>
            <a:xfrm rot="21011487">
              <a:off x="1358904" y="5641975"/>
              <a:ext cx="646118" cy="36830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五專</a:t>
              </a:r>
            </a:p>
          </p:txBody>
        </p:sp>
      </p:grpSp>
      <p:sp>
        <p:nvSpPr>
          <p:cNvPr id="1127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5D167F1-6395-4195-AC81-CC5D82861A82}" type="slidenum">
              <a:rPr lang="zh-CN" altLang="en-US" sz="16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pPr>
                <a:spcBef>
                  <a:spcPct val="0"/>
                </a:spcBef>
                <a:buFontTx/>
                <a:buNone/>
              </a:pPr>
              <a:t>82</a:t>
            </a:fld>
            <a:endParaRPr lang="zh-CN" altLang="en-US" sz="160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5401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-152400" y="2295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4101" name="Rectangle 6"/>
          <p:cNvSpPr>
            <a:spLocks noChangeArrowheads="1"/>
          </p:cNvSpPr>
          <p:nvPr/>
        </p:nvSpPr>
        <p:spPr bwMode="auto">
          <a:xfrm>
            <a:off x="152400" y="4562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zh-TW" sz="2400"/>
          </a:p>
        </p:txBody>
      </p:sp>
      <p:sp>
        <p:nvSpPr>
          <p:cNvPr id="1026" name="AutoShape 2" descr="ãStephen Curryçåç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grpSp>
        <p:nvGrpSpPr>
          <p:cNvPr id="3" name="群組 21"/>
          <p:cNvGrpSpPr/>
          <p:nvPr/>
        </p:nvGrpSpPr>
        <p:grpSpPr>
          <a:xfrm>
            <a:off x="857223" y="428604"/>
            <a:ext cx="7429553" cy="1576154"/>
            <a:chOff x="857223" y="428604"/>
            <a:chExt cx="7429553" cy="1576154"/>
          </a:xfrm>
        </p:grpSpPr>
        <p:sp>
          <p:nvSpPr>
            <p:cNvPr id="2" name="矩形 10"/>
            <p:cNvSpPr>
              <a:spLocks noChangeArrowheads="1"/>
            </p:cNvSpPr>
            <p:nvPr/>
          </p:nvSpPr>
          <p:spPr bwMode="auto">
            <a:xfrm>
              <a:off x="857223" y="428604"/>
              <a:ext cx="7429553" cy="1554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zh-TW" altLang="en-US" sz="40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孰悉自己的</a:t>
              </a:r>
              <a:r>
                <a:rPr lang="zh-TW" altLang="en-US" sz="40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優點</a:t>
              </a:r>
              <a:r>
                <a:rPr lang="zh-TW" altLang="en-US" sz="40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，並懂得</a:t>
              </a:r>
              <a:r>
                <a:rPr lang="zh-TW" altLang="en-US" sz="4000" b="1" dirty="0" smtClean="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發揮</a:t>
              </a:r>
              <a:r>
                <a:rPr lang="zh-TW" altLang="en-US" sz="40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，</a:t>
              </a:r>
              <a:endParaRPr lang="en-US" altLang="zh-TW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endParaRPr>
            </a:p>
            <a:p>
              <a:pPr algn="just">
                <a:spcBef>
                  <a:spcPts val="1800"/>
                </a:spcBef>
                <a:defRPr/>
              </a:pPr>
              <a:r>
                <a:rPr lang="zh-TW" altLang="en-US" sz="40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     就能創造奇蹟</a:t>
              </a:r>
            </a:p>
          </p:txBody>
        </p:sp>
        <p:sp>
          <p:nvSpPr>
            <p:cNvPr id="7" name="矩形 10"/>
            <p:cNvSpPr>
              <a:spLocks noChangeArrowheads="1"/>
            </p:cNvSpPr>
            <p:nvPr/>
          </p:nvSpPr>
          <p:spPr bwMode="auto">
            <a:xfrm>
              <a:off x="1142976" y="1142984"/>
              <a:ext cx="928694" cy="861774"/>
            </a:xfrm>
            <a:prstGeom prst="rect">
              <a:avLst/>
            </a:prstGeom>
            <a:solidFill>
              <a:srgbClr val="CCFFFF"/>
            </a:solidFill>
            <a:ln w="25400">
              <a:solidFill>
                <a:srgbClr val="FF00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ts val="6000"/>
                </a:lnSpc>
                <a:defRPr/>
              </a:pPr>
              <a:r>
                <a:rPr lang="zh-TW" altLang="en-US" sz="6000" b="1" dirty="0" smtClean="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你</a:t>
              </a:r>
              <a:endPara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4" name="群組 10"/>
          <p:cNvGrpSpPr/>
          <p:nvPr/>
        </p:nvGrpSpPr>
        <p:grpSpPr>
          <a:xfrm>
            <a:off x="642910" y="4714884"/>
            <a:ext cx="2619375" cy="1394461"/>
            <a:chOff x="1071538" y="4357694"/>
            <a:chExt cx="2619375" cy="1743076"/>
          </a:xfrm>
        </p:grpSpPr>
        <p:pic>
          <p:nvPicPr>
            <p:cNvPr id="9" name="Picture 18" descr="ãæ¥ä¿çãçåçæå°çµæ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71538" y="4357694"/>
              <a:ext cx="2619375" cy="1743076"/>
            </a:xfrm>
            <a:prstGeom prst="rect">
              <a:avLst/>
            </a:prstGeom>
            <a:noFill/>
          </p:spPr>
        </p:pic>
        <p:sp>
          <p:nvSpPr>
            <p:cNvPr id="10" name="矩形 9"/>
            <p:cNvSpPr/>
            <p:nvPr/>
          </p:nvSpPr>
          <p:spPr>
            <a:xfrm>
              <a:off x="1142976" y="5518560"/>
              <a:ext cx="2500330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4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田徑國手楊俊瀚</a:t>
              </a:r>
              <a:endParaRPr lang="zh-TW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5" name="群組 12"/>
          <p:cNvGrpSpPr/>
          <p:nvPr/>
        </p:nvGrpSpPr>
        <p:grpSpPr>
          <a:xfrm>
            <a:off x="3571868" y="4714884"/>
            <a:ext cx="2364638" cy="1379347"/>
            <a:chOff x="4357686" y="4857760"/>
            <a:chExt cx="2364638" cy="1307909"/>
          </a:xfrm>
        </p:grpSpPr>
        <p:pic>
          <p:nvPicPr>
            <p:cNvPr id="8" name="Picture 14" descr="ãæ´è³ç©ãçåçæå°çµæ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57686" y="4857760"/>
              <a:ext cx="2364638" cy="1300277"/>
            </a:xfrm>
            <a:prstGeom prst="rect">
              <a:avLst/>
            </a:prstGeom>
            <a:noFill/>
          </p:spPr>
        </p:pic>
        <p:sp>
          <p:nvSpPr>
            <p:cNvPr id="12" name="矩形 11"/>
            <p:cNvSpPr/>
            <p:nvPr/>
          </p:nvSpPr>
          <p:spPr>
            <a:xfrm>
              <a:off x="4429124" y="5857892"/>
              <a:ext cx="228601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TW" altLang="en-US" sz="1400" b="1" dirty="0" smtClean="0">
                  <a:solidFill>
                    <a:srgbClr val="FFCC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世界球后戴姿穎</a:t>
              </a:r>
              <a:endParaRPr lang="zh-TW" altLang="en-US" sz="14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1" name="群組 15"/>
          <p:cNvGrpSpPr>
            <a:grpSpLocks noChangeAspect="1"/>
          </p:cNvGrpSpPr>
          <p:nvPr/>
        </p:nvGrpSpPr>
        <p:grpSpPr>
          <a:xfrm>
            <a:off x="6286512" y="4714884"/>
            <a:ext cx="2171715" cy="1394460"/>
            <a:chOff x="3214678" y="2557462"/>
            <a:chExt cx="2714644" cy="1743075"/>
          </a:xfrm>
        </p:grpSpPr>
        <p:pic>
          <p:nvPicPr>
            <p:cNvPr id="6" name="圖片 5" descr="下載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2312" y="2557462"/>
              <a:ext cx="2619375" cy="1743075"/>
            </a:xfrm>
            <a:prstGeom prst="rect">
              <a:avLst/>
            </a:prstGeom>
          </p:spPr>
        </p:pic>
        <p:sp>
          <p:nvSpPr>
            <p:cNvPr id="15" name="矩形 14"/>
            <p:cNvSpPr/>
            <p:nvPr/>
          </p:nvSpPr>
          <p:spPr>
            <a:xfrm>
              <a:off x="3214678" y="3929066"/>
              <a:ext cx="2714644" cy="3462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NBA</a:t>
              </a:r>
              <a:r>
                <a:rPr lang="zh-TW" altLang="en-US" sz="12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得分王</a:t>
              </a:r>
              <a:r>
                <a:rPr lang="en-US" sz="12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Stephen Curry</a:t>
              </a:r>
              <a:endParaRPr lang="zh-TW" altLang="en-U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028" name="AutoShape 4" descr="ãè¬éæ­¦ çåç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grpSp>
        <p:nvGrpSpPr>
          <p:cNvPr id="13" name="群組 20"/>
          <p:cNvGrpSpPr/>
          <p:nvPr/>
        </p:nvGrpSpPr>
        <p:grpSpPr>
          <a:xfrm>
            <a:off x="1928794" y="2500307"/>
            <a:ext cx="2214578" cy="1587972"/>
            <a:chOff x="1000100" y="2428868"/>
            <a:chExt cx="1770036" cy="1303240"/>
          </a:xfrm>
        </p:grpSpPr>
        <p:pic>
          <p:nvPicPr>
            <p:cNvPr id="18" name="圖片 17" descr="下載 (1)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00100" y="2428868"/>
              <a:ext cx="1757363" cy="1300163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1000100" y="3428999"/>
              <a:ext cx="1770036" cy="3031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b="1" dirty="0" smtClean="0">
                  <a:solidFill>
                    <a:srgbClr val="CC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律師</a:t>
              </a:r>
              <a:r>
                <a:rPr lang="en-US" altLang="zh-TW" b="1" dirty="0" smtClean="0">
                  <a:solidFill>
                    <a:srgbClr val="CC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&amp;</a:t>
              </a:r>
              <a:r>
                <a:rPr lang="zh-TW" altLang="en-US" b="1" dirty="0" smtClean="0">
                  <a:solidFill>
                    <a:srgbClr val="CC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主持人謝震武</a:t>
              </a:r>
              <a:endParaRPr lang="zh-TW" altLang="en-US" b="1" dirty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" name="群組 24"/>
          <p:cNvGrpSpPr/>
          <p:nvPr/>
        </p:nvGrpSpPr>
        <p:grpSpPr>
          <a:xfrm>
            <a:off x="5072065" y="2500306"/>
            <a:ext cx="2190753" cy="1655216"/>
            <a:chOff x="5072065" y="2500306"/>
            <a:chExt cx="2190753" cy="1655216"/>
          </a:xfrm>
        </p:grpSpPr>
        <p:pic>
          <p:nvPicPr>
            <p:cNvPr id="23" name="圖片 22" descr="下載 (2).jp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72065" y="2500306"/>
              <a:ext cx="2190753" cy="1643065"/>
            </a:xfrm>
            <a:prstGeom prst="rect">
              <a:avLst/>
            </a:prstGeom>
          </p:spPr>
        </p:pic>
        <p:sp>
          <p:nvSpPr>
            <p:cNvPr id="24" name="矩形 23"/>
            <p:cNvSpPr/>
            <p:nvPr/>
          </p:nvSpPr>
          <p:spPr>
            <a:xfrm>
              <a:off x="5072066" y="3786190"/>
              <a:ext cx="214314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b="1" dirty="0" smtClean="0">
                  <a:solidFill>
                    <a:srgbClr val="CC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台灣首富郭台銘</a:t>
              </a:r>
              <a:endParaRPr lang="zh-TW" altLang="en-US" b="1" dirty="0"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 descr="images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428736"/>
            <a:ext cx="7334250" cy="4880610"/>
          </a:xfrm>
          <a:prstGeom prst="rect">
            <a:avLst/>
          </a:prstGeom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68313" y="142875"/>
            <a:ext cx="8229600" cy="1285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kumimoji="0" lang="zh-TW" altLang="en-US" sz="4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</a:rPr>
              <a:t>給自己選擇一條最</a:t>
            </a:r>
            <a:r>
              <a:rPr kumimoji="0" lang="zh-TW" altLang="en-US" sz="5400" b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</a:rPr>
              <a:t>適合</a:t>
            </a:r>
            <a:r>
              <a:rPr kumimoji="0" lang="zh-TW" altLang="en-US" sz="4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</a:rPr>
              <a:t>的道路</a:t>
            </a:r>
            <a:endParaRPr kumimoji="0" lang="en-US" altLang="zh-TW" sz="3600" b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143108" y="1428736"/>
            <a:ext cx="514353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kumimoji="0" lang="en-US" altLang="zh-TW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ARE YOU</a:t>
            </a:r>
          </a:p>
          <a:p>
            <a:pPr algn="ctr">
              <a:defRPr/>
            </a:pPr>
            <a:r>
              <a:rPr kumimoji="0" lang="en-US" altLang="zh-TW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READY</a:t>
            </a:r>
            <a:r>
              <a:rPr kumimoji="0"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？</a:t>
            </a:r>
            <a:endParaRPr kumimoji="0" lang="en-US" altLang="zh-TW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6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1"/>
          <p:cNvGrpSpPr/>
          <p:nvPr/>
        </p:nvGrpSpPr>
        <p:grpSpPr>
          <a:xfrm>
            <a:off x="744845" y="1964704"/>
            <a:ext cx="5284922" cy="2751258"/>
            <a:chOff x="744845" y="1964704"/>
            <a:chExt cx="5284922" cy="2751258"/>
          </a:xfrm>
        </p:grpSpPr>
        <p:grpSp>
          <p:nvGrpSpPr>
            <p:cNvPr id="3" name="组合 2"/>
            <p:cNvGrpSpPr/>
            <p:nvPr/>
          </p:nvGrpSpPr>
          <p:grpSpPr>
            <a:xfrm>
              <a:off x="2300067" y="1964704"/>
              <a:ext cx="1630816" cy="1156903"/>
              <a:chOff x="4879521" y="1865064"/>
              <a:chExt cx="2174421" cy="1156903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6139951" y="1865064"/>
                <a:ext cx="157331" cy="157331"/>
              </a:xfrm>
              <a:prstGeom prst="ellipse">
                <a:avLst/>
              </a:prstGeom>
              <a:solidFill>
                <a:srgbClr val="5A702E"/>
              </a:solidFill>
              <a:ln w="57150">
                <a:solidFill>
                  <a:srgbClr val="5A702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>
                <a:off x="4879521" y="1875338"/>
                <a:ext cx="2174421" cy="1146629"/>
              </a:xfrm>
              <a:custGeom>
                <a:avLst/>
                <a:gdLst>
                  <a:gd name="connsiteX0" fmla="*/ 0 w 1339850"/>
                  <a:gd name="connsiteY0" fmla="*/ 698500 h 857250"/>
                  <a:gd name="connsiteX1" fmla="*/ 762000 w 1339850"/>
                  <a:gd name="connsiteY1" fmla="*/ 0 h 857250"/>
                  <a:gd name="connsiteX2" fmla="*/ 838200 w 1339850"/>
                  <a:gd name="connsiteY2" fmla="*/ 12700 h 857250"/>
                  <a:gd name="connsiteX3" fmla="*/ 1339850 w 1339850"/>
                  <a:gd name="connsiteY3" fmla="*/ 857250 h 857250"/>
                  <a:gd name="connsiteX0" fmla="*/ 0 w 1415434"/>
                  <a:gd name="connsiteY0" fmla="*/ 839566 h 857250"/>
                  <a:gd name="connsiteX1" fmla="*/ 837584 w 1415434"/>
                  <a:gd name="connsiteY1" fmla="*/ 0 h 857250"/>
                  <a:gd name="connsiteX2" fmla="*/ 913784 w 1415434"/>
                  <a:gd name="connsiteY2" fmla="*/ 12700 h 857250"/>
                  <a:gd name="connsiteX3" fmla="*/ 1415434 w 1415434"/>
                  <a:gd name="connsiteY3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15434" h="857250">
                    <a:moveTo>
                      <a:pt x="0" y="839566"/>
                    </a:moveTo>
                    <a:lnTo>
                      <a:pt x="837584" y="0"/>
                    </a:lnTo>
                    <a:lnTo>
                      <a:pt x="913784" y="12700"/>
                    </a:lnTo>
                    <a:lnTo>
                      <a:pt x="1415434" y="857250"/>
                    </a:lnTo>
                  </a:path>
                </a:pathLst>
              </a:custGeom>
              <a:noFill/>
              <a:ln w="57150">
                <a:solidFill>
                  <a:srgbClr val="5A702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矩形 3"/>
            <p:cNvSpPr/>
            <p:nvPr/>
          </p:nvSpPr>
          <p:spPr>
            <a:xfrm rot="199097">
              <a:off x="802862" y="2930705"/>
              <a:ext cx="5226905" cy="1785257"/>
            </a:xfrm>
            <a:prstGeom prst="rect">
              <a:avLst/>
            </a:prstGeom>
            <a:solidFill>
              <a:srgbClr val="5A7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 rot="180406">
              <a:off x="2621496" y="3227020"/>
              <a:ext cx="297684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Thanks</a:t>
              </a:r>
              <a:endParaRPr lang="zh-CN" altLang="en-US" sz="6600" b="1" dirty="0">
                <a:solidFill>
                  <a:schemeClr val="bg1"/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endParaRPr>
            </a:p>
          </p:txBody>
        </p:sp>
        <p:grpSp>
          <p:nvGrpSpPr>
            <p:cNvPr id="5" name="组合 5"/>
            <p:cNvGrpSpPr/>
            <p:nvPr/>
          </p:nvGrpSpPr>
          <p:grpSpPr>
            <a:xfrm>
              <a:off x="744845" y="2816376"/>
              <a:ext cx="1509453" cy="1816570"/>
              <a:chOff x="3822918" y="3043752"/>
              <a:chExt cx="812750" cy="1483500"/>
            </a:xfrm>
          </p:grpSpPr>
          <p:sp>
            <p:nvSpPr>
              <p:cNvPr id="36" name="矩形 35"/>
              <p:cNvSpPr/>
              <p:nvPr/>
            </p:nvSpPr>
            <p:spPr>
              <a:xfrm rot="199097">
                <a:off x="3822918" y="3796804"/>
                <a:ext cx="774524" cy="730448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矩形 38"/>
              <p:cNvSpPr/>
              <p:nvPr/>
            </p:nvSpPr>
            <p:spPr>
              <a:xfrm rot="199097">
                <a:off x="3861144" y="3043752"/>
                <a:ext cx="774524" cy="754784"/>
              </a:xfrm>
              <a:prstGeom prst="rect">
                <a:avLst/>
              </a:prstGeom>
              <a:solidFill>
                <a:srgbClr val="F064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0" name="矩形 9"/>
          <p:cNvSpPr/>
          <p:nvPr/>
        </p:nvSpPr>
        <p:spPr>
          <a:xfrm>
            <a:off x="1308602" y="5292849"/>
            <a:ext cx="4339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4200"/>
              </a:spcBef>
              <a:buNone/>
            </a:pPr>
            <a:r>
              <a:rPr lang="zh-TW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感謝聆聽    敬請指教</a:t>
            </a:r>
            <a:endParaRPr lang="zh-TW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214810" y="714357"/>
            <a:ext cx="4286255" cy="1785950"/>
          </a:xfrm>
          <a:prstGeom prst="rect">
            <a:avLst/>
          </a:prstGeom>
        </p:spPr>
        <p:txBody>
          <a:bodyPr/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zh-TW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選對學校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找對出路</a:t>
            </a:r>
            <a:endParaRPr kumimoji="0" lang="en-US" altLang="zh-TW" sz="3200" b="1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適性選讀  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快樂人生</a:t>
            </a:r>
          </a:p>
        </p:txBody>
      </p:sp>
    </p:spTree>
    <p:extLst>
      <p:ext uri="{BB962C8B-B14F-4D97-AF65-F5344CB8AC3E}">
        <p14:creationId xmlns:p14="http://schemas.microsoft.com/office/powerpoint/2010/main" val="34191852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FF"/>
        </a:solidFill>
        <a:scene3d>
          <a:camera prst="orthographicFront"/>
          <a:lightRig rig="threePt" dir="t"/>
        </a:scene3d>
        <a:sp3d>
          <a:bevelT w="6350"/>
        </a:sp3d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83952</TotalTime>
  <Words>4979</Words>
  <Application>Microsoft Office PowerPoint</Application>
  <PresentationFormat>如螢幕大小 (4:3)</PresentationFormat>
  <Paragraphs>813</Paragraphs>
  <Slides>85</Slides>
  <Notes>10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85</vt:i4>
      </vt:variant>
    </vt:vector>
  </HeadingPairs>
  <TitlesOfParts>
    <vt:vector size="87" baseType="lpstr">
      <vt:lpstr>預設簡報設計</vt:lpstr>
      <vt:lpstr>Word 2007 文件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素養導向試題的特色(國中教育會考) 陳柏熹  未來Family，22期。https://gfamily.cwgv.com.tw/content/index/7199</vt:lpstr>
      <vt:lpstr>應景一下</vt:lpstr>
      <vt:lpstr>國文(106)</vt:lpstr>
      <vt:lpstr>數學(106)</vt:lpstr>
      <vt:lpstr>數學(106非選)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國中教育會考 成績單</vt:lpstr>
      <vt:lpstr>測驗結果呈現方式</vt:lpstr>
      <vt:lpstr>PowerPoint 簡報</vt:lpstr>
      <vt:lpstr>國中教育會考網站</vt:lpstr>
      <vt:lpstr>PowerPoint 簡報</vt:lpstr>
      <vt:lpstr>PowerPoint 簡報</vt:lpstr>
      <vt:lpstr>PowerPoint 簡報</vt:lpstr>
      <vt:lpstr>PowerPoint 簡報</vt:lpstr>
      <vt:lpstr>PowerPoint 簡報</vt:lpstr>
      <vt:lpstr>普通型高中(普高)</vt:lpstr>
      <vt:lpstr>技術型高中(技高)</vt:lpstr>
      <vt:lpstr>綜合型高中(綜高)</vt:lpstr>
      <vt:lpstr>單科型高中</vt:lpstr>
      <vt:lpstr>五　　專</vt:lpstr>
      <vt:lpstr>PowerPoint 簡報</vt:lpstr>
      <vt:lpstr>特色招生相關入學管道</vt:lpstr>
      <vt:lpstr>免試入學相關招生管道</vt:lpstr>
      <vt:lpstr>其它相關招生管道</vt:lpstr>
      <vt:lpstr>學術傾向學生</vt:lpstr>
      <vt:lpstr>技職傾向學生</vt:lpstr>
      <vt:lpstr>才藝出眾學生</vt:lpstr>
      <vt:lpstr>體育專長學生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國中教育會考網站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只要有先天的才情與後天的專注，再冷門的事業，做到頂尖，照樣贏得尊敬                                                        〜〜高希均(天下雜誌創辦人)</vt:lpstr>
      <vt:lpstr>廿一世紀最重要的成功要素  跨文化能力 跨學科能力                               ～國際教育專家  吳道揆博士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ccp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臺北市立木柵高級工業職業學校</dc:title>
  <dc:creator>ccp</dc:creator>
  <cp:lastModifiedBy>user</cp:lastModifiedBy>
  <cp:revision>1291</cp:revision>
  <dcterms:created xsi:type="dcterms:W3CDTF">2005-06-02T13:01:42Z</dcterms:created>
  <dcterms:modified xsi:type="dcterms:W3CDTF">2020-03-04T07:28:55Z</dcterms:modified>
</cp:coreProperties>
</file>